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06" r:id="rId4"/>
    <p:sldId id="2508" r:id="rId6"/>
    <p:sldId id="2509" r:id="rId7"/>
    <p:sldId id="1377" r:id="rId8"/>
    <p:sldId id="2515" r:id="rId9"/>
    <p:sldId id="2188" r:id="rId10"/>
    <p:sldId id="1136" r:id="rId11"/>
    <p:sldId id="2520" r:id="rId12"/>
    <p:sldId id="2516" r:id="rId13"/>
    <p:sldId id="444" r:id="rId14"/>
    <p:sldId id="2526" r:id="rId15"/>
    <p:sldId id="2505" r:id="rId16"/>
    <p:sldId id="2531" r:id="rId17"/>
    <p:sldId id="2557" r:id="rId18"/>
    <p:sldId id="2533" r:id="rId19"/>
    <p:sldId id="2561" r:id="rId20"/>
    <p:sldId id="2535" r:id="rId21"/>
    <p:sldId id="2558" r:id="rId22"/>
    <p:sldId id="2537" r:id="rId23"/>
    <p:sldId id="2590" r:id="rId24"/>
    <p:sldId id="2538" r:id="rId25"/>
    <p:sldId id="2539" r:id="rId26"/>
    <p:sldId id="2543" r:id="rId27"/>
    <p:sldId id="2528" r:id="rId28"/>
    <p:sldId id="2544" r:id="rId29"/>
    <p:sldId id="2550" r:id="rId30"/>
    <p:sldId id="2551" r:id="rId31"/>
    <p:sldId id="2559" r:id="rId32"/>
    <p:sldId id="2560" r:id="rId33"/>
    <p:sldId id="2546" r:id="rId34"/>
    <p:sldId id="2547" r:id="rId35"/>
    <p:sldId id="2555" r:id="rId36"/>
    <p:sldId id="2591" r:id="rId37"/>
    <p:sldId id="2548" r:id="rId38"/>
    <p:sldId id="2529" r:id="rId39"/>
    <p:sldId id="2540" r:id="rId40"/>
    <p:sldId id="2530" r:id="rId41"/>
    <p:sldId id="2541" r:id="rId42"/>
    <p:sldId id="2542" r:id="rId43"/>
    <p:sldId id="2517" r:id="rId44"/>
    <p:sldId id="2525" r:id="rId45"/>
    <p:sldId id="2524" r:id="rId46"/>
    <p:sldId id="2518" r:id="rId47"/>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72C4"/>
    <a:srgbClr val="2F5597"/>
    <a:srgbClr val="C7D4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8" autoAdjust="0"/>
    <p:restoredTop sz="96314" autoAdjust="0"/>
  </p:normalViewPr>
  <p:slideViewPr>
    <p:cSldViewPr snapToGrid="0" showGuides="1">
      <p:cViewPr varScale="1">
        <p:scale>
          <a:sx n="107" d="100"/>
          <a:sy n="107" d="100"/>
        </p:scale>
        <p:origin x="108" y="120"/>
      </p:cViewPr>
      <p:guideLst>
        <p:guide orient="horz" pos="2176"/>
        <p:guide pos="3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1" Type="http://schemas.openxmlformats.org/officeDocument/2006/relationships/tags" Target="tags/tag3.xml"/><Relationship Id="rId50" Type="http://schemas.openxmlformats.org/officeDocument/2006/relationships/tableStyles" Target="tableStyles.xml"/><Relationship Id="rId5" Type="http://schemas.openxmlformats.org/officeDocument/2006/relationships/notesMaster" Target="notesMasters/notesMaster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71917-B337-4335-AEF3-7EECED3CFA3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BB9C8-14E8-4727-93A3-876F3F25BCC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BB0A81B8-E2F7-6243-8BE5-A91BC155FFDD}" type="slidenum">
              <a:rPr/>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BB0A81B8-E2F7-6243-8BE5-A91BC155FFDD}" type="slidenum">
              <a:rPr/>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0A81B8-E2F7-6243-8BE5-A91BC155FFDD}" type="slidenum">
              <a:rPr lang="en-US" altLang="zh-CN"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D80B0F-6881-4047-A1BD-5901B0F00B9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96C3-EDA1-4EE1-B967-B3E441F67AF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80B0F-6881-4047-A1BD-5901B0F00B9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96C3-EDA1-4EE1-B967-B3E441F67AF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80B0F-6881-4047-A1BD-5901B0F00B9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22.jpe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image" Target="../media/image23.GIF"/></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8.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32.GIF"/><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36.GIF"/><Relationship Id="rId2" Type="http://schemas.openxmlformats.org/officeDocument/2006/relationships/image" Target="../media/image8.jpe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openxmlformats.org/officeDocument/2006/relationships/image" Target="../media/image10.jpeg"/><Relationship Id="rId2" Type="http://schemas.openxmlformats.org/officeDocument/2006/relationships/image" Target="../media/image45.png"/><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7.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8.xml"/><Relationship Id="rId4" Type="http://schemas.openxmlformats.org/officeDocument/2006/relationships/image" Target="../media/image53.jpeg"/><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image" Target="../media/image55.GIF"/><Relationship Id="rId3" Type="http://schemas.openxmlformats.org/officeDocument/2006/relationships/image" Target="../media/image54.jpeg"/><Relationship Id="rId2" Type="http://schemas.openxmlformats.org/officeDocument/2006/relationships/image" Target="../media/image8.jpe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image" Target="../media/image57.jpeg"/><Relationship Id="rId1" Type="http://schemas.openxmlformats.org/officeDocument/2006/relationships/image" Target="../media/image56.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7.xml"/><Relationship Id="rId3" Type="http://schemas.openxmlformats.org/officeDocument/2006/relationships/image" Target="../media/image58.GIF"/><Relationship Id="rId2" Type="http://schemas.openxmlformats.org/officeDocument/2006/relationships/image" Target="../media/image8.jpeg"/><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7.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6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815609" y="2761021"/>
            <a:ext cx="4924931" cy="885973"/>
          </a:xfrm>
          <a:prstGeom prst="rect">
            <a:avLst/>
          </a:prstGeom>
          <a:solidFill>
            <a:schemeClr val="accent1"/>
          </a:solidFill>
          <a:ln>
            <a:solidFill>
              <a:srgbClr val="007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8" name="矩形 7"/>
          <p:cNvSpPr>
            <a:spLocks noChangeAspect="1"/>
          </p:cNvSpPr>
          <p:nvPr/>
        </p:nvSpPr>
        <p:spPr>
          <a:xfrm>
            <a:off x="7732674" y="1878745"/>
            <a:ext cx="2664000" cy="2664000"/>
          </a:xfrm>
          <a:prstGeom prst="rect">
            <a:avLst/>
          </a:prstGeom>
          <a:blipFill>
            <a:blip r:embed="rId1"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solidFill>
                <a:schemeClr val="bg1"/>
              </a:solidFill>
              <a:cs typeface="+mn-ea"/>
              <a:sym typeface="+mn-lt"/>
            </a:endParaRPr>
          </a:p>
        </p:txBody>
      </p:sp>
      <p:sp>
        <p:nvSpPr>
          <p:cNvPr id="9" name="矩形 8" descr="e7d195523061f1c0d318120d6aeaf1b6ccceb6ba3da59c0775C5DE19DDDEBC09ED96DBD9900D9848D623ECAD1D4904B78047D0015C22C8BE97228BE8B5BFF08FE7A3AE04126DA07312A96C0F69F9BAB7D05F05E8038A538D2F1AF1C85D37CE451C77729588802C584F5E222D7D42E42B367142029CDE9B854EFCA42AF6750915DCF5D4F1676EB4E238D96666DD8256E9"/>
          <p:cNvSpPr>
            <a:spLocks noChangeAspect="1"/>
          </p:cNvSpPr>
          <p:nvPr/>
        </p:nvSpPr>
        <p:spPr>
          <a:xfrm>
            <a:off x="7948929" y="2104715"/>
            <a:ext cx="2232000" cy="2232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0" name="矩形: 圆角 4"/>
          <p:cNvSpPr/>
          <p:nvPr/>
        </p:nvSpPr>
        <p:spPr>
          <a:xfrm rot="18995812">
            <a:off x="53273" y="-1496485"/>
            <a:ext cx="1980000" cy="19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7" name="矩形: 圆角 4"/>
          <p:cNvSpPr/>
          <p:nvPr/>
        </p:nvSpPr>
        <p:spPr>
          <a:xfrm rot="18941252">
            <a:off x="-315006" y="-281731"/>
            <a:ext cx="648000" cy="64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3" name="矩形 22"/>
          <p:cNvSpPr/>
          <p:nvPr/>
        </p:nvSpPr>
        <p:spPr>
          <a:xfrm>
            <a:off x="696980" y="1573469"/>
            <a:ext cx="4451723" cy="1089529"/>
          </a:xfrm>
          <a:prstGeom prst="rect">
            <a:avLst/>
          </a:prstGeom>
        </p:spPr>
        <p:txBody>
          <a:bodyPr wrap="square">
            <a:spAutoFit/>
          </a:bodyPr>
          <a:lstStyle/>
          <a:p>
            <a:pPr algn="dist" defTabSz="914400">
              <a:lnSpc>
                <a:spcPct val="90000"/>
              </a:lnSpc>
              <a:spcBef>
                <a:spcPct val="0"/>
              </a:spcBef>
            </a:pPr>
            <a:r>
              <a:rPr lang="en-US" altLang="zh-CN" sz="7200" dirty="0">
                <a:solidFill>
                  <a:schemeClr val="accent1"/>
                </a:solidFill>
                <a:latin typeface="思源黑体 Normal" panose="020B0400000000000000" pitchFamily="34" charset="-122"/>
                <a:ea typeface="思源黑体 Normal" panose="020B0400000000000000" pitchFamily="34" charset="-122"/>
                <a:cs typeface="+mn-ea"/>
                <a:sym typeface="+mn-lt"/>
              </a:rPr>
              <a:t>OpenVox</a:t>
            </a:r>
            <a:endParaRPr lang="zh-CN" altLang="en-US" sz="7200" dirty="0">
              <a:solidFill>
                <a:schemeClr val="accent1"/>
              </a:solidFill>
              <a:latin typeface="思源黑体 Normal" panose="020B0400000000000000" pitchFamily="34" charset="-122"/>
              <a:ea typeface="思源黑体 Normal" panose="020B0400000000000000" pitchFamily="34" charset="-122"/>
              <a:cs typeface="+mn-ea"/>
              <a:sym typeface="+mn-lt"/>
            </a:endParaRPr>
          </a:p>
        </p:txBody>
      </p:sp>
      <p:sp>
        <p:nvSpPr>
          <p:cNvPr id="24" name="TextBox 891"/>
          <p:cNvSpPr txBox="1"/>
          <p:nvPr/>
        </p:nvSpPr>
        <p:spPr>
          <a:xfrm>
            <a:off x="815610" y="2759050"/>
            <a:ext cx="4924930" cy="923330"/>
          </a:xfrm>
          <a:prstGeom prst="rect">
            <a:avLst/>
          </a:prstGeom>
          <a:noFill/>
        </p:spPr>
        <p:txBody>
          <a:bodyPr wrap="square" rtlCol="0">
            <a:spAutoFit/>
          </a:bodyPr>
          <a:lstStyle/>
          <a:p>
            <a:pPr algn="dist"/>
            <a:r>
              <a:rPr lang="en-US" altLang="zh-CN" sz="5400" dirty="0">
                <a:solidFill>
                  <a:schemeClr val="bg1"/>
                </a:solidFill>
                <a:latin typeface="思源黑体 Normal" panose="020B0400000000000000" pitchFamily="34" charset="-122"/>
                <a:ea typeface="思源黑体 Normal" panose="020B0400000000000000" pitchFamily="34" charset="-122"/>
                <a:cs typeface="+mn-ea"/>
                <a:sym typeface="+mn-lt"/>
              </a:rPr>
              <a:t>Introduction</a:t>
            </a:r>
            <a:endParaRPr lang="zh-CN" altLang="en-US" sz="54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endParaRPr>
          </a:p>
        </p:txBody>
      </p:sp>
      <p:sp>
        <p:nvSpPr>
          <p:cNvPr id="25" name="矩形 24"/>
          <p:cNvSpPr/>
          <p:nvPr/>
        </p:nvSpPr>
        <p:spPr>
          <a:xfrm>
            <a:off x="735603" y="3820076"/>
            <a:ext cx="5142017" cy="307777"/>
          </a:xfrm>
          <a:prstGeom prst="rect">
            <a:avLst/>
          </a:prstGeom>
        </p:spPr>
        <p:txBody>
          <a:bodyPr wrap="square">
            <a:spAutoFit/>
          </a:bodyPr>
          <a:lstStyle/>
          <a:p>
            <a:r>
              <a:rPr lang="en-US" altLang="zh-CN" sz="1400" dirty="0">
                <a:latin typeface="思源黑体 Normal" panose="020B0400000000000000" pitchFamily="34" charset="-122"/>
                <a:ea typeface="思源黑体 Normal" panose="020B0400000000000000" pitchFamily="34" charset="-122"/>
                <a:cs typeface="+mn-ea"/>
                <a:sym typeface="+mn-lt"/>
              </a:rPr>
              <a:t>OpenVox Communication Co., Ltd </a:t>
            </a:r>
            <a:endParaRPr lang="en-US" altLang="zh-CN" sz="1400" dirty="0">
              <a:latin typeface="思源黑体 Normal" panose="020B0400000000000000" pitchFamily="34" charset="-122"/>
              <a:ea typeface="思源黑体 Normal" panose="020B0400000000000000" pitchFamily="34" charset="-122"/>
              <a:cs typeface="+mn-ea"/>
              <a:sym typeface="+mn-lt"/>
            </a:endParaRPr>
          </a:p>
        </p:txBody>
      </p:sp>
      <p:grpSp>
        <p:nvGrpSpPr>
          <p:cNvPr id="26" name="组合 25"/>
          <p:cNvGrpSpPr/>
          <p:nvPr/>
        </p:nvGrpSpPr>
        <p:grpSpPr>
          <a:xfrm>
            <a:off x="815609" y="4300935"/>
            <a:ext cx="3909725" cy="468000"/>
            <a:chOff x="4666248" y="4096573"/>
            <a:chExt cx="3909725" cy="468000"/>
          </a:xfrm>
        </p:grpSpPr>
        <p:grpSp>
          <p:nvGrpSpPr>
            <p:cNvPr id="27" name="组合 26"/>
            <p:cNvGrpSpPr/>
            <p:nvPr/>
          </p:nvGrpSpPr>
          <p:grpSpPr>
            <a:xfrm>
              <a:off x="4666248" y="4096573"/>
              <a:ext cx="1328472" cy="468000"/>
              <a:chOff x="4900613" y="4067568"/>
              <a:chExt cx="1328472" cy="468000"/>
            </a:xfrm>
          </p:grpSpPr>
          <p:sp>
            <p:nvSpPr>
              <p:cNvPr id="31" name="矩形 30"/>
              <p:cNvSpPr/>
              <p:nvPr/>
            </p:nvSpPr>
            <p:spPr>
              <a:xfrm>
                <a:off x="4900613" y="4067568"/>
                <a:ext cx="1328472" cy="468000"/>
              </a:xfrm>
              <a:prstGeom prst="rect">
                <a:avLst/>
              </a:prstGeom>
              <a:solidFill>
                <a:schemeClr val="accent1"/>
              </a:solidFill>
              <a:ln>
                <a:solidFill>
                  <a:srgbClr val="007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32" name="文本框 31"/>
              <p:cNvSpPr txBox="1"/>
              <p:nvPr/>
            </p:nvSpPr>
            <p:spPr>
              <a:xfrm>
                <a:off x="4927231" y="4163069"/>
                <a:ext cx="1275236" cy="276999"/>
              </a:xfrm>
              <a:prstGeom prst="rect">
                <a:avLst/>
              </a:prstGeom>
              <a:noFill/>
            </p:spPr>
            <p:txBody>
              <a:bodyPr wrap="square" rtlCol="0">
                <a:spAutoFit/>
              </a:bodyPr>
              <a:lstStyle/>
              <a:p>
                <a:pPr algn="ctr"/>
                <a:r>
                  <a:rPr lang="en-US" altLang="zh-CN" sz="1200" dirty="0">
                    <a:solidFill>
                      <a:schemeClr val="bg1"/>
                    </a:solidFill>
                    <a:latin typeface="思源黑体 Normal" panose="020B0400000000000000" pitchFamily="34" charset="-122"/>
                    <a:ea typeface="思源黑体 Normal" panose="020B0400000000000000" pitchFamily="34" charset="-122"/>
                    <a:cs typeface="+mn-ea"/>
                    <a:sym typeface="+mn-lt"/>
                  </a:rPr>
                  <a:t>VoIP</a:t>
                </a:r>
                <a:r>
                  <a:rPr lang="zh-CN" altLang="en-US" sz="1200"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sz="1200" dirty="0">
                    <a:solidFill>
                      <a:schemeClr val="bg1"/>
                    </a:solidFill>
                    <a:latin typeface="思源黑体 Normal" panose="020B0400000000000000" pitchFamily="34" charset="-122"/>
                    <a:ea typeface="思源黑体 Normal" panose="020B0400000000000000" pitchFamily="34" charset="-122"/>
                    <a:cs typeface="+mn-ea"/>
                    <a:sym typeface="+mn-lt"/>
                  </a:rPr>
                  <a:t>Gateway</a:t>
                </a:r>
                <a:endParaRPr lang="zh-CN" altLang="en-US" sz="1200"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grpSp>
        <p:grpSp>
          <p:nvGrpSpPr>
            <p:cNvPr id="28" name="组合 27"/>
            <p:cNvGrpSpPr/>
            <p:nvPr/>
          </p:nvGrpSpPr>
          <p:grpSpPr>
            <a:xfrm>
              <a:off x="6117353" y="4096573"/>
              <a:ext cx="2458620" cy="468000"/>
              <a:chOff x="4936347" y="4071473"/>
              <a:chExt cx="2458620" cy="468000"/>
            </a:xfrm>
          </p:grpSpPr>
          <p:sp>
            <p:nvSpPr>
              <p:cNvPr id="29" name="矩形 28"/>
              <p:cNvSpPr/>
              <p:nvPr/>
            </p:nvSpPr>
            <p:spPr>
              <a:xfrm>
                <a:off x="4936347" y="4071473"/>
                <a:ext cx="2392372" cy="468000"/>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30" name="文本框 29"/>
              <p:cNvSpPr txBox="1"/>
              <p:nvPr/>
            </p:nvSpPr>
            <p:spPr>
              <a:xfrm>
                <a:off x="4936347" y="4166974"/>
                <a:ext cx="2458620" cy="276999"/>
              </a:xfrm>
              <a:prstGeom prst="rect">
                <a:avLst/>
              </a:prstGeom>
              <a:noFill/>
            </p:spPr>
            <p:txBody>
              <a:bodyPr wrap="square" rtlCol="0">
                <a:spAutoFit/>
              </a:bodyPr>
              <a:lstStyle/>
              <a:p>
                <a:pPr algn="ctr"/>
                <a:r>
                  <a:rPr lang="en-US" altLang="zh-CN" sz="1200" dirty="0">
                    <a:latin typeface="思源黑体 Normal" panose="020B0400000000000000" pitchFamily="34" charset="-122"/>
                    <a:ea typeface="思源黑体 Normal" panose="020B0400000000000000" pitchFamily="34" charset="-122"/>
                    <a:cs typeface="+mn-ea"/>
                    <a:sym typeface="+mn-lt"/>
                  </a:rPr>
                  <a:t>IP Communication System</a:t>
                </a:r>
                <a:endParaRPr lang="zh-CN" altLang="en-US" sz="1200" dirty="0">
                  <a:latin typeface="思源黑体 Normal" panose="020B0400000000000000" pitchFamily="34" charset="-122"/>
                  <a:ea typeface="思源黑体 Normal" panose="020B0400000000000000" pitchFamily="34" charset="-122"/>
                  <a:cs typeface="+mn-ea"/>
                  <a:sym typeface="+mn-lt"/>
                </a:endParaRPr>
              </a:p>
            </p:txBody>
          </p:sp>
        </p:grpSp>
      </p:grpSp>
      <p:sp>
        <p:nvSpPr>
          <p:cNvPr id="34" name="矩形 33"/>
          <p:cNvSpPr/>
          <p:nvPr/>
        </p:nvSpPr>
        <p:spPr>
          <a:xfrm>
            <a:off x="7948929" y="2842150"/>
            <a:ext cx="2312658" cy="838835"/>
          </a:xfrm>
          <a:prstGeom prst="rect">
            <a:avLst/>
          </a:prstGeom>
        </p:spPr>
        <p:txBody>
          <a:bodyPr wrap="square">
            <a:spAutoFit/>
          </a:bodyPr>
          <a:lstStyle/>
          <a:p>
            <a:pPr algn="dist" defTabSz="914400">
              <a:lnSpc>
                <a:spcPct val="90000"/>
              </a:lnSpc>
              <a:spcBef>
                <a:spcPct val="0"/>
              </a:spcBef>
            </a:pPr>
            <a:r>
              <a:rPr lang="en-US" altLang="zh-CN" sz="5400" dirty="0">
                <a:solidFill>
                  <a:schemeClr val="bg1"/>
                </a:solidFill>
                <a:cs typeface="+mn-ea"/>
                <a:sym typeface="+mn-lt"/>
              </a:rPr>
              <a:t>2022</a:t>
            </a:r>
            <a:endParaRPr lang="zh-CN" altLang="en-US" sz="5400" dirty="0">
              <a:solidFill>
                <a:schemeClr val="bg1"/>
              </a:solidFill>
              <a:cs typeface="+mn-ea"/>
              <a:sym typeface="+mn-lt"/>
            </a:endParaRPr>
          </a:p>
        </p:txBody>
      </p:sp>
      <p:grpSp>
        <p:nvGrpSpPr>
          <p:cNvPr id="14" name="组合 13"/>
          <p:cNvGrpSpPr/>
          <p:nvPr/>
        </p:nvGrpSpPr>
        <p:grpSpPr>
          <a:xfrm>
            <a:off x="925225" y="484441"/>
            <a:ext cx="11512319" cy="7057559"/>
            <a:chOff x="925225" y="484441"/>
            <a:chExt cx="11512319" cy="7057559"/>
          </a:xfrm>
        </p:grpSpPr>
        <p:sp>
          <p:nvSpPr>
            <p:cNvPr id="11" name="矩形 10"/>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19"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0"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1"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5"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6"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grpSp>
        <p:nvGrpSpPr>
          <p:cNvPr id="37" name="组合 36"/>
          <p:cNvGrpSpPr/>
          <p:nvPr/>
        </p:nvGrpSpPr>
        <p:grpSpPr>
          <a:xfrm rot="15433288">
            <a:off x="2244189" y="-1939496"/>
            <a:ext cx="8481704" cy="9397093"/>
            <a:chOff x="4297364" y="903288"/>
            <a:chExt cx="2946834" cy="3067178"/>
          </a:xfrm>
          <a:solidFill>
            <a:schemeClr val="accent1">
              <a:alpha val="3000"/>
            </a:schemeClr>
          </a:solidFill>
        </p:grpSpPr>
        <p:sp>
          <p:nvSpPr>
            <p:cNvPr id="3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4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4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par>
                                <p:cTn id="28" presetID="21" presetClass="entr" presetSubtype="1" fill="hold" nodeType="withEffect">
                                  <p:stCondLst>
                                    <p:cond delay="1000"/>
                                  </p:stCondLst>
                                  <p:childTnLst>
                                    <p:set>
                                      <p:cBhvr>
                                        <p:cTn id="29" dur="1" fill="hold">
                                          <p:stCondLst>
                                            <p:cond delay="0"/>
                                          </p:stCondLst>
                                        </p:cTn>
                                        <p:tgtEl>
                                          <p:spTgt spid="37"/>
                                        </p:tgtEl>
                                        <p:attrNameLst>
                                          <p:attrName>style.visibility</p:attrName>
                                        </p:attrNameLst>
                                      </p:cBhvr>
                                      <p:to>
                                        <p:strVal val="visible"/>
                                      </p:to>
                                    </p:set>
                                    <p:animEffect transition="in" filter="wheel(1)">
                                      <p:cBhvr>
                                        <p:cTn id="3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3" grpId="0"/>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rot="15433288">
            <a:off x="2244189" y="-1939496"/>
            <a:ext cx="8481704" cy="9397093"/>
            <a:chOff x="4297364" y="903288"/>
            <a:chExt cx="2946834" cy="3067178"/>
          </a:xfrm>
          <a:solidFill>
            <a:schemeClr val="bg1">
              <a:lumMod val="65000"/>
              <a:alpha val="3000"/>
            </a:schemeClr>
          </a:solidFill>
        </p:grpSpPr>
        <p:sp>
          <p:nvSpPr>
            <p:cNvPr id="32"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4"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5"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7" name="íṧlíḍè"/>
          <p:cNvSpPr/>
          <p:nvPr/>
        </p:nvSpPr>
        <p:spPr bwMode="auto">
          <a:xfrm>
            <a:off x="0" y="525681"/>
            <a:ext cx="2092035"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grpSp>
        <p:nvGrpSpPr>
          <p:cNvPr id="39" name="组合 38"/>
          <p:cNvGrpSpPr/>
          <p:nvPr/>
        </p:nvGrpSpPr>
        <p:grpSpPr>
          <a:xfrm>
            <a:off x="925225" y="484441"/>
            <a:ext cx="11512319" cy="7057559"/>
            <a:chOff x="925225" y="484441"/>
            <a:chExt cx="11512319" cy="7057559"/>
          </a:xfrm>
        </p:grpSpPr>
        <p:sp>
          <p:nvSpPr>
            <p:cNvPr id="40" name="矩形 39"/>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41"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2"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3"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4"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5"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46" name="Group 29"/>
          <p:cNvGrpSpPr/>
          <p:nvPr/>
        </p:nvGrpSpPr>
        <p:grpSpPr>
          <a:xfrm>
            <a:off x="3916688" y="1524184"/>
            <a:ext cx="4376873" cy="3739374"/>
            <a:chOff x="4248150" y="1617786"/>
            <a:chExt cx="3695700" cy="3157414"/>
          </a:xfrm>
        </p:grpSpPr>
        <p:sp>
          <p:nvSpPr>
            <p:cNvPr id="47" name="Freeform: Shape 27"/>
            <p:cNvSpPr/>
            <p:nvPr/>
          </p:nvSpPr>
          <p:spPr>
            <a:xfrm>
              <a:off x="5233949" y="1617786"/>
              <a:ext cx="1686002" cy="1243752"/>
            </a:xfrm>
            <a:custGeom>
              <a:avLst/>
              <a:gdLst>
                <a:gd name="connsiteX0" fmla="*/ 236542 w 1885950"/>
                <a:gd name="connsiteY0" fmla="*/ 0 h 1391253"/>
                <a:gd name="connsiteX1" fmla="*/ 1649408 w 1885950"/>
                <a:gd name="connsiteY1" fmla="*/ 0 h 1391253"/>
                <a:gd name="connsiteX2" fmla="*/ 1885950 w 1885950"/>
                <a:gd name="connsiteY2" fmla="*/ 236542 h 1391253"/>
                <a:gd name="connsiteX3" fmla="*/ 1885950 w 1885950"/>
                <a:gd name="connsiteY3" fmla="*/ 1182683 h 1391253"/>
                <a:gd name="connsiteX4" fmla="*/ 1781661 w 1885950"/>
                <a:gd name="connsiteY4" fmla="*/ 1378827 h 1391253"/>
                <a:gd name="connsiteX5" fmla="*/ 1758769 w 1885950"/>
                <a:gd name="connsiteY5" fmla="*/ 1391253 h 1391253"/>
                <a:gd name="connsiteX6" fmla="*/ 1765300 w 1885950"/>
                <a:gd name="connsiteY6" fmla="*/ 1358900 h 1391253"/>
                <a:gd name="connsiteX7" fmla="*/ 1765300 w 1885950"/>
                <a:gd name="connsiteY7" fmla="*/ 273051 h 1391253"/>
                <a:gd name="connsiteX8" fmla="*/ 1598612 w 1885950"/>
                <a:gd name="connsiteY8" fmla="*/ 106363 h 1391253"/>
                <a:gd name="connsiteX9" fmla="*/ 287338 w 1885950"/>
                <a:gd name="connsiteY9" fmla="*/ 106363 h 1391253"/>
                <a:gd name="connsiteX10" fmla="*/ 120650 w 1885950"/>
                <a:gd name="connsiteY10" fmla="*/ 273051 h 1391253"/>
                <a:gd name="connsiteX11" fmla="*/ 120650 w 1885950"/>
                <a:gd name="connsiteY11" fmla="*/ 1358900 h 1391253"/>
                <a:gd name="connsiteX12" fmla="*/ 127182 w 1885950"/>
                <a:gd name="connsiteY12" fmla="*/ 1391253 h 1391253"/>
                <a:gd name="connsiteX13" fmla="*/ 104289 w 1885950"/>
                <a:gd name="connsiteY13" fmla="*/ 1378827 h 1391253"/>
                <a:gd name="connsiteX14" fmla="*/ 0 w 1885950"/>
                <a:gd name="connsiteY14" fmla="*/ 1182683 h 1391253"/>
                <a:gd name="connsiteX15" fmla="*/ 0 w 1885950"/>
                <a:gd name="connsiteY15" fmla="*/ 236542 h 1391253"/>
                <a:gd name="connsiteX16" fmla="*/ 236542 w 1885950"/>
                <a:gd name="connsiteY16" fmla="*/ 0 h 139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85950" h="1391253">
                  <a:moveTo>
                    <a:pt x="236542" y="0"/>
                  </a:moveTo>
                  <a:lnTo>
                    <a:pt x="1649408" y="0"/>
                  </a:lnTo>
                  <a:cubicBezTo>
                    <a:pt x="1780047" y="0"/>
                    <a:pt x="1885950" y="105903"/>
                    <a:pt x="1885950" y="236542"/>
                  </a:cubicBezTo>
                  <a:lnTo>
                    <a:pt x="1885950" y="1182683"/>
                  </a:lnTo>
                  <a:cubicBezTo>
                    <a:pt x="1885950" y="1264333"/>
                    <a:pt x="1844582" y="1336319"/>
                    <a:pt x="1781661" y="1378827"/>
                  </a:cubicBezTo>
                  <a:lnTo>
                    <a:pt x="1758769" y="1391253"/>
                  </a:lnTo>
                  <a:lnTo>
                    <a:pt x="1765300" y="1358900"/>
                  </a:lnTo>
                  <a:lnTo>
                    <a:pt x="1765300" y="273051"/>
                  </a:lnTo>
                  <a:cubicBezTo>
                    <a:pt x="1765300" y="180992"/>
                    <a:pt x="1690671" y="106363"/>
                    <a:pt x="1598612" y="106363"/>
                  </a:cubicBezTo>
                  <a:lnTo>
                    <a:pt x="287338" y="106363"/>
                  </a:lnTo>
                  <a:cubicBezTo>
                    <a:pt x="195279" y="106363"/>
                    <a:pt x="120650" y="180992"/>
                    <a:pt x="120650" y="273051"/>
                  </a:cubicBezTo>
                  <a:lnTo>
                    <a:pt x="120650" y="1358900"/>
                  </a:lnTo>
                  <a:lnTo>
                    <a:pt x="127182" y="1391253"/>
                  </a:lnTo>
                  <a:lnTo>
                    <a:pt x="104289" y="1378827"/>
                  </a:lnTo>
                  <a:cubicBezTo>
                    <a:pt x="41369" y="1336319"/>
                    <a:pt x="0" y="1264333"/>
                    <a:pt x="0" y="1182683"/>
                  </a:cubicBezTo>
                  <a:lnTo>
                    <a:pt x="0" y="236542"/>
                  </a:lnTo>
                  <a:cubicBezTo>
                    <a:pt x="0" y="105903"/>
                    <a:pt x="105903" y="0"/>
                    <a:pt x="236542" y="0"/>
                  </a:cubicBezTo>
                  <a:close/>
                </a:path>
              </a:pathLst>
            </a:custGeom>
            <a:solidFill>
              <a:schemeClr val="bg1">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85000"/>
                    <a:lumOff val="15000"/>
                  </a:schemeClr>
                </a:solidFill>
                <a:latin typeface="思源黑体 Normal" panose="020B0400000000000000" pitchFamily="34" charset="-122"/>
                <a:ea typeface="思源黑体 Normal" panose="020B0400000000000000" pitchFamily="34" charset="-122"/>
                <a:sym typeface="字魂105号-简雅黑" panose="00000500000000000000" pitchFamily="2" charset="-122"/>
              </a:endParaRPr>
            </a:p>
          </p:txBody>
        </p:sp>
        <p:sp>
          <p:nvSpPr>
            <p:cNvPr id="48" name="Freeform: Shape 7"/>
            <p:cNvSpPr/>
            <p:nvPr/>
          </p:nvSpPr>
          <p:spPr>
            <a:xfrm>
              <a:off x="4248150" y="3429000"/>
              <a:ext cx="1847850" cy="1346200"/>
            </a:xfrm>
            <a:custGeom>
              <a:avLst/>
              <a:gdLst>
                <a:gd name="connsiteX0" fmla="*/ 0 w 1847850"/>
                <a:gd name="connsiteY0" fmla="*/ 0 h 1346200"/>
                <a:gd name="connsiteX1" fmla="*/ 1847850 w 1847850"/>
                <a:gd name="connsiteY1" fmla="*/ 0 h 1346200"/>
                <a:gd name="connsiteX2" fmla="*/ 1847850 w 1847850"/>
                <a:gd name="connsiteY2" fmla="*/ 1346200 h 1346200"/>
                <a:gd name="connsiteX3" fmla="*/ 448742 w 1847850"/>
                <a:gd name="connsiteY3" fmla="*/ 1346200 h 1346200"/>
                <a:gd name="connsiteX4" fmla="*/ 0 w 1847850"/>
                <a:gd name="connsiteY4" fmla="*/ 897458 h 1346200"/>
                <a:gd name="connsiteX5" fmla="*/ 0 w 1847850"/>
                <a:gd name="connsiteY5" fmla="*/ 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7850" h="1346200">
                  <a:moveTo>
                    <a:pt x="0" y="0"/>
                  </a:moveTo>
                  <a:lnTo>
                    <a:pt x="1847850" y="0"/>
                  </a:lnTo>
                  <a:lnTo>
                    <a:pt x="1847850" y="1346200"/>
                  </a:lnTo>
                  <a:lnTo>
                    <a:pt x="448742" y="1346200"/>
                  </a:lnTo>
                  <a:cubicBezTo>
                    <a:pt x="200909" y="1346200"/>
                    <a:pt x="0" y="1145291"/>
                    <a:pt x="0" y="897458"/>
                  </a:cubicBezTo>
                  <a:lnTo>
                    <a:pt x="0" y="0"/>
                  </a:lnTo>
                  <a:close/>
                </a:path>
              </a:pathLst>
            </a:custGeom>
            <a:solidFill>
              <a:srgbClr val="2F559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solidFill>
                  <a:schemeClr val="tx1">
                    <a:lumMod val="85000"/>
                    <a:lumOff val="15000"/>
                  </a:schemeClr>
                </a:solidFill>
                <a:latin typeface="思源黑体 Normal" panose="020B0400000000000000" pitchFamily="34" charset="-122"/>
                <a:ea typeface="思源黑体 Normal" panose="020B0400000000000000" pitchFamily="34" charset="-122"/>
                <a:sym typeface="字魂105号-简雅黑" panose="00000500000000000000" pitchFamily="2" charset="-122"/>
              </a:endParaRPr>
            </a:p>
          </p:txBody>
        </p:sp>
        <p:sp>
          <p:nvSpPr>
            <p:cNvPr id="49" name="Freeform: Shape 22"/>
            <p:cNvSpPr/>
            <p:nvPr/>
          </p:nvSpPr>
          <p:spPr>
            <a:xfrm>
              <a:off x="5815013" y="3429000"/>
              <a:ext cx="2128837" cy="1346200"/>
            </a:xfrm>
            <a:custGeom>
              <a:avLst/>
              <a:gdLst>
                <a:gd name="connsiteX0" fmla="*/ 280987 w 2128837"/>
                <a:gd name="connsiteY0" fmla="*/ 0 h 1346200"/>
                <a:gd name="connsiteX1" fmla="*/ 2128837 w 2128837"/>
                <a:gd name="connsiteY1" fmla="*/ 0 h 1346200"/>
                <a:gd name="connsiteX2" fmla="*/ 2128837 w 2128837"/>
                <a:gd name="connsiteY2" fmla="*/ 897458 h 1346200"/>
                <a:gd name="connsiteX3" fmla="*/ 1680095 w 2128837"/>
                <a:gd name="connsiteY3" fmla="*/ 1346200 h 1346200"/>
                <a:gd name="connsiteX4" fmla="*/ 280987 w 2128837"/>
                <a:gd name="connsiteY4" fmla="*/ 1346200 h 1346200"/>
                <a:gd name="connsiteX5" fmla="*/ 280987 w 2128837"/>
                <a:gd name="connsiteY5" fmla="*/ 831717 h 1346200"/>
                <a:gd name="connsiteX6" fmla="*/ 260240 w 2128837"/>
                <a:gd name="connsiteY6" fmla="*/ 845704 h 1346200"/>
                <a:gd name="connsiteX7" fmla="*/ 187325 w 2128837"/>
                <a:gd name="connsiteY7" fmla="*/ 860425 h 1346200"/>
                <a:gd name="connsiteX8" fmla="*/ 0 w 2128837"/>
                <a:gd name="connsiteY8" fmla="*/ 673100 h 1346200"/>
                <a:gd name="connsiteX9" fmla="*/ 187325 w 2128837"/>
                <a:gd name="connsiteY9" fmla="*/ 485775 h 1346200"/>
                <a:gd name="connsiteX10" fmla="*/ 260240 w 2128837"/>
                <a:gd name="connsiteY10" fmla="*/ 500496 h 1346200"/>
                <a:gd name="connsiteX11" fmla="*/ 280987 w 2128837"/>
                <a:gd name="connsiteY11" fmla="*/ 514484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8837" h="1346200">
                  <a:moveTo>
                    <a:pt x="280987" y="0"/>
                  </a:moveTo>
                  <a:lnTo>
                    <a:pt x="2128837" y="0"/>
                  </a:lnTo>
                  <a:lnTo>
                    <a:pt x="2128837" y="897458"/>
                  </a:lnTo>
                  <a:cubicBezTo>
                    <a:pt x="2128837" y="1145291"/>
                    <a:pt x="1927928" y="1346200"/>
                    <a:pt x="1680095" y="1346200"/>
                  </a:cubicBezTo>
                  <a:lnTo>
                    <a:pt x="280987" y="1346200"/>
                  </a:lnTo>
                  <a:lnTo>
                    <a:pt x="280987" y="831717"/>
                  </a:lnTo>
                  <a:lnTo>
                    <a:pt x="260240" y="845704"/>
                  </a:lnTo>
                  <a:cubicBezTo>
                    <a:pt x="237829" y="855183"/>
                    <a:pt x="213189" y="860425"/>
                    <a:pt x="187325" y="860425"/>
                  </a:cubicBezTo>
                  <a:cubicBezTo>
                    <a:pt x="83868" y="860425"/>
                    <a:pt x="0" y="776557"/>
                    <a:pt x="0" y="673100"/>
                  </a:cubicBezTo>
                  <a:cubicBezTo>
                    <a:pt x="0" y="569643"/>
                    <a:pt x="83868" y="485775"/>
                    <a:pt x="187325" y="485775"/>
                  </a:cubicBezTo>
                  <a:cubicBezTo>
                    <a:pt x="213189" y="485775"/>
                    <a:pt x="237829" y="491017"/>
                    <a:pt x="260240" y="500496"/>
                  </a:cubicBezTo>
                  <a:lnTo>
                    <a:pt x="280987" y="514484"/>
                  </a:lnTo>
                  <a:close/>
                </a:path>
              </a:pathLst>
            </a:custGeom>
            <a:solidFill>
              <a:srgbClr val="4472C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solidFill>
                  <a:schemeClr val="tx1">
                    <a:lumMod val="85000"/>
                    <a:lumOff val="15000"/>
                  </a:schemeClr>
                </a:solidFill>
                <a:latin typeface="思源黑体 Normal" panose="020B0400000000000000" pitchFamily="34" charset="-122"/>
                <a:ea typeface="思源黑体 Normal" panose="020B0400000000000000" pitchFamily="34" charset="-122"/>
                <a:sym typeface="字魂105号-简雅黑" panose="00000500000000000000" pitchFamily="2" charset="-122"/>
              </a:endParaRPr>
            </a:p>
          </p:txBody>
        </p:sp>
        <p:sp>
          <p:nvSpPr>
            <p:cNvPr id="50" name="Freeform: Shape 21"/>
            <p:cNvSpPr/>
            <p:nvPr/>
          </p:nvSpPr>
          <p:spPr>
            <a:xfrm>
              <a:off x="6096000" y="2082800"/>
              <a:ext cx="1847850" cy="1593056"/>
            </a:xfrm>
            <a:custGeom>
              <a:avLst/>
              <a:gdLst>
                <a:gd name="connsiteX0" fmla="*/ 0 w 1847850"/>
                <a:gd name="connsiteY0" fmla="*/ 0 h 1593056"/>
                <a:gd name="connsiteX1" fmla="*/ 1399108 w 1847850"/>
                <a:gd name="connsiteY1" fmla="*/ 0 h 1593056"/>
                <a:gd name="connsiteX2" fmla="*/ 1847850 w 1847850"/>
                <a:gd name="connsiteY2" fmla="*/ 448742 h 1593056"/>
                <a:gd name="connsiteX3" fmla="*/ 1847850 w 1847850"/>
                <a:gd name="connsiteY3" fmla="*/ 1346200 h 1593056"/>
                <a:gd name="connsiteX4" fmla="*/ 1099232 w 1847850"/>
                <a:gd name="connsiteY4" fmla="*/ 1346200 h 1593056"/>
                <a:gd name="connsiteX5" fmla="*/ 1111250 w 1847850"/>
                <a:gd name="connsiteY5" fmla="*/ 1405731 h 1593056"/>
                <a:gd name="connsiteX6" fmla="*/ 923925 w 1847850"/>
                <a:gd name="connsiteY6" fmla="*/ 1593056 h 1593056"/>
                <a:gd name="connsiteX7" fmla="*/ 736600 w 1847850"/>
                <a:gd name="connsiteY7" fmla="*/ 1405731 h 1593056"/>
                <a:gd name="connsiteX8" fmla="*/ 748619 w 1847850"/>
                <a:gd name="connsiteY8" fmla="*/ 1346200 h 1593056"/>
                <a:gd name="connsiteX9" fmla="*/ 0 w 1847850"/>
                <a:gd name="connsiteY9" fmla="*/ 1346200 h 159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50" h="1593056">
                  <a:moveTo>
                    <a:pt x="0" y="0"/>
                  </a:moveTo>
                  <a:lnTo>
                    <a:pt x="1399108" y="0"/>
                  </a:lnTo>
                  <a:cubicBezTo>
                    <a:pt x="1646941" y="0"/>
                    <a:pt x="1847850" y="200909"/>
                    <a:pt x="1847850" y="448742"/>
                  </a:cubicBezTo>
                  <a:lnTo>
                    <a:pt x="1847850" y="1346200"/>
                  </a:lnTo>
                  <a:lnTo>
                    <a:pt x="1099232" y="1346200"/>
                  </a:lnTo>
                  <a:lnTo>
                    <a:pt x="1111250" y="1405731"/>
                  </a:lnTo>
                  <a:cubicBezTo>
                    <a:pt x="1111250" y="1509188"/>
                    <a:pt x="1027382" y="1593056"/>
                    <a:pt x="923925" y="1593056"/>
                  </a:cubicBezTo>
                  <a:cubicBezTo>
                    <a:pt x="820468" y="1593056"/>
                    <a:pt x="736600" y="1509188"/>
                    <a:pt x="736600" y="1405731"/>
                  </a:cubicBezTo>
                  <a:lnTo>
                    <a:pt x="748619" y="1346200"/>
                  </a:lnTo>
                  <a:lnTo>
                    <a:pt x="0" y="1346200"/>
                  </a:lnTo>
                  <a:close/>
                </a:path>
              </a:pathLst>
            </a:custGeom>
            <a:solidFill>
              <a:srgbClr val="2F559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solidFill>
                  <a:schemeClr val="tx1">
                    <a:lumMod val="85000"/>
                    <a:lumOff val="15000"/>
                  </a:schemeClr>
                </a:solidFill>
                <a:latin typeface="思源黑体 Normal" panose="020B0400000000000000" pitchFamily="34" charset="-122"/>
                <a:ea typeface="思源黑体 Normal" panose="020B0400000000000000" pitchFamily="34" charset="-122"/>
                <a:sym typeface="字魂105号-简雅黑" panose="00000500000000000000" pitchFamily="2" charset="-122"/>
              </a:endParaRPr>
            </a:p>
          </p:txBody>
        </p:sp>
        <p:sp>
          <p:nvSpPr>
            <p:cNvPr id="51" name="Freeform: Shape 20"/>
            <p:cNvSpPr/>
            <p:nvPr/>
          </p:nvSpPr>
          <p:spPr>
            <a:xfrm>
              <a:off x="4248150" y="2082800"/>
              <a:ext cx="2128838" cy="1346200"/>
            </a:xfrm>
            <a:custGeom>
              <a:avLst/>
              <a:gdLst>
                <a:gd name="connsiteX0" fmla="*/ 448742 w 2128838"/>
                <a:gd name="connsiteY0" fmla="*/ 0 h 1346200"/>
                <a:gd name="connsiteX1" fmla="*/ 1847850 w 2128838"/>
                <a:gd name="connsiteY1" fmla="*/ 0 h 1346200"/>
                <a:gd name="connsiteX2" fmla="*/ 1847850 w 2128838"/>
                <a:gd name="connsiteY2" fmla="*/ 514484 h 1346200"/>
                <a:gd name="connsiteX3" fmla="*/ 1868598 w 2128838"/>
                <a:gd name="connsiteY3" fmla="*/ 500496 h 1346200"/>
                <a:gd name="connsiteX4" fmla="*/ 1941513 w 2128838"/>
                <a:gd name="connsiteY4" fmla="*/ 485775 h 1346200"/>
                <a:gd name="connsiteX5" fmla="*/ 2128838 w 2128838"/>
                <a:gd name="connsiteY5" fmla="*/ 673100 h 1346200"/>
                <a:gd name="connsiteX6" fmla="*/ 1941513 w 2128838"/>
                <a:gd name="connsiteY6" fmla="*/ 860425 h 1346200"/>
                <a:gd name="connsiteX7" fmla="*/ 1868598 w 2128838"/>
                <a:gd name="connsiteY7" fmla="*/ 845704 h 1346200"/>
                <a:gd name="connsiteX8" fmla="*/ 1847850 w 2128838"/>
                <a:gd name="connsiteY8" fmla="*/ 831716 h 1346200"/>
                <a:gd name="connsiteX9" fmla="*/ 1847850 w 2128838"/>
                <a:gd name="connsiteY9" fmla="*/ 1346200 h 1346200"/>
                <a:gd name="connsiteX10" fmla="*/ 0 w 2128838"/>
                <a:gd name="connsiteY10" fmla="*/ 1346200 h 1346200"/>
                <a:gd name="connsiteX11" fmla="*/ 0 w 2128838"/>
                <a:gd name="connsiteY11" fmla="*/ 448742 h 1346200"/>
                <a:gd name="connsiteX12" fmla="*/ 448742 w 2128838"/>
                <a:gd name="connsiteY12" fmla="*/ 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8838" h="1346200">
                  <a:moveTo>
                    <a:pt x="448742" y="0"/>
                  </a:moveTo>
                  <a:lnTo>
                    <a:pt x="1847850" y="0"/>
                  </a:lnTo>
                  <a:lnTo>
                    <a:pt x="1847850" y="514484"/>
                  </a:lnTo>
                  <a:lnTo>
                    <a:pt x="1868598" y="500496"/>
                  </a:lnTo>
                  <a:cubicBezTo>
                    <a:pt x="1891009" y="491017"/>
                    <a:pt x="1915649" y="485775"/>
                    <a:pt x="1941513" y="485775"/>
                  </a:cubicBezTo>
                  <a:cubicBezTo>
                    <a:pt x="2044970" y="485775"/>
                    <a:pt x="2128838" y="569643"/>
                    <a:pt x="2128838" y="673100"/>
                  </a:cubicBezTo>
                  <a:cubicBezTo>
                    <a:pt x="2128838" y="776557"/>
                    <a:pt x="2044970" y="860425"/>
                    <a:pt x="1941513" y="860425"/>
                  </a:cubicBezTo>
                  <a:cubicBezTo>
                    <a:pt x="1915649" y="860425"/>
                    <a:pt x="1891009" y="855183"/>
                    <a:pt x="1868598" y="845704"/>
                  </a:cubicBezTo>
                  <a:lnTo>
                    <a:pt x="1847850" y="831716"/>
                  </a:lnTo>
                  <a:lnTo>
                    <a:pt x="1847850" y="1346200"/>
                  </a:lnTo>
                  <a:lnTo>
                    <a:pt x="0" y="1346200"/>
                  </a:lnTo>
                  <a:lnTo>
                    <a:pt x="0" y="448742"/>
                  </a:lnTo>
                  <a:cubicBezTo>
                    <a:pt x="0" y="200909"/>
                    <a:pt x="200909" y="0"/>
                    <a:pt x="448742" y="0"/>
                  </a:cubicBezTo>
                  <a:close/>
                </a:path>
              </a:pathLst>
            </a:custGeom>
            <a:solidFill>
              <a:srgbClr val="4472C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solidFill>
                  <a:srgbClr val="2F5597"/>
                </a:solidFill>
                <a:latin typeface="思源黑体 Normal" panose="020B0400000000000000" pitchFamily="34" charset="-122"/>
                <a:ea typeface="思源黑体 Normal" panose="020B0400000000000000" pitchFamily="34" charset="-122"/>
                <a:sym typeface="字魂105号-简雅黑" panose="00000500000000000000" pitchFamily="2" charset="-122"/>
              </a:endParaRPr>
            </a:p>
          </p:txBody>
        </p:sp>
      </p:grpSp>
      <p:sp>
        <p:nvSpPr>
          <p:cNvPr id="57" name="TextBox 33"/>
          <p:cNvSpPr txBox="1"/>
          <p:nvPr/>
        </p:nvSpPr>
        <p:spPr>
          <a:xfrm>
            <a:off x="1360104" y="2090547"/>
            <a:ext cx="2337499" cy="461665"/>
          </a:xfrm>
          <a:prstGeom prst="rect">
            <a:avLst/>
          </a:prstGeom>
          <a:noFill/>
        </p:spPr>
        <p:txBody>
          <a:bodyPr wrap="none" rtlCol="0">
            <a:spAutoFit/>
          </a:bodyPr>
          <a:lstStyle/>
          <a:p>
            <a:pPr algn="r"/>
            <a:r>
              <a:rPr lang="zh-CN" altLang="en-US" sz="2400" b="1" dirty="0">
                <a:solidFill>
                  <a:schemeClr val="accent6">
                    <a:lumMod val="75000"/>
                  </a:schemeClr>
                </a:solidFill>
                <a:latin typeface="方正姚体简体" panose="03000509000000000000" pitchFamily="65" charset="-122"/>
                <a:ea typeface="方正姚体简体" panose="03000509000000000000" pitchFamily="65" charset="-122"/>
              </a:rPr>
              <a:t>①  </a:t>
            </a:r>
            <a:r>
              <a:rPr lang="en-US" altLang="zh-CN" sz="2400" b="1" dirty="0">
                <a:solidFill>
                  <a:schemeClr val="accent6">
                    <a:lumMod val="75000"/>
                  </a:schemeClr>
                </a:solidFill>
                <a:latin typeface="方正姚体简体" panose="03000509000000000000" pitchFamily="65" charset="-122"/>
                <a:ea typeface="方正姚体简体" panose="03000509000000000000" pitchFamily="65" charset="-122"/>
              </a:rPr>
              <a:t>VoIP </a:t>
            </a:r>
            <a:r>
              <a:rPr lang="en-US" sz="2400" b="1" dirty="0">
                <a:solidFill>
                  <a:schemeClr val="accent6">
                    <a:lumMod val="75000"/>
                  </a:schemeClr>
                </a:solidFill>
                <a:latin typeface="方正姚体简体" panose="03000509000000000000" pitchFamily="65" charset="-122"/>
                <a:ea typeface="方正姚体简体" panose="03000509000000000000" pitchFamily="65" charset="-122"/>
              </a:rPr>
              <a:t>Gateway</a:t>
            </a:r>
            <a:endParaRPr lang="id-ID" sz="2400" b="1" dirty="0">
              <a:solidFill>
                <a:schemeClr val="accent6">
                  <a:lumMod val="75000"/>
                </a:schemeClr>
              </a:solidFill>
              <a:latin typeface="方正姚体简体" panose="03000509000000000000" pitchFamily="65" charset="-122"/>
              <a:ea typeface="方正姚体简体" panose="03000509000000000000" pitchFamily="65" charset="-122"/>
            </a:endParaRPr>
          </a:p>
        </p:txBody>
      </p:sp>
      <p:sp>
        <p:nvSpPr>
          <p:cNvPr id="58" name="Rectangle 34"/>
          <p:cNvSpPr/>
          <p:nvPr/>
        </p:nvSpPr>
        <p:spPr>
          <a:xfrm>
            <a:off x="830101" y="2534685"/>
            <a:ext cx="3126560" cy="954107"/>
          </a:xfrm>
          <a:prstGeom prst="rect">
            <a:avLst/>
          </a:prstGeom>
        </p:spPr>
        <p:txBody>
          <a:bodyPr wrap="square">
            <a:spAutoFit/>
          </a:bodyPr>
          <a:lstStyle/>
          <a:p>
            <a:r>
              <a:rPr lang="en-US" altLang="zh-CN" sz="1400" dirty="0">
                <a:solidFill>
                  <a:srgbClr val="262626"/>
                </a:solidFill>
                <a:latin typeface="Open Sans" panose="020B0606030504020204" pitchFamily="34" charset="0"/>
                <a:ea typeface="Open Sans" panose="020B0606030504020204" pitchFamily="34" charset="0"/>
                <a:cs typeface="Open Sans" panose="020B0606030504020204" pitchFamily="34" charset="0"/>
              </a:rPr>
              <a:t>VoIP gateways convert information, data or other communications from one protocol or format to another.</a:t>
            </a:r>
            <a:endParaRPr lang="en-US" altLang="zh-CN" sz="1400"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33"/>
          <p:cNvSpPr txBox="1"/>
          <p:nvPr/>
        </p:nvSpPr>
        <p:spPr>
          <a:xfrm>
            <a:off x="2211672" y="3828674"/>
            <a:ext cx="1340432" cy="461665"/>
          </a:xfrm>
          <a:prstGeom prst="rect">
            <a:avLst/>
          </a:prstGeom>
          <a:noFill/>
        </p:spPr>
        <p:txBody>
          <a:bodyPr wrap="none" rtlCol="0">
            <a:spAutoFit/>
          </a:bodyPr>
          <a:lstStyle/>
          <a:p>
            <a:pPr algn="r"/>
            <a:r>
              <a:rPr lang="zh-CN" altLang="en-US" sz="2400" b="1" dirty="0">
                <a:solidFill>
                  <a:schemeClr val="accent6">
                    <a:lumMod val="75000"/>
                  </a:schemeClr>
                </a:solidFill>
                <a:latin typeface="方正姚体简体" panose="03000509000000000000" pitchFamily="65" charset="-122"/>
                <a:ea typeface="方正姚体简体" panose="03000509000000000000" pitchFamily="65" charset="-122"/>
              </a:rPr>
              <a:t>② </a:t>
            </a:r>
            <a:r>
              <a:rPr lang="en-US" sz="2400" b="1" dirty="0">
                <a:solidFill>
                  <a:schemeClr val="accent6">
                    <a:lumMod val="75000"/>
                  </a:schemeClr>
                </a:solidFill>
                <a:latin typeface="方正姚体简体" panose="03000509000000000000" pitchFamily="65" charset="-122"/>
                <a:ea typeface="方正姚体简体" panose="03000509000000000000" pitchFamily="65" charset="-122"/>
              </a:rPr>
              <a:t>IPPBX</a:t>
            </a:r>
            <a:endParaRPr lang="id-ID" sz="2400" b="1" dirty="0">
              <a:solidFill>
                <a:schemeClr val="accent6">
                  <a:lumMod val="75000"/>
                </a:schemeClr>
              </a:solidFill>
              <a:latin typeface="方正姚体简体" panose="03000509000000000000" pitchFamily="65" charset="-122"/>
              <a:ea typeface="方正姚体简体" panose="03000509000000000000" pitchFamily="65" charset="-122"/>
            </a:endParaRPr>
          </a:p>
        </p:txBody>
      </p:sp>
      <p:sp>
        <p:nvSpPr>
          <p:cNvPr id="60" name="Rectangle 34"/>
          <p:cNvSpPr/>
          <p:nvPr/>
        </p:nvSpPr>
        <p:spPr>
          <a:xfrm>
            <a:off x="869270" y="4272847"/>
            <a:ext cx="3008952" cy="954107"/>
          </a:xfrm>
          <a:prstGeom prst="rect">
            <a:avLst/>
          </a:prstGeom>
        </p:spPr>
        <p:txBody>
          <a:bodyPr wrap="square">
            <a:spAutoFit/>
          </a:bodyPr>
          <a:lstStyle/>
          <a:p>
            <a:r>
              <a:rPr lang="en-US" altLang="zh-CN" sz="1400" dirty="0">
                <a:solidFill>
                  <a:srgbClr val="262626"/>
                </a:solidFill>
                <a:latin typeface="Open Sans" panose="020B0606030504020204" pitchFamily="34" charset="0"/>
                <a:ea typeface="Open Sans" panose="020B0606030504020204" pitchFamily="34" charset="0"/>
                <a:cs typeface="Open Sans" panose="020B0606030504020204" pitchFamily="34" charset="0"/>
              </a:rPr>
              <a:t>IPPBX delivers a multi-functional business office telephony system designed for almost all kinds of enterprises. </a:t>
            </a:r>
            <a:endParaRPr lang="en-US" altLang="zh-CN" sz="1400"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33"/>
          <p:cNvSpPr txBox="1"/>
          <p:nvPr/>
        </p:nvSpPr>
        <p:spPr>
          <a:xfrm>
            <a:off x="8387232" y="2090546"/>
            <a:ext cx="1672253" cy="461665"/>
          </a:xfrm>
          <a:prstGeom prst="rect">
            <a:avLst/>
          </a:prstGeom>
          <a:noFill/>
        </p:spPr>
        <p:txBody>
          <a:bodyPr wrap="none" rtlCol="0">
            <a:spAutoFit/>
          </a:bodyPr>
          <a:lstStyle/>
          <a:p>
            <a:r>
              <a:rPr lang="zh-CN" altLang="en-US" sz="2400" b="1" dirty="0">
                <a:solidFill>
                  <a:schemeClr val="accent6">
                    <a:lumMod val="75000"/>
                  </a:schemeClr>
                </a:solidFill>
                <a:latin typeface="方正姚体简体" panose="03000509000000000000" pitchFamily="65" charset="-122"/>
                <a:ea typeface="方正姚体简体" panose="03000509000000000000" pitchFamily="65" charset="-122"/>
              </a:rPr>
              <a:t>③ </a:t>
            </a:r>
            <a:r>
              <a:rPr lang="en-US" sz="2400" b="1" dirty="0">
                <a:solidFill>
                  <a:schemeClr val="accent6">
                    <a:lumMod val="75000"/>
                  </a:schemeClr>
                </a:solidFill>
                <a:latin typeface="方正姚体简体" panose="03000509000000000000" pitchFamily="65" charset="-122"/>
                <a:ea typeface="方正姚体简体" panose="03000509000000000000" pitchFamily="65" charset="-122"/>
              </a:rPr>
              <a:t>IP Phone</a:t>
            </a:r>
            <a:endParaRPr lang="id-ID" sz="2400" b="1" dirty="0">
              <a:solidFill>
                <a:schemeClr val="accent6">
                  <a:lumMod val="75000"/>
                </a:schemeClr>
              </a:solidFill>
              <a:latin typeface="方正姚体简体" panose="03000509000000000000" pitchFamily="65" charset="-122"/>
              <a:ea typeface="方正姚体简体" panose="03000509000000000000" pitchFamily="65" charset="-122"/>
            </a:endParaRPr>
          </a:p>
        </p:txBody>
      </p:sp>
      <p:sp>
        <p:nvSpPr>
          <p:cNvPr id="62" name="Rectangle 34"/>
          <p:cNvSpPr/>
          <p:nvPr/>
        </p:nvSpPr>
        <p:spPr>
          <a:xfrm>
            <a:off x="8434796" y="2458465"/>
            <a:ext cx="3244192" cy="1169551"/>
          </a:xfrm>
          <a:prstGeom prst="rect">
            <a:avLst/>
          </a:prstGeom>
        </p:spPr>
        <p:txBody>
          <a:bodyPr wrap="square">
            <a:spAutoFit/>
          </a:bodyPr>
          <a:lstStyle/>
          <a:p>
            <a:r>
              <a:rPr lang="en-US" altLang="zh-CN" sz="1400" dirty="0">
                <a:solidFill>
                  <a:srgbClr val="262626"/>
                </a:solidFill>
                <a:latin typeface="Open Sans" panose="020B0606030504020204" pitchFamily="34" charset="0"/>
                <a:ea typeface="Open Sans" panose="020B0606030504020204" pitchFamily="34" charset="0"/>
                <a:cs typeface="Open Sans" panose="020B0606030504020204" pitchFamily="34" charset="0"/>
              </a:rPr>
              <a:t>IP phone, also known as broadband phone or Internet phone, uses voice over IP technologies for placing and transmitting telephone calls over an IP network</a:t>
            </a:r>
            <a:endParaRPr lang="en-US" altLang="zh-CN" sz="1400"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33"/>
          <p:cNvSpPr txBox="1"/>
          <p:nvPr/>
        </p:nvSpPr>
        <p:spPr>
          <a:xfrm>
            <a:off x="8477685" y="3828674"/>
            <a:ext cx="2480166" cy="461665"/>
          </a:xfrm>
          <a:prstGeom prst="rect">
            <a:avLst/>
          </a:prstGeom>
          <a:noFill/>
        </p:spPr>
        <p:txBody>
          <a:bodyPr wrap="none" rtlCol="0">
            <a:spAutoFit/>
          </a:bodyPr>
          <a:lstStyle/>
          <a:p>
            <a:r>
              <a:rPr lang="zh-CN" altLang="en-US" sz="2400" b="1" dirty="0">
                <a:solidFill>
                  <a:schemeClr val="accent6">
                    <a:lumMod val="75000"/>
                  </a:schemeClr>
                </a:solidFill>
                <a:latin typeface="方正姚体简体" panose="03000509000000000000" pitchFamily="65" charset="-122"/>
                <a:ea typeface="方正姚体简体" panose="03000509000000000000" pitchFamily="65" charset="-122"/>
              </a:rPr>
              <a:t>④ </a:t>
            </a:r>
            <a:r>
              <a:rPr lang="en-US" sz="2400" b="1" dirty="0">
                <a:solidFill>
                  <a:schemeClr val="accent6">
                    <a:lumMod val="75000"/>
                  </a:schemeClr>
                </a:solidFill>
                <a:latin typeface="方正姚体简体" panose="03000509000000000000" pitchFamily="65" charset="-122"/>
                <a:ea typeface="方正姚体简体" panose="03000509000000000000" pitchFamily="65" charset="-122"/>
              </a:rPr>
              <a:t>Telephon</a:t>
            </a:r>
            <a:r>
              <a:rPr lang="en-US" altLang="zh-CN" sz="2400" b="1" dirty="0">
                <a:solidFill>
                  <a:schemeClr val="accent6">
                    <a:lumMod val="75000"/>
                  </a:schemeClr>
                </a:solidFill>
                <a:latin typeface="方正姚体简体" panose="03000509000000000000" pitchFamily="65" charset="-122"/>
                <a:ea typeface="方正姚体简体" panose="03000509000000000000" pitchFamily="65" charset="-122"/>
              </a:rPr>
              <a:t>y</a:t>
            </a:r>
            <a:r>
              <a:rPr lang="en-US" sz="2400" b="1" dirty="0">
                <a:solidFill>
                  <a:schemeClr val="accent6">
                    <a:lumMod val="75000"/>
                  </a:schemeClr>
                </a:solidFill>
                <a:latin typeface="方正姚体简体" panose="03000509000000000000" pitchFamily="65" charset="-122"/>
                <a:ea typeface="方正姚体简体" panose="03000509000000000000" pitchFamily="65" charset="-122"/>
              </a:rPr>
              <a:t> Card</a:t>
            </a:r>
            <a:endParaRPr lang="id-ID" sz="2400" b="1" dirty="0">
              <a:solidFill>
                <a:schemeClr val="accent6">
                  <a:lumMod val="75000"/>
                </a:schemeClr>
              </a:solidFill>
              <a:latin typeface="方正姚体简体" panose="03000509000000000000" pitchFamily="65" charset="-122"/>
              <a:ea typeface="方正姚体简体" panose="03000509000000000000" pitchFamily="65" charset="-122"/>
            </a:endParaRPr>
          </a:p>
        </p:txBody>
      </p:sp>
      <p:sp>
        <p:nvSpPr>
          <p:cNvPr id="64" name="Rectangle 34"/>
          <p:cNvSpPr/>
          <p:nvPr/>
        </p:nvSpPr>
        <p:spPr>
          <a:xfrm>
            <a:off x="8434796" y="4290339"/>
            <a:ext cx="3089923" cy="1169551"/>
          </a:xfrm>
          <a:prstGeom prst="rect">
            <a:avLst/>
          </a:prstGeom>
        </p:spPr>
        <p:txBody>
          <a:bodyPr wrap="square">
            <a:spAutoFit/>
          </a:bodyPr>
          <a:lstStyle/>
          <a:p>
            <a:r>
              <a:rPr lang="en-US" altLang="zh-CN" sz="1400" dirty="0">
                <a:solidFill>
                  <a:srgbClr val="262626"/>
                </a:solidFill>
                <a:latin typeface="Open Sans" panose="020B0606030504020204" pitchFamily="34" charset="0"/>
                <a:ea typeface="Open Sans" panose="020B0606030504020204" pitchFamily="34" charset="0"/>
                <a:cs typeface="Open Sans" panose="020B0606030504020204" pitchFamily="34" charset="0"/>
              </a:rPr>
              <a:t>OpenVox Telephony card delivers great voice quality in the telephony systems. It supports industry standard telephony and data protocols.</a:t>
            </a:r>
            <a:endParaRPr lang="en-US" altLang="zh-CN" sz="1400"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ïş1ídè"/>
          <p:cNvSpPr txBox="1"/>
          <p:nvPr/>
        </p:nvSpPr>
        <p:spPr>
          <a:xfrm>
            <a:off x="0" y="621536"/>
            <a:ext cx="204531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Main  Products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rot="15433288">
            <a:off x="2244189" y="-1939496"/>
            <a:ext cx="8481704" cy="9397093"/>
            <a:chOff x="4297364" y="903288"/>
            <a:chExt cx="2946834" cy="3067178"/>
          </a:xfrm>
          <a:solidFill>
            <a:schemeClr val="bg1">
              <a:lumMod val="65000"/>
              <a:alpha val="3000"/>
            </a:schemeClr>
          </a:solidFill>
        </p:grpSpPr>
        <p:sp>
          <p:nvSpPr>
            <p:cNvPr id="32"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4"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5"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7" name="íṧlíḍè"/>
          <p:cNvSpPr/>
          <p:nvPr/>
        </p:nvSpPr>
        <p:spPr bwMode="auto">
          <a:xfrm>
            <a:off x="0" y="525681"/>
            <a:ext cx="2092035"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grpSp>
        <p:nvGrpSpPr>
          <p:cNvPr id="39" name="组合 38"/>
          <p:cNvGrpSpPr/>
          <p:nvPr/>
        </p:nvGrpSpPr>
        <p:grpSpPr>
          <a:xfrm>
            <a:off x="925225" y="484441"/>
            <a:ext cx="11512319" cy="7057559"/>
            <a:chOff x="925225" y="484441"/>
            <a:chExt cx="11512319" cy="7057559"/>
          </a:xfrm>
        </p:grpSpPr>
        <p:sp>
          <p:nvSpPr>
            <p:cNvPr id="40" name="矩形 39"/>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41"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2"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3"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4"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5"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sp>
        <p:nvSpPr>
          <p:cNvPr id="52" name="ïş1ídè"/>
          <p:cNvSpPr txBox="1"/>
          <p:nvPr/>
        </p:nvSpPr>
        <p:spPr>
          <a:xfrm>
            <a:off x="0" y="621536"/>
            <a:ext cx="204531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Products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155" name="图片 2"/>
          <p:cNvPicPr>
            <a:picLocks noChangeAspect="1"/>
          </p:cNvPicPr>
          <p:nvPr/>
        </p:nvPicPr>
        <p:blipFill>
          <a:blip r:embed="rId1"/>
          <a:stretch>
            <a:fillRect/>
          </a:stretch>
        </p:blipFill>
        <p:spPr>
          <a:xfrm>
            <a:off x="89880" y="1456470"/>
            <a:ext cx="7084905" cy="4554582"/>
          </a:xfrm>
          <a:prstGeom prst="rect">
            <a:avLst/>
          </a:prstGeom>
        </p:spPr>
      </p:pic>
      <p:sp>
        <p:nvSpPr>
          <p:cNvPr id="157" name="Oval 53"/>
          <p:cNvSpPr>
            <a:spLocks noChangeAspect="1"/>
          </p:cNvSpPr>
          <p:nvPr/>
        </p:nvSpPr>
        <p:spPr>
          <a:xfrm>
            <a:off x="7624054" y="2225958"/>
            <a:ext cx="656406" cy="656406"/>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58" name="1"/>
          <p:cNvSpPr txBox="1">
            <a:spLocks noChangeArrowheads="1"/>
          </p:cNvSpPr>
          <p:nvPr/>
        </p:nvSpPr>
        <p:spPr bwMode="auto">
          <a:xfrm>
            <a:off x="8440591" y="2266778"/>
            <a:ext cx="1995941"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Wireless</a:t>
            </a:r>
            <a:r>
              <a:rPr lang="zh-CN" altLang="en-US" b="1" dirty="0">
                <a:solidFill>
                  <a:srgbClr val="404040"/>
                </a:solidFill>
                <a:latin typeface="+mn-lt"/>
                <a:ea typeface="+mn-ea"/>
                <a:cs typeface="+mn-ea"/>
                <a:sym typeface="+mn-lt"/>
              </a:rPr>
              <a:t> </a:t>
            </a:r>
            <a:r>
              <a:rPr lang="en-US" altLang="zh-CN" b="1" dirty="0">
                <a:solidFill>
                  <a:srgbClr val="404040"/>
                </a:solidFill>
                <a:latin typeface="+mn-lt"/>
                <a:ea typeface="+mn-ea"/>
                <a:cs typeface="+mn-ea"/>
                <a:sym typeface="+mn-lt"/>
              </a:rPr>
              <a:t>Gateway</a:t>
            </a:r>
            <a:endParaRPr lang="en-US" altLang="zh-CN" b="1" dirty="0">
              <a:solidFill>
                <a:srgbClr val="404040"/>
              </a:solidFill>
              <a:latin typeface="+mn-lt"/>
              <a:ea typeface="+mn-ea"/>
              <a:cs typeface="+mn-ea"/>
              <a:sym typeface="+mn-lt"/>
            </a:endParaRPr>
          </a:p>
        </p:txBody>
      </p:sp>
      <p:sp>
        <p:nvSpPr>
          <p:cNvPr id="159" name="1"/>
          <p:cNvSpPr txBox="1">
            <a:spLocks noChangeArrowheads="1"/>
          </p:cNvSpPr>
          <p:nvPr/>
        </p:nvSpPr>
        <p:spPr bwMode="auto">
          <a:xfrm>
            <a:off x="8450117" y="2530008"/>
            <a:ext cx="3918840" cy="613501"/>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1.VoxStack Series Wireless Gateway</a:t>
            </a:r>
            <a:endParaRPr lang="en-US" altLang="zh-CN" sz="1400" dirty="0">
              <a:solidFill>
                <a:schemeClr val="tx1">
                  <a:lumMod val="75000"/>
                  <a:lumOff val="25000"/>
                </a:schemeClr>
              </a:solidFill>
              <a:latin typeface="+mn-lt"/>
              <a:ea typeface="+mn-ea"/>
              <a:cs typeface="+mn-ea"/>
              <a:sym typeface="+mn-lt"/>
            </a:endParaRPr>
          </a:p>
          <a:p>
            <a:pPr>
              <a:lnSpc>
                <a:spcPct val="150000"/>
              </a:lnSpc>
            </a:pPr>
            <a:r>
              <a:rPr lang="en-US" altLang="zh-CN" sz="1400" dirty="0">
                <a:solidFill>
                  <a:schemeClr val="tx1">
                    <a:lumMod val="75000"/>
                    <a:lumOff val="25000"/>
                  </a:schemeClr>
                </a:solidFill>
                <a:latin typeface="+mn-lt"/>
                <a:ea typeface="+mn-ea"/>
                <a:cs typeface="+mn-ea"/>
                <a:sym typeface="+mn-lt"/>
              </a:rPr>
              <a:t>2.SWG Series Wireless Gateway</a:t>
            </a:r>
            <a:endParaRPr lang="en-US" altLang="zh-CN" sz="1400" dirty="0">
              <a:solidFill>
                <a:schemeClr val="tx1">
                  <a:lumMod val="75000"/>
                  <a:lumOff val="25000"/>
                </a:schemeClr>
              </a:solidFill>
              <a:latin typeface="+mn-lt"/>
              <a:ea typeface="+mn-ea"/>
              <a:cs typeface="+mn-ea"/>
              <a:sym typeface="+mn-lt"/>
            </a:endParaRPr>
          </a:p>
        </p:txBody>
      </p:sp>
      <p:sp>
        <p:nvSpPr>
          <p:cNvPr id="160" name="Oval 53"/>
          <p:cNvSpPr>
            <a:spLocks noChangeAspect="1"/>
          </p:cNvSpPr>
          <p:nvPr/>
        </p:nvSpPr>
        <p:spPr>
          <a:xfrm>
            <a:off x="7613973" y="3500746"/>
            <a:ext cx="656406" cy="656406"/>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61" name="1"/>
          <p:cNvSpPr txBox="1">
            <a:spLocks noChangeArrowheads="1"/>
          </p:cNvSpPr>
          <p:nvPr/>
        </p:nvSpPr>
        <p:spPr bwMode="auto">
          <a:xfrm>
            <a:off x="8430511" y="3541566"/>
            <a:ext cx="1950000"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Analog Gateway</a:t>
            </a:r>
            <a:endParaRPr lang="en-US" altLang="zh-CN" b="1" dirty="0">
              <a:solidFill>
                <a:srgbClr val="404040"/>
              </a:solidFill>
              <a:latin typeface="+mn-lt"/>
              <a:ea typeface="+mn-ea"/>
              <a:cs typeface="+mn-ea"/>
              <a:sym typeface="+mn-lt"/>
            </a:endParaRPr>
          </a:p>
        </p:txBody>
      </p:sp>
      <p:sp>
        <p:nvSpPr>
          <p:cNvPr id="162" name="1"/>
          <p:cNvSpPr txBox="1">
            <a:spLocks noChangeArrowheads="1"/>
          </p:cNvSpPr>
          <p:nvPr/>
        </p:nvSpPr>
        <p:spPr bwMode="auto">
          <a:xfrm>
            <a:off x="8430511" y="3804796"/>
            <a:ext cx="3918840" cy="613501"/>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a:solidFill>
                  <a:schemeClr val="tx1">
                    <a:lumMod val="75000"/>
                    <a:lumOff val="25000"/>
                  </a:schemeClr>
                </a:solidFill>
                <a:latin typeface="+mn-lt"/>
                <a:ea typeface="+mn-ea"/>
                <a:cs typeface="+mn-ea"/>
                <a:sym typeface="+mn-lt"/>
              </a:rPr>
              <a:t>1.Integrated </a:t>
            </a:r>
            <a:r>
              <a:rPr lang="en-US" altLang="zh-CN" sz="1400" dirty="0">
                <a:solidFill>
                  <a:schemeClr val="tx1">
                    <a:lumMod val="75000"/>
                    <a:lumOff val="25000"/>
                  </a:schemeClr>
                </a:solidFill>
                <a:latin typeface="+mn-lt"/>
                <a:ea typeface="+mn-ea"/>
                <a:cs typeface="+mn-ea"/>
                <a:sym typeface="+mn-lt"/>
              </a:rPr>
              <a:t>Analog Gateway</a:t>
            </a:r>
            <a:endParaRPr lang="en-US" altLang="zh-CN" sz="1400" dirty="0">
              <a:solidFill>
                <a:schemeClr val="tx1">
                  <a:lumMod val="75000"/>
                  <a:lumOff val="25000"/>
                </a:schemeClr>
              </a:solidFill>
              <a:latin typeface="+mn-lt"/>
              <a:ea typeface="+mn-ea"/>
              <a:cs typeface="+mn-ea"/>
              <a:sym typeface="+mn-lt"/>
            </a:endParaRPr>
          </a:p>
          <a:p>
            <a:pPr>
              <a:lnSpc>
                <a:spcPct val="150000"/>
              </a:lnSpc>
            </a:pPr>
            <a:r>
              <a:rPr lang="en-US" altLang="zh-CN" sz="1400" dirty="0">
                <a:solidFill>
                  <a:schemeClr val="tx1">
                    <a:lumMod val="75000"/>
                    <a:lumOff val="25000"/>
                  </a:schemeClr>
                </a:solidFill>
                <a:latin typeface="+mn-lt"/>
                <a:ea typeface="+mn-ea"/>
                <a:cs typeface="+mn-ea"/>
                <a:sym typeface="+mn-lt"/>
              </a:rPr>
              <a:t>2.Modular Analog Gateway</a:t>
            </a:r>
            <a:endParaRPr lang="en-US" altLang="zh-CN" sz="1400" dirty="0">
              <a:solidFill>
                <a:schemeClr val="tx1">
                  <a:lumMod val="75000"/>
                  <a:lumOff val="25000"/>
                </a:schemeClr>
              </a:solidFill>
              <a:latin typeface="+mn-lt"/>
              <a:ea typeface="+mn-ea"/>
              <a:cs typeface="+mn-ea"/>
              <a:sym typeface="+mn-lt"/>
            </a:endParaRPr>
          </a:p>
        </p:txBody>
      </p:sp>
      <p:grpSp>
        <p:nvGrpSpPr>
          <p:cNvPr id="163" name="Group 58"/>
          <p:cNvGrpSpPr/>
          <p:nvPr/>
        </p:nvGrpSpPr>
        <p:grpSpPr>
          <a:xfrm>
            <a:off x="7814309" y="2373837"/>
            <a:ext cx="276258" cy="406347"/>
            <a:chOff x="9209088" y="5059363"/>
            <a:chExt cx="300038" cy="441324"/>
          </a:xfrm>
          <a:solidFill>
            <a:schemeClr val="bg1"/>
          </a:solidFill>
        </p:grpSpPr>
        <p:sp>
          <p:nvSpPr>
            <p:cNvPr id="164" name="Freeform 412"/>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5" name="Freeform 413"/>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6" name="Freeform 414"/>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7" name="Freeform 415"/>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8" name="Freeform 416"/>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9" name="Freeform 417"/>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grpSp>
      <p:grpSp>
        <p:nvGrpSpPr>
          <p:cNvPr id="170" name="Group 142"/>
          <p:cNvGrpSpPr/>
          <p:nvPr/>
        </p:nvGrpSpPr>
        <p:grpSpPr>
          <a:xfrm>
            <a:off x="7762165" y="3679202"/>
            <a:ext cx="356167" cy="313475"/>
            <a:chOff x="10059988" y="2759075"/>
            <a:chExt cx="463550" cy="407988"/>
          </a:xfrm>
          <a:solidFill>
            <a:schemeClr val="bg1"/>
          </a:solidFill>
        </p:grpSpPr>
        <p:sp>
          <p:nvSpPr>
            <p:cNvPr id="171" name="Freeform 182"/>
            <p:cNvSpPr/>
            <p:nvPr/>
          </p:nvSpPr>
          <p:spPr bwMode="auto">
            <a:xfrm>
              <a:off x="10059988" y="2759075"/>
              <a:ext cx="463550" cy="168275"/>
            </a:xfrm>
            <a:custGeom>
              <a:avLst/>
              <a:gdLst>
                <a:gd name="T0" fmla="*/ 1606 w 3212"/>
                <a:gd name="T1" fmla="*/ 0 h 1164"/>
                <a:gd name="T2" fmla="*/ 1815 w 3212"/>
                <a:gd name="T3" fmla="*/ 5 h 1164"/>
                <a:gd name="T4" fmla="*/ 2016 w 3212"/>
                <a:gd name="T5" fmla="*/ 19 h 1164"/>
                <a:gd name="T6" fmla="*/ 2208 w 3212"/>
                <a:gd name="T7" fmla="*/ 43 h 1164"/>
                <a:gd name="T8" fmla="*/ 2388 w 3212"/>
                <a:gd name="T9" fmla="*/ 74 h 1164"/>
                <a:gd name="T10" fmla="*/ 2554 w 3212"/>
                <a:gd name="T11" fmla="*/ 112 h 1164"/>
                <a:gd name="T12" fmla="*/ 2706 w 3212"/>
                <a:gd name="T13" fmla="*/ 158 h 1164"/>
                <a:gd name="T14" fmla="*/ 2841 w 3212"/>
                <a:gd name="T15" fmla="*/ 210 h 1164"/>
                <a:gd name="T16" fmla="*/ 2958 w 3212"/>
                <a:gd name="T17" fmla="*/ 268 h 1164"/>
                <a:gd name="T18" fmla="*/ 3055 w 3212"/>
                <a:gd name="T19" fmla="*/ 331 h 1164"/>
                <a:gd name="T20" fmla="*/ 3130 w 3212"/>
                <a:gd name="T21" fmla="*/ 398 h 1164"/>
                <a:gd name="T22" fmla="*/ 3182 w 3212"/>
                <a:gd name="T23" fmla="*/ 469 h 1164"/>
                <a:gd name="T24" fmla="*/ 3209 w 3212"/>
                <a:gd name="T25" fmla="*/ 544 h 1164"/>
                <a:gd name="T26" fmla="*/ 3209 w 3212"/>
                <a:gd name="T27" fmla="*/ 620 h 1164"/>
                <a:gd name="T28" fmla="*/ 3182 w 3212"/>
                <a:gd name="T29" fmla="*/ 695 h 1164"/>
                <a:gd name="T30" fmla="*/ 3130 w 3212"/>
                <a:gd name="T31" fmla="*/ 766 h 1164"/>
                <a:gd name="T32" fmla="*/ 3055 w 3212"/>
                <a:gd name="T33" fmla="*/ 833 h 1164"/>
                <a:gd name="T34" fmla="*/ 2958 w 3212"/>
                <a:gd name="T35" fmla="*/ 896 h 1164"/>
                <a:gd name="T36" fmla="*/ 2841 w 3212"/>
                <a:gd name="T37" fmla="*/ 954 h 1164"/>
                <a:gd name="T38" fmla="*/ 2706 w 3212"/>
                <a:gd name="T39" fmla="*/ 1006 h 1164"/>
                <a:gd name="T40" fmla="*/ 2554 w 3212"/>
                <a:gd name="T41" fmla="*/ 1052 h 1164"/>
                <a:gd name="T42" fmla="*/ 2388 w 3212"/>
                <a:gd name="T43" fmla="*/ 1090 h 1164"/>
                <a:gd name="T44" fmla="*/ 2208 w 3212"/>
                <a:gd name="T45" fmla="*/ 1122 h 1164"/>
                <a:gd name="T46" fmla="*/ 2016 w 3212"/>
                <a:gd name="T47" fmla="*/ 1145 h 1164"/>
                <a:gd name="T48" fmla="*/ 1815 w 3212"/>
                <a:gd name="T49" fmla="*/ 1159 h 1164"/>
                <a:gd name="T50" fmla="*/ 1606 w 3212"/>
                <a:gd name="T51" fmla="*/ 1164 h 1164"/>
                <a:gd name="T52" fmla="*/ 1397 w 3212"/>
                <a:gd name="T53" fmla="*/ 1159 h 1164"/>
                <a:gd name="T54" fmla="*/ 1195 w 3212"/>
                <a:gd name="T55" fmla="*/ 1145 h 1164"/>
                <a:gd name="T56" fmla="*/ 1004 w 3212"/>
                <a:gd name="T57" fmla="*/ 1122 h 1164"/>
                <a:gd name="T58" fmla="*/ 824 w 3212"/>
                <a:gd name="T59" fmla="*/ 1090 h 1164"/>
                <a:gd name="T60" fmla="*/ 658 w 3212"/>
                <a:gd name="T61" fmla="*/ 1052 h 1164"/>
                <a:gd name="T62" fmla="*/ 506 w 3212"/>
                <a:gd name="T63" fmla="*/ 1006 h 1164"/>
                <a:gd name="T64" fmla="*/ 371 w 3212"/>
                <a:gd name="T65" fmla="*/ 954 h 1164"/>
                <a:gd name="T66" fmla="*/ 254 w 3212"/>
                <a:gd name="T67" fmla="*/ 896 h 1164"/>
                <a:gd name="T68" fmla="*/ 157 w 3212"/>
                <a:gd name="T69" fmla="*/ 833 h 1164"/>
                <a:gd name="T70" fmla="*/ 82 w 3212"/>
                <a:gd name="T71" fmla="*/ 766 h 1164"/>
                <a:gd name="T72" fmla="*/ 30 w 3212"/>
                <a:gd name="T73" fmla="*/ 695 h 1164"/>
                <a:gd name="T74" fmla="*/ 3 w 3212"/>
                <a:gd name="T75" fmla="*/ 620 h 1164"/>
                <a:gd name="T76" fmla="*/ 3 w 3212"/>
                <a:gd name="T77" fmla="*/ 544 h 1164"/>
                <a:gd name="T78" fmla="*/ 30 w 3212"/>
                <a:gd name="T79" fmla="*/ 469 h 1164"/>
                <a:gd name="T80" fmla="*/ 82 w 3212"/>
                <a:gd name="T81" fmla="*/ 398 h 1164"/>
                <a:gd name="T82" fmla="*/ 157 w 3212"/>
                <a:gd name="T83" fmla="*/ 331 h 1164"/>
                <a:gd name="T84" fmla="*/ 254 w 3212"/>
                <a:gd name="T85" fmla="*/ 268 h 1164"/>
                <a:gd name="T86" fmla="*/ 371 w 3212"/>
                <a:gd name="T87" fmla="*/ 210 h 1164"/>
                <a:gd name="T88" fmla="*/ 506 w 3212"/>
                <a:gd name="T89" fmla="*/ 158 h 1164"/>
                <a:gd name="T90" fmla="*/ 658 w 3212"/>
                <a:gd name="T91" fmla="*/ 112 h 1164"/>
                <a:gd name="T92" fmla="*/ 824 w 3212"/>
                <a:gd name="T93" fmla="*/ 74 h 1164"/>
                <a:gd name="T94" fmla="*/ 1004 w 3212"/>
                <a:gd name="T95" fmla="*/ 43 h 1164"/>
                <a:gd name="T96" fmla="*/ 1195 w 3212"/>
                <a:gd name="T97" fmla="*/ 19 h 1164"/>
                <a:gd name="T98" fmla="*/ 1397 w 3212"/>
                <a:gd name="T99" fmla="*/ 5 h 1164"/>
                <a:gd name="T100" fmla="*/ 1606 w 3212"/>
                <a:gd name="T101" fmla="*/ 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12" h="1164">
                  <a:moveTo>
                    <a:pt x="1606" y="0"/>
                  </a:moveTo>
                  <a:lnTo>
                    <a:pt x="1606" y="0"/>
                  </a:lnTo>
                  <a:lnTo>
                    <a:pt x="1712" y="2"/>
                  </a:lnTo>
                  <a:lnTo>
                    <a:pt x="1815" y="5"/>
                  </a:lnTo>
                  <a:lnTo>
                    <a:pt x="1917" y="11"/>
                  </a:lnTo>
                  <a:lnTo>
                    <a:pt x="2016" y="19"/>
                  </a:lnTo>
                  <a:lnTo>
                    <a:pt x="2114" y="30"/>
                  </a:lnTo>
                  <a:lnTo>
                    <a:pt x="2208" y="43"/>
                  </a:lnTo>
                  <a:lnTo>
                    <a:pt x="2299" y="57"/>
                  </a:lnTo>
                  <a:lnTo>
                    <a:pt x="2388" y="74"/>
                  </a:lnTo>
                  <a:lnTo>
                    <a:pt x="2472" y="92"/>
                  </a:lnTo>
                  <a:lnTo>
                    <a:pt x="2554" y="112"/>
                  </a:lnTo>
                  <a:lnTo>
                    <a:pt x="2632" y="135"/>
                  </a:lnTo>
                  <a:lnTo>
                    <a:pt x="2706" y="158"/>
                  </a:lnTo>
                  <a:lnTo>
                    <a:pt x="2775" y="183"/>
                  </a:lnTo>
                  <a:lnTo>
                    <a:pt x="2841" y="210"/>
                  </a:lnTo>
                  <a:lnTo>
                    <a:pt x="2902" y="238"/>
                  </a:lnTo>
                  <a:lnTo>
                    <a:pt x="2958" y="268"/>
                  </a:lnTo>
                  <a:lnTo>
                    <a:pt x="3009" y="299"/>
                  </a:lnTo>
                  <a:lnTo>
                    <a:pt x="3055" y="331"/>
                  </a:lnTo>
                  <a:lnTo>
                    <a:pt x="3096" y="364"/>
                  </a:lnTo>
                  <a:lnTo>
                    <a:pt x="3130" y="398"/>
                  </a:lnTo>
                  <a:lnTo>
                    <a:pt x="3159" y="433"/>
                  </a:lnTo>
                  <a:lnTo>
                    <a:pt x="3182" y="469"/>
                  </a:lnTo>
                  <a:lnTo>
                    <a:pt x="3199" y="506"/>
                  </a:lnTo>
                  <a:lnTo>
                    <a:pt x="3209" y="544"/>
                  </a:lnTo>
                  <a:lnTo>
                    <a:pt x="3212" y="582"/>
                  </a:lnTo>
                  <a:lnTo>
                    <a:pt x="3209" y="620"/>
                  </a:lnTo>
                  <a:lnTo>
                    <a:pt x="3199" y="658"/>
                  </a:lnTo>
                  <a:lnTo>
                    <a:pt x="3182" y="695"/>
                  </a:lnTo>
                  <a:lnTo>
                    <a:pt x="3159" y="731"/>
                  </a:lnTo>
                  <a:lnTo>
                    <a:pt x="3130" y="766"/>
                  </a:lnTo>
                  <a:lnTo>
                    <a:pt x="3096" y="800"/>
                  </a:lnTo>
                  <a:lnTo>
                    <a:pt x="3055" y="833"/>
                  </a:lnTo>
                  <a:lnTo>
                    <a:pt x="3009" y="865"/>
                  </a:lnTo>
                  <a:lnTo>
                    <a:pt x="2958" y="896"/>
                  </a:lnTo>
                  <a:lnTo>
                    <a:pt x="2902" y="926"/>
                  </a:lnTo>
                  <a:lnTo>
                    <a:pt x="2841" y="954"/>
                  </a:lnTo>
                  <a:lnTo>
                    <a:pt x="2775" y="981"/>
                  </a:lnTo>
                  <a:lnTo>
                    <a:pt x="2706" y="1006"/>
                  </a:lnTo>
                  <a:lnTo>
                    <a:pt x="2632" y="1030"/>
                  </a:lnTo>
                  <a:lnTo>
                    <a:pt x="2554" y="1052"/>
                  </a:lnTo>
                  <a:lnTo>
                    <a:pt x="2472" y="1072"/>
                  </a:lnTo>
                  <a:lnTo>
                    <a:pt x="2388" y="1090"/>
                  </a:lnTo>
                  <a:lnTo>
                    <a:pt x="2299" y="1107"/>
                  </a:lnTo>
                  <a:lnTo>
                    <a:pt x="2208" y="1122"/>
                  </a:lnTo>
                  <a:lnTo>
                    <a:pt x="2114" y="1134"/>
                  </a:lnTo>
                  <a:lnTo>
                    <a:pt x="2016" y="1145"/>
                  </a:lnTo>
                  <a:lnTo>
                    <a:pt x="1917" y="1153"/>
                  </a:lnTo>
                  <a:lnTo>
                    <a:pt x="1815" y="1159"/>
                  </a:lnTo>
                  <a:lnTo>
                    <a:pt x="1712" y="1163"/>
                  </a:lnTo>
                  <a:lnTo>
                    <a:pt x="1606" y="1164"/>
                  </a:lnTo>
                  <a:lnTo>
                    <a:pt x="1500" y="1163"/>
                  </a:lnTo>
                  <a:lnTo>
                    <a:pt x="1397" y="1159"/>
                  </a:lnTo>
                  <a:lnTo>
                    <a:pt x="1295" y="1153"/>
                  </a:lnTo>
                  <a:lnTo>
                    <a:pt x="1195" y="1145"/>
                  </a:lnTo>
                  <a:lnTo>
                    <a:pt x="1098" y="1134"/>
                  </a:lnTo>
                  <a:lnTo>
                    <a:pt x="1004" y="1122"/>
                  </a:lnTo>
                  <a:lnTo>
                    <a:pt x="912" y="1107"/>
                  </a:lnTo>
                  <a:lnTo>
                    <a:pt x="824" y="1090"/>
                  </a:lnTo>
                  <a:lnTo>
                    <a:pt x="739" y="1072"/>
                  </a:lnTo>
                  <a:lnTo>
                    <a:pt x="658" y="1052"/>
                  </a:lnTo>
                  <a:lnTo>
                    <a:pt x="580" y="1030"/>
                  </a:lnTo>
                  <a:lnTo>
                    <a:pt x="506" y="1006"/>
                  </a:lnTo>
                  <a:lnTo>
                    <a:pt x="436" y="981"/>
                  </a:lnTo>
                  <a:lnTo>
                    <a:pt x="371" y="954"/>
                  </a:lnTo>
                  <a:lnTo>
                    <a:pt x="310" y="926"/>
                  </a:lnTo>
                  <a:lnTo>
                    <a:pt x="254" y="896"/>
                  </a:lnTo>
                  <a:lnTo>
                    <a:pt x="203" y="865"/>
                  </a:lnTo>
                  <a:lnTo>
                    <a:pt x="157" y="833"/>
                  </a:lnTo>
                  <a:lnTo>
                    <a:pt x="116" y="800"/>
                  </a:lnTo>
                  <a:lnTo>
                    <a:pt x="82" y="766"/>
                  </a:lnTo>
                  <a:lnTo>
                    <a:pt x="53" y="731"/>
                  </a:lnTo>
                  <a:lnTo>
                    <a:pt x="30" y="695"/>
                  </a:lnTo>
                  <a:lnTo>
                    <a:pt x="13" y="658"/>
                  </a:lnTo>
                  <a:lnTo>
                    <a:pt x="3" y="620"/>
                  </a:lnTo>
                  <a:lnTo>
                    <a:pt x="0" y="582"/>
                  </a:lnTo>
                  <a:lnTo>
                    <a:pt x="3" y="544"/>
                  </a:lnTo>
                  <a:lnTo>
                    <a:pt x="13" y="506"/>
                  </a:lnTo>
                  <a:lnTo>
                    <a:pt x="30" y="469"/>
                  </a:lnTo>
                  <a:lnTo>
                    <a:pt x="53" y="433"/>
                  </a:lnTo>
                  <a:lnTo>
                    <a:pt x="82" y="398"/>
                  </a:lnTo>
                  <a:lnTo>
                    <a:pt x="116" y="364"/>
                  </a:lnTo>
                  <a:lnTo>
                    <a:pt x="157" y="331"/>
                  </a:lnTo>
                  <a:lnTo>
                    <a:pt x="203" y="299"/>
                  </a:lnTo>
                  <a:lnTo>
                    <a:pt x="254" y="268"/>
                  </a:lnTo>
                  <a:lnTo>
                    <a:pt x="310" y="238"/>
                  </a:lnTo>
                  <a:lnTo>
                    <a:pt x="371" y="210"/>
                  </a:lnTo>
                  <a:lnTo>
                    <a:pt x="436" y="183"/>
                  </a:lnTo>
                  <a:lnTo>
                    <a:pt x="506" y="158"/>
                  </a:lnTo>
                  <a:lnTo>
                    <a:pt x="580" y="135"/>
                  </a:lnTo>
                  <a:lnTo>
                    <a:pt x="658" y="112"/>
                  </a:lnTo>
                  <a:lnTo>
                    <a:pt x="739" y="92"/>
                  </a:lnTo>
                  <a:lnTo>
                    <a:pt x="824" y="74"/>
                  </a:lnTo>
                  <a:lnTo>
                    <a:pt x="912" y="57"/>
                  </a:lnTo>
                  <a:lnTo>
                    <a:pt x="1004" y="43"/>
                  </a:lnTo>
                  <a:lnTo>
                    <a:pt x="1098" y="30"/>
                  </a:lnTo>
                  <a:lnTo>
                    <a:pt x="1195" y="19"/>
                  </a:lnTo>
                  <a:lnTo>
                    <a:pt x="1295" y="11"/>
                  </a:lnTo>
                  <a:lnTo>
                    <a:pt x="1397" y="5"/>
                  </a:lnTo>
                  <a:lnTo>
                    <a:pt x="1500" y="2"/>
                  </a:lnTo>
                  <a:lnTo>
                    <a:pt x="1606"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2" name="Freeform 183"/>
            <p:cNvSpPr/>
            <p:nvPr/>
          </p:nvSpPr>
          <p:spPr bwMode="auto">
            <a:xfrm>
              <a:off x="10059988" y="2917825"/>
              <a:ext cx="463550" cy="93663"/>
            </a:xfrm>
            <a:custGeom>
              <a:avLst/>
              <a:gdLst>
                <a:gd name="T0" fmla="*/ 87 w 3212"/>
                <a:gd name="T1" fmla="*/ 40 h 648"/>
                <a:gd name="T2" fmla="*/ 256 w 3212"/>
                <a:gd name="T3" fmla="*/ 114 h 648"/>
                <a:gd name="T4" fmla="*/ 442 w 3212"/>
                <a:gd name="T5" fmla="*/ 179 h 648"/>
                <a:gd name="T6" fmla="*/ 647 w 3212"/>
                <a:gd name="T7" fmla="*/ 233 h 648"/>
                <a:gd name="T8" fmla="*/ 869 w 3212"/>
                <a:gd name="T9" fmla="*/ 277 h 648"/>
                <a:gd name="T10" fmla="*/ 1103 w 3212"/>
                <a:gd name="T11" fmla="*/ 310 h 648"/>
                <a:gd name="T12" fmla="*/ 1349 w 3212"/>
                <a:gd name="T13" fmla="*/ 330 h 648"/>
                <a:gd name="T14" fmla="*/ 1606 w 3212"/>
                <a:gd name="T15" fmla="*/ 338 h 648"/>
                <a:gd name="T16" fmla="*/ 1862 w 3212"/>
                <a:gd name="T17" fmla="*/ 330 h 648"/>
                <a:gd name="T18" fmla="*/ 2109 w 3212"/>
                <a:gd name="T19" fmla="*/ 310 h 648"/>
                <a:gd name="T20" fmla="*/ 2343 w 3212"/>
                <a:gd name="T21" fmla="*/ 277 h 648"/>
                <a:gd name="T22" fmla="*/ 2564 w 3212"/>
                <a:gd name="T23" fmla="*/ 233 h 648"/>
                <a:gd name="T24" fmla="*/ 2769 w 3212"/>
                <a:gd name="T25" fmla="*/ 179 h 648"/>
                <a:gd name="T26" fmla="*/ 2957 w 3212"/>
                <a:gd name="T27" fmla="*/ 114 h 648"/>
                <a:gd name="T28" fmla="*/ 3125 w 3212"/>
                <a:gd name="T29" fmla="*/ 40 h 648"/>
                <a:gd name="T30" fmla="*/ 3209 w 3212"/>
                <a:gd name="T31" fmla="*/ 33 h 648"/>
                <a:gd name="T32" fmla="*/ 3209 w 3212"/>
                <a:gd name="T33" fmla="*/ 104 h 648"/>
                <a:gd name="T34" fmla="*/ 3182 w 3212"/>
                <a:gd name="T35" fmla="*/ 179 h 648"/>
                <a:gd name="T36" fmla="*/ 3130 w 3212"/>
                <a:gd name="T37" fmla="*/ 250 h 648"/>
                <a:gd name="T38" fmla="*/ 3055 w 3212"/>
                <a:gd name="T39" fmla="*/ 317 h 648"/>
                <a:gd name="T40" fmla="*/ 2958 w 3212"/>
                <a:gd name="T41" fmla="*/ 381 h 648"/>
                <a:gd name="T42" fmla="*/ 2841 w 3212"/>
                <a:gd name="T43" fmla="*/ 439 h 648"/>
                <a:gd name="T44" fmla="*/ 2706 w 3212"/>
                <a:gd name="T45" fmla="*/ 491 h 648"/>
                <a:gd name="T46" fmla="*/ 2554 w 3212"/>
                <a:gd name="T47" fmla="*/ 536 h 648"/>
                <a:gd name="T48" fmla="*/ 2388 w 3212"/>
                <a:gd name="T49" fmla="*/ 575 h 648"/>
                <a:gd name="T50" fmla="*/ 2208 w 3212"/>
                <a:gd name="T51" fmla="*/ 606 h 648"/>
                <a:gd name="T52" fmla="*/ 2016 w 3212"/>
                <a:gd name="T53" fmla="*/ 629 h 648"/>
                <a:gd name="T54" fmla="*/ 1815 w 3212"/>
                <a:gd name="T55" fmla="*/ 644 h 648"/>
                <a:gd name="T56" fmla="*/ 1606 w 3212"/>
                <a:gd name="T57" fmla="*/ 648 h 648"/>
                <a:gd name="T58" fmla="*/ 1397 w 3212"/>
                <a:gd name="T59" fmla="*/ 644 h 648"/>
                <a:gd name="T60" fmla="*/ 1195 w 3212"/>
                <a:gd name="T61" fmla="*/ 629 h 648"/>
                <a:gd name="T62" fmla="*/ 1004 w 3212"/>
                <a:gd name="T63" fmla="*/ 606 h 648"/>
                <a:gd name="T64" fmla="*/ 824 w 3212"/>
                <a:gd name="T65" fmla="*/ 575 h 648"/>
                <a:gd name="T66" fmla="*/ 658 w 3212"/>
                <a:gd name="T67" fmla="*/ 536 h 648"/>
                <a:gd name="T68" fmla="*/ 506 w 3212"/>
                <a:gd name="T69" fmla="*/ 491 h 648"/>
                <a:gd name="T70" fmla="*/ 371 w 3212"/>
                <a:gd name="T71" fmla="*/ 439 h 648"/>
                <a:gd name="T72" fmla="*/ 254 w 3212"/>
                <a:gd name="T73" fmla="*/ 381 h 648"/>
                <a:gd name="T74" fmla="*/ 157 w 3212"/>
                <a:gd name="T75" fmla="*/ 317 h 648"/>
                <a:gd name="T76" fmla="*/ 82 w 3212"/>
                <a:gd name="T77" fmla="*/ 250 h 648"/>
                <a:gd name="T78" fmla="*/ 30 w 3212"/>
                <a:gd name="T79" fmla="*/ 179 h 648"/>
                <a:gd name="T80" fmla="*/ 3 w 3212"/>
                <a:gd name="T81" fmla="*/ 104 h 648"/>
                <a:gd name="T82" fmla="*/ 3 w 3212"/>
                <a:gd name="T83" fmla="*/ 3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8">
                  <a:moveTo>
                    <a:pt x="11" y="0"/>
                  </a:moveTo>
                  <a:lnTo>
                    <a:pt x="87" y="40"/>
                  </a:lnTo>
                  <a:lnTo>
                    <a:pt x="169" y="78"/>
                  </a:lnTo>
                  <a:lnTo>
                    <a:pt x="256" y="114"/>
                  </a:lnTo>
                  <a:lnTo>
                    <a:pt x="346" y="147"/>
                  </a:lnTo>
                  <a:lnTo>
                    <a:pt x="442" y="179"/>
                  </a:lnTo>
                  <a:lnTo>
                    <a:pt x="543" y="207"/>
                  </a:lnTo>
                  <a:lnTo>
                    <a:pt x="647" y="233"/>
                  </a:lnTo>
                  <a:lnTo>
                    <a:pt x="756" y="257"/>
                  </a:lnTo>
                  <a:lnTo>
                    <a:pt x="869" y="277"/>
                  </a:lnTo>
                  <a:lnTo>
                    <a:pt x="985" y="295"/>
                  </a:lnTo>
                  <a:lnTo>
                    <a:pt x="1103" y="310"/>
                  </a:lnTo>
                  <a:lnTo>
                    <a:pt x="1225" y="322"/>
                  </a:lnTo>
                  <a:lnTo>
                    <a:pt x="1349" y="330"/>
                  </a:lnTo>
                  <a:lnTo>
                    <a:pt x="1477" y="336"/>
                  </a:lnTo>
                  <a:lnTo>
                    <a:pt x="1606" y="338"/>
                  </a:lnTo>
                  <a:lnTo>
                    <a:pt x="1735" y="336"/>
                  </a:lnTo>
                  <a:lnTo>
                    <a:pt x="1862" y="330"/>
                  </a:lnTo>
                  <a:lnTo>
                    <a:pt x="1987" y="322"/>
                  </a:lnTo>
                  <a:lnTo>
                    <a:pt x="2109" y="310"/>
                  </a:lnTo>
                  <a:lnTo>
                    <a:pt x="2228" y="295"/>
                  </a:lnTo>
                  <a:lnTo>
                    <a:pt x="2343" y="277"/>
                  </a:lnTo>
                  <a:lnTo>
                    <a:pt x="2455" y="257"/>
                  </a:lnTo>
                  <a:lnTo>
                    <a:pt x="2564" y="233"/>
                  </a:lnTo>
                  <a:lnTo>
                    <a:pt x="2669" y="207"/>
                  </a:lnTo>
                  <a:lnTo>
                    <a:pt x="2769" y="179"/>
                  </a:lnTo>
                  <a:lnTo>
                    <a:pt x="2865" y="147"/>
                  </a:lnTo>
                  <a:lnTo>
                    <a:pt x="2957" y="114"/>
                  </a:lnTo>
                  <a:lnTo>
                    <a:pt x="3044" y="78"/>
                  </a:lnTo>
                  <a:lnTo>
                    <a:pt x="3125" y="40"/>
                  </a:lnTo>
                  <a:lnTo>
                    <a:pt x="3202" y="0"/>
                  </a:lnTo>
                  <a:lnTo>
                    <a:pt x="3209" y="33"/>
                  </a:lnTo>
                  <a:lnTo>
                    <a:pt x="3212" y="66"/>
                  </a:lnTo>
                  <a:lnTo>
                    <a:pt x="3209" y="104"/>
                  </a:lnTo>
                  <a:lnTo>
                    <a:pt x="3199" y="142"/>
                  </a:lnTo>
                  <a:lnTo>
                    <a:pt x="3182" y="179"/>
                  </a:lnTo>
                  <a:lnTo>
                    <a:pt x="3159" y="215"/>
                  </a:lnTo>
                  <a:lnTo>
                    <a:pt x="3130" y="250"/>
                  </a:lnTo>
                  <a:lnTo>
                    <a:pt x="3096" y="284"/>
                  </a:lnTo>
                  <a:lnTo>
                    <a:pt x="3055" y="317"/>
                  </a:lnTo>
                  <a:lnTo>
                    <a:pt x="3009" y="350"/>
                  </a:lnTo>
                  <a:lnTo>
                    <a:pt x="2958" y="381"/>
                  </a:lnTo>
                  <a:lnTo>
                    <a:pt x="2902" y="410"/>
                  </a:lnTo>
                  <a:lnTo>
                    <a:pt x="2841" y="439"/>
                  </a:lnTo>
                  <a:lnTo>
                    <a:pt x="2775" y="465"/>
                  </a:lnTo>
                  <a:lnTo>
                    <a:pt x="2706" y="491"/>
                  </a:lnTo>
                  <a:lnTo>
                    <a:pt x="2632" y="514"/>
                  </a:lnTo>
                  <a:lnTo>
                    <a:pt x="2554" y="536"/>
                  </a:lnTo>
                  <a:lnTo>
                    <a:pt x="2472" y="557"/>
                  </a:lnTo>
                  <a:lnTo>
                    <a:pt x="2388" y="575"/>
                  </a:lnTo>
                  <a:lnTo>
                    <a:pt x="2299" y="592"/>
                  </a:lnTo>
                  <a:lnTo>
                    <a:pt x="2208" y="606"/>
                  </a:lnTo>
                  <a:lnTo>
                    <a:pt x="2114" y="619"/>
                  </a:lnTo>
                  <a:lnTo>
                    <a:pt x="2016" y="629"/>
                  </a:lnTo>
                  <a:lnTo>
                    <a:pt x="1917" y="638"/>
                  </a:lnTo>
                  <a:lnTo>
                    <a:pt x="1815" y="644"/>
                  </a:lnTo>
                  <a:lnTo>
                    <a:pt x="1712" y="647"/>
                  </a:lnTo>
                  <a:lnTo>
                    <a:pt x="1606" y="648"/>
                  </a:lnTo>
                  <a:lnTo>
                    <a:pt x="1500" y="647"/>
                  </a:lnTo>
                  <a:lnTo>
                    <a:pt x="1397" y="644"/>
                  </a:lnTo>
                  <a:lnTo>
                    <a:pt x="1295" y="638"/>
                  </a:lnTo>
                  <a:lnTo>
                    <a:pt x="1195" y="629"/>
                  </a:lnTo>
                  <a:lnTo>
                    <a:pt x="1098" y="619"/>
                  </a:lnTo>
                  <a:lnTo>
                    <a:pt x="1004" y="606"/>
                  </a:lnTo>
                  <a:lnTo>
                    <a:pt x="912" y="592"/>
                  </a:lnTo>
                  <a:lnTo>
                    <a:pt x="824" y="575"/>
                  </a:lnTo>
                  <a:lnTo>
                    <a:pt x="739" y="557"/>
                  </a:lnTo>
                  <a:lnTo>
                    <a:pt x="658" y="536"/>
                  </a:lnTo>
                  <a:lnTo>
                    <a:pt x="580" y="514"/>
                  </a:lnTo>
                  <a:lnTo>
                    <a:pt x="506" y="491"/>
                  </a:lnTo>
                  <a:lnTo>
                    <a:pt x="436" y="465"/>
                  </a:lnTo>
                  <a:lnTo>
                    <a:pt x="371" y="439"/>
                  </a:lnTo>
                  <a:lnTo>
                    <a:pt x="310" y="410"/>
                  </a:lnTo>
                  <a:lnTo>
                    <a:pt x="254" y="381"/>
                  </a:lnTo>
                  <a:lnTo>
                    <a:pt x="203" y="350"/>
                  </a:lnTo>
                  <a:lnTo>
                    <a:pt x="157" y="317"/>
                  </a:lnTo>
                  <a:lnTo>
                    <a:pt x="116" y="284"/>
                  </a:lnTo>
                  <a:lnTo>
                    <a:pt x="82" y="250"/>
                  </a:lnTo>
                  <a:lnTo>
                    <a:pt x="53" y="215"/>
                  </a:lnTo>
                  <a:lnTo>
                    <a:pt x="30" y="179"/>
                  </a:lnTo>
                  <a:lnTo>
                    <a:pt x="13" y="142"/>
                  </a:lnTo>
                  <a:lnTo>
                    <a:pt x="3" y="104"/>
                  </a:lnTo>
                  <a:lnTo>
                    <a:pt x="0" y="66"/>
                  </a:lnTo>
                  <a:lnTo>
                    <a:pt x="3" y="33"/>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3" name="Freeform 184"/>
            <p:cNvSpPr/>
            <p:nvPr/>
          </p:nvSpPr>
          <p:spPr bwMode="auto">
            <a:xfrm>
              <a:off x="10059988" y="2995613"/>
              <a:ext cx="463550" cy="93663"/>
            </a:xfrm>
            <a:custGeom>
              <a:avLst/>
              <a:gdLst>
                <a:gd name="T0" fmla="*/ 87 w 3212"/>
                <a:gd name="T1" fmla="*/ 40 h 647"/>
                <a:gd name="T2" fmla="*/ 256 w 3212"/>
                <a:gd name="T3" fmla="*/ 114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4 h 647"/>
                <a:gd name="T28" fmla="*/ 3125 w 3212"/>
                <a:gd name="T29" fmla="*/ 40 h 647"/>
                <a:gd name="T30" fmla="*/ 3209 w 3212"/>
                <a:gd name="T31" fmla="*/ 33 h 647"/>
                <a:gd name="T32" fmla="*/ 3209 w 3212"/>
                <a:gd name="T33" fmla="*/ 104 h 647"/>
                <a:gd name="T34" fmla="*/ 3182 w 3212"/>
                <a:gd name="T35" fmla="*/ 178 h 647"/>
                <a:gd name="T36" fmla="*/ 3130 w 3212"/>
                <a:gd name="T37" fmla="*/ 250 h 647"/>
                <a:gd name="T38" fmla="*/ 3055 w 3212"/>
                <a:gd name="T39" fmla="*/ 317 h 647"/>
                <a:gd name="T40" fmla="*/ 2958 w 3212"/>
                <a:gd name="T41" fmla="*/ 380 h 647"/>
                <a:gd name="T42" fmla="*/ 2841 w 3212"/>
                <a:gd name="T43" fmla="*/ 438 h 647"/>
                <a:gd name="T44" fmla="*/ 2706 w 3212"/>
                <a:gd name="T45" fmla="*/ 490 h 647"/>
                <a:gd name="T46" fmla="*/ 2554 w 3212"/>
                <a:gd name="T47" fmla="*/ 535 h 647"/>
                <a:gd name="T48" fmla="*/ 2388 w 3212"/>
                <a:gd name="T49" fmla="*/ 574 h 647"/>
                <a:gd name="T50" fmla="*/ 2208 w 3212"/>
                <a:gd name="T51" fmla="*/ 605 h 647"/>
                <a:gd name="T52" fmla="*/ 2016 w 3212"/>
                <a:gd name="T53" fmla="*/ 628 h 647"/>
                <a:gd name="T54" fmla="*/ 1815 w 3212"/>
                <a:gd name="T55" fmla="*/ 643 h 647"/>
                <a:gd name="T56" fmla="*/ 1606 w 3212"/>
                <a:gd name="T57" fmla="*/ 647 h 647"/>
                <a:gd name="T58" fmla="*/ 1397 w 3212"/>
                <a:gd name="T59" fmla="*/ 643 h 647"/>
                <a:gd name="T60" fmla="*/ 1195 w 3212"/>
                <a:gd name="T61" fmla="*/ 628 h 647"/>
                <a:gd name="T62" fmla="*/ 1004 w 3212"/>
                <a:gd name="T63" fmla="*/ 605 h 647"/>
                <a:gd name="T64" fmla="*/ 824 w 3212"/>
                <a:gd name="T65" fmla="*/ 574 h 647"/>
                <a:gd name="T66" fmla="*/ 658 w 3212"/>
                <a:gd name="T67" fmla="*/ 535 h 647"/>
                <a:gd name="T68" fmla="*/ 506 w 3212"/>
                <a:gd name="T69" fmla="*/ 490 h 647"/>
                <a:gd name="T70" fmla="*/ 371 w 3212"/>
                <a:gd name="T71" fmla="*/ 438 h 647"/>
                <a:gd name="T72" fmla="*/ 254 w 3212"/>
                <a:gd name="T73" fmla="*/ 380 h 647"/>
                <a:gd name="T74" fmla="*/ 157 w 3212"/>
                <a:gd name="T75" fmla="*/ 317 h 647"/>
                <a:gd name="T76" fmla="*/ 82 w 3212"/>
                <a:gd name="T77" fmla="*/ 250 h 647"/>
                <a:gd name="T78" fmla="*/ 30 w 3212"/>
                <a:gd name="T79" fmla="*/ 178 h 647"/>
                <a:gd name="T80" fmla="*/ 3 w 3212"/>
                <a:gd name="T81" fmla="*/ 104 h 647"/>
                <a:gd name="T82" fmla="*/ 3 w 3212"/>
                <a:gd name="T83" fmla="*/ 3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4"/>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4"/>
                  </a:lnTo>
                  <a:lnTo>
                    <a:pt x="3044" y="78"/>
                  </a:lnTo>
                  <a:lnTo>
                    <a:pt x="3125" y="40"/>
                  </a:lnTo>
                  <a:lnTo>
                    <a:pt x="3202" y="0"/>
                  </a:lnTo>
                  <a:lnTo>
                    <a:pt x="3209" y="33"/>
                  </a:lnTo>
                  <a:lnTo>
                    <a:pt x="3212" y="66"/>
                  </a:lnTo>
                  <a:lnTo>
                    <a:pt x="3209" y="104"/>
                  </a:lnTo>
                  <a:lnTo>
                    <a:pt x="3199" y="142"/>
                  </a:lnTo>
                  <a:lnTo>
                    <a:pt x="3182" y="178"/>
                  </a:lnTo>
                  <a:lnTo>
                    <a:pt x="3159" y="215"/>
                  </a:lnTo>
                  <a:lnTo>
                    <a:pt x="3130" y="250"/>
                  </a:lnTo>
                  <a:lnTo>
                    <a:pt x="3096" y="284"/>
                  </a:lnTo>
                  <a:lnTo>
                    <a:pt x="3055" y="317"/>
                  </a:lnTo>
                  <a:lnTo>
                    <a:pt x="3009" y="349"/>
                  </a:lnTo>
                  <a:lnTo>
                    <a:pt x="2958" y="380"/>
                  </a:lnTo>
                  <a:lnTo>
                    <a:pt x="2902" y="409"/>
                  </a:lnTo>
                  <a:lnTo>
                    <a:pt x="2841" y="438"/>
                  </a:lnTo>
                  <a:lnTo>
                    <a:pt x="2775" y="464"/>
                  </a:lnTo>
                  <a:lnTo>
                    <a:pt x="2706" y="490"/>
                  </a:lnTo>
                  <a:lnTo>
                    <a:pt x="2632" y="513"/>
                  </a:lnTo>
                  <a:lnTo>
                    <a:pt x="2554" y="535"/>
                  </a:lnTo>
                  <a:lnTo>
                    <a:pt x="2472" y="556"/>
                  </a:lnTo>
                  <a:lnTo>
                    <a:pt x="2388" y="574"/>
                  </a:lnTo>
                  <a:lnTo>
                    <a:pt x="2299" y="591"/>
                  </a:lnTo>
                  <a:lnTo>
                    <a:pt x="2208" y="605"/>
                  </a:lnTo>
                  <a:lnTo>
                    <a:pt x="2114" y="618"/>
                  </a:lnTo>
                  <a:lnTo>
                    <a:pt x="2016" y="628"/>
                  </a:lnTo>
                  <a:lnTo>
                    <a:pt x="1917" y="637"/>
                  </a:lnTo>
                  <a:lnTo>
                    <a:pt x="1815" y="643"/>
                  </a:lnTo>
                  <a:lnTo>
                    <a:pt x="1712" y="646"/>
                  </a:lnTo>
                  <a:lnTo>
                    <a:pt x="1606" y="647"/>
                  </a:lnTo>
                  <a:lnTo>
                    <a:pt x="1500" y="646"/>
                  </a:lnTo>
                  <a:lnTo>
                    <a:pt x="1397" y="643"/>
                  </a:lnTo>
                  <a:lnTo>
                    <a:pt x="1295" y="637"/>
                  </a:lnTo>
                  <a:lnTo>
                    <a:pt x="1195" y="628"/>
                  </a:lnTo>
                  <a:lnTo>
                    <a:pt x="1098" y="618"/>
                  </a:lnTo>
                  <a:lnTo>
                    <a:pt x="1004" y="605"/>
                  </a:lnTo>
                  <a:lnTo>
                    <a:pt x="912" y="591"/>
                  </a:lnTo>
                  <a:lnTo>
                    <a:pt x="824" y="574"/>
                  </a:lnTo>
                  <a:lnTo>
                    <a:pt x="739" y="556"/>
                  </a:lnTo>
                  <a:lnTo>
                    <a:pt x="658" y="535"/>
                  </a:lnTo>
                  <a:lnTo>
                    <a:pt x="580" y="513"/>
                  </a:lnTo>
                  <a:lnTo>
                    <a:pt x="506" y="490"/>
                  </a:lnTo>
                  <a:lnTo>
                    <a:pt x="436" y="464"/>
                  </a:lnTo>
                  <a:lnTo>
                    <a:pt x="371" y="438"/>
                  </a:lnTo>
                  <a:lnTo>
                    <a:pt x="310" y="409"/>
                  </a:lnTo>
                  <a:lnTo>
                    <a:pt x="254" y="380"/>
                  </a:lnTo>
                  <a:lnTo>
                    <a:pt x="203" y="349"/>
                  </a:lnTo>
                  <a:lnTo>
                    <a:pt x="157" y="317"/>
                  </a:lnTo>
                  <a:lnTo>
                    <a:pt x="116" y="284"/>
                  </a:lnTo>
                  <a:lnTo>
                    <a:pt x="82" y="250"/>
                  </a:lnTo>
                  <a:lnTo>
                    <a:pt x="53" y="215"/>
                  </a:lnTo>
                  <a:lnTo>
                    <a:pt x="30" y="178"/>
                  </a:lnTo>
                  <a:lnTo>
                    <a:pt x="13" y="142"/>
                  </a:lnTo>
                  <a:lnTo>
                    <a:pt x="3" y="104"/>
                  </a:lnTo>
                  <a:lnTo>
                    <a:pt x="0" y="66"/>
                  </a:lnTo>
                  <a:lnTo>
                    <a:pt x="3" y="33"/>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4" name="Freeform 185"/>
            <p:cNvSpPr/>
            <p:nvPr/>
          </p:nvSpPr>
          <p:spPr bwMode="auto">
            <a:xfrm>
              <a:off x="10059988" y="3074988"/>
              <a:ext cx="463550" cy="92075"/>
            </a:xfrm>
            <a:custGeom>
              <a:avLst/>
              <a:gdLst>
                <a:gd name="T0" fmla="*/ 87 w 3212"/>
                <a:gd name="T1" fmla="*/ 40 h 647"/>
                <a:gd name="T2" fmla="*/ 256 w 3212"/>
                <a:gd name="T3" fmla="*/ 113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3 h 647"/>
                <a:gd name="T28" fmla="*/ 3125 w 3212"/>
                <a:gd name="T29" fmla="*/ 40 h 647"/>
                <a:gd name="T30" fmla="*/ 3209 w 3212"/>
                <a:gd name="T31" fmla="*/ 32 h 647"/>
                <a:gd name="T32" fmla="*/ 3209 w 3212"/>
                <a:gd name="T33" fmla="*/ 103 h 647"/>
                <a:gd name="T34" fmla="*/ 3182 w 3212"/>
                <a:gd name="T35" fmla="*/ 178 h 647"/>
                <a:gd name="T36" fmla="*/ 3130 w 3212"/>
                <a:gd name="T37" fmla="*/ 249 h 647"/>
                <a:gd name="T38" fmla="*/ 3055 w 3212"/>
                <a:gd name="T39" fmla="*/ 316 h 647"/>
                <a:gd name="T40" fmla="*/ 2958 w 3212"/>
                <a:gd name="T41" fmla="*/ 379 h 647"/>
                <a:gd name="T42" fmla="*/ 2841 w 3212"/>
                <a:gd name="T43" fmla="*/ 437 h 647"/>
                <a:gd name="T44" fmla="*/ 2706 w 3212"/>
                <a:gd name="T45" fmla="*/ 489 h 647"/>
                <a:gd name="T46" fmla="*/ 2554 w 3212"/>
                <a:gd name="T47" fmla="*/ 535 h 647"/>
                <a:gd name="T48" fmla="*/ 2388 w 3212"/>
                <a:gd name="T49" fmla="*/ 574 h 647"/>
                <a:gd name="T50" fmla="*/ 2208 w 3212"/>
                <a:gd name="T51" fmla="*/ 605 h 647"/>
                <a:gd name="T52" fmla="*/ 2016 w 3212"/>
                <a:gd name="T53" fmla="*/ 628 h 647"/>
                <a:gd name="T54" fmla="*/ 1815 w 3212"/>
                <a:gd name="T55" fmla="*/ 642 h 647"/>
                <a:gd name="T56" fmla="*/ 1606 w 3212"/>
                <a:gd name="T57" fmla="*/ 647 h 647"/>
                <a:gd name="T58" fmla="*/ 1397 w 3212"/>
                <a:gd name="T59" fmla="*/ 642 h 647"/>
                <a:gd name="T60" fmla="*/ 1195 w 3212"/>
                <a:gd name="T61" fmla="*/ 628 h 647"/>
                <a:gd name="T62" fmla="*/ 1004 w 3212"/>
                <a:gd name="T63" fmla="*/ 605 h 647"/>
                <a:gd name="T64" fmla="*/ 824 w 3212"/>
                <a:gd name="T65" fmla="*/ 574 h 647"/>
                <a:gd name="T66" fmla="*/ 658 w 3212"/>
                <a:gd name="T67" fmla="*/ 535 h 647"/>
                <a:gd name="T68" fmla="*/ 506 w 3212"/>
                <a:gd name="T69" fmla="*/ 489 h 647"/>
                <a:gd name="T70" fmla="*/ 371 w 3212"/>
                <a:gd name="T71" fmla="*/ 437 h 647"/>
                <a:gd name="T72" fmla="*/ 254 w 3212"/>
                <a:gd name="T73" fmla="*/ 379 h 647"/>
                <a:gd name="T74" fmla="*/ 157 w 3212"/>
                <a:gd name="T75" fmla="*/ 316 h 647"/>
                <a:gd name="T76" fmla="*/ 82 w 3212"/>
                <a:gd name="T77" fmla="*/ 249 h 647"/>
                <a:gd name="T78" fmla="*/ 30 w 3212"/>
                <a:gd name="T79" fmla="*/ 178 h 647"/>
                <a:gd name="T80" fmla="*/ 3 w 3212"/>
                <a:gd name="T81" fmla="*/ 103 h 647"/>
                <a:gd name="T82" fmla="*/ 3 w 3212"/>
                <a:gd name="T83" fmla="*/ 3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3"/>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3"/>
                  </a:lnTo>
                  <a:lnTo>
                    <a:pt x="3044" y="78"/>
                  </a:lnTo>
                  <a:lnTo>
                    <a:pt x="3125" y="40"/>
                  </a:lnTo>
                  <a:lnTo>
                    <a:pt x="3202" y="0"/>
                  </a:lnTo>
                  <a:lnTo>
                    <a:pt x="3209" y="32"/>
                  </a:lnTo>
                  <a:lnTo>
                    <a:pt x="3212" y="65"/>
                  </a:lnTo>
                  <a:lnTo>
                    <a:pt x="3209" y="103"/>
                  </a:lnTo>
                  <a:lnTo>
                    <a:pt x="3199" y="141"/>
                  </a:lnTo>
                  <a:lnTo>
                    <a:pt x="3182" y="178"/>
                  </a:lnTo>
                  <a:lnTo>
                    <a:pt x="3159" y="214"/>
                  </a:lnTo>
                  <a:lnTo>
                    <a:pt x="3130" y="249"/>
                  </a:lnTo>
                  <a:lnTo>
                    <a:pt x="3096" y="283"/>
                  </a:lnTo>
                  <a:lnTo>
                    <a:pt x="3055" y="316"/>
                  </a:lnTo>
                  <a:lnTo>
                    <a:pt x="3009" y="348"/>
                  </a:lnTo>
                  <a:lnTo>
                    <a:pt x="2958" y="379"/>
                  </a:lnTo>
                  <a:lnTo>
                    <a:pt x="2902" y="409"/>
                  </a:lnTo>
                  <a:lnTo>
                    <a:pt x="2841" y="437"/>
                  </a:lnTo>
                  <a:lnTo>
                    <a:pt x="2775" y="464"/>
                  </a:lnTo>
                  <a:lnTo>
                    <a:pt x="2706" y="489"/>
                  </a:lnTo>
                  <a:lnTo>
                    <a:pt x="2632" y="513"/>
                  </a:lnTo>
                  <a:lnTo>
                    <a:pt x="2554" y="535"/>
                  </a:lnTo>
                  <a:lnTo>
                    <a:pt x="2472" y="555"/>
                  </a:lnTo>
                  <a:lnTo>
                    <a:pt x="2388" y="574"/>
                  </a:lnTo>
                  <a:lnTo>
                    <a:pt x="2299" y="590"/>
                  </a:lnTo>
                  <a:lnTo>
                    <a:pt x="2208" y="605"/>
                  </a:lnTo>
                  <a:lnTo>
                    <a:pt x="2114" y="618"/>
                  </a:lnTo>
                  <a:lnTo>
                    <a:pt x="2016" y="628"/>
                  </a:lnTo>
                  <a:lnTo>
                    <a:pt x="1917" y="636"/>
                  </a:lnTo>
                  <a:lnTo>
                    <a:pt x="1815" y="642"/>
                  </a:lnTo>
                  <a:lnTo>
                    <a:pt x="1712" y="646"/>
                  </a:lnTo>
                  <a:lnTo>
                    <a:pt x="1606" y="647"/>
                  </a:lnTo>
                  <a:lnTo>
                    <a:pt x="1500" y="646"/>
                  </a:lnTo>
                  <a:lnTo>
                    <a:pt x="1397" y="642"/>
                  </a:lnTo>
                  <a:lnTo>
                    <a:pt x="1295" y="636"/>
                  </a:lnTo>
                  <a:lnTo>
                    <a:pt x="1195" y="628"/>
                  </a:lnTo>
                  <a:lnTo>
                    <a:pt x="1098" y="618"/>
                  </a:lnTo>
                  <a:lnTo>
                    <a:pt x="1004" y="605"/>
                  </a:lnTo>
                  <a:lnTo>
                    <a:pt x="912" y="590"/>
                  </a:lnTo>
                  <a:lnTo>
                    <a:pt x="824" y="574"/>
                  </a:lnTo>
                  <a:lnTo>
                    <a:pt x="739" y="555"/>
                  </a:lnTo>
                  <a:lnTo>
                    <a:pt x="658" y="535"/>
                  </a:lnTo>
                  <a:lnTo>
                    <a:pt x="580" y="513"/>
                  </a:lnTo>
                  <a:lnTo>
                    <a:pt x="506" y="489"/>
                  </a:lnTo>
                  <a:lnTo>
                    <a:pt x="436" y="464"/>
                  </a:lnTo>
                  <a:lnTo>
                    <a:pt x="371" y="437"/>
                  </a:lnTo>
                  <a:lnTo>
                    <a:pt x="310" y="409"/>
                  </a:lnTo>
                  <a:lnTo>
                    <a:pt x="254" y="379"/>
                  </a:lnTo>
                  <a:lnTo>
                    <a:pt x="203" y="348"/>
                  </a:lnTo>
                  <a:lnTo>
                    <a:pt x="157" y="316"/>
                  </a:lnTo>
                  <a:lnTo>
                    <a:pt x="116" y="283"/>
                  </a:lnTo>
                  <a:lnTo>
                    <a:pt x="82" y="249"/>
                  </a:lnTo>
                  <a:lnTo>
                    <a:pt x="53" y="214"/>
                  </a:lnTo>
                  <a:lnTo>
                    <a:pt x="30" y="178"/>
                  </a:lnTo>
                  <a:lnTo>
                    <a:pt x="13" y="141"/>
                  </a:lnTo>
                  <a:lnTo>
                    <a:pt x="3" y="103"/>
                  </a:lnTo>
                  <a:lnTo>
                    <a:pt x="0" y="65"/>
                  </a:lnTo>
                  <a:lnTo>
                    <a:pt x="3" y="32"/>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grpSp>
      <p:sp>
        <p:nvSpPr>
          <p:cNvPr id="175" name="矩形 29"/>
          <p:cNvSpPr/>
          <p:nvPr/>
        </p:nvSpPr>
        <p:spPr>
          <a:xfrm>
            <a:off x="1309080" y="2170573"/>
            <a:ext cx="4653280" cy="2905760"/>
          </a:xfrm>
          <a:prstGeom prst="rect">
            <a:avLst/>
          </a:prstGeom>
          <a:blipFill dpi="0" rotWithShape="1">
            <a:blip r:embed="rId2"/>
            <a:srcRect/>
            <a:stretch>
              <a:fillRect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Google Shape;86;p19"/>
          <p:cNvSpPr txBox="1"/>
          <p:nvPr/>
        </p:nvSpPr>
        <p:spPr>
          <a:xfrm>
            <a:off x="7579733" y="1269571"/>
            <a:ext cx="3183654" cy="4342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altLang="en-US" sz="2800" b="1" dirty="0">
                <a:solidFill>
                  <a:schemeClr val="tx1">
                    <a:lumMod val="75000"/>
                    <a:lumOff val="25000"/>
                  </a:schemeClr>
                </a:solidFill>
                <a:cs typeface="+mn-ea"/>
                <a:sym typeface="+mn-lt"/>
              </a:rPr>
              <a:t>①</a:t>
            </a:r>
            <a:r>
              <a:rPr lang="en-US" altLang="zh-CN" sz="2800" b="1" dirty="0">
                <a:solidFill>
                  <a:schemeClr val="tx1">
                    <a:lumMod val="75000"/>
                    <a:lumOff val="25000"/>
                  </a:schemeClr>
                </a:solidFill>
                <a:cs typeface="+mn-ea"/>
                <a:sym typeface="+mn-lt"/>
              </a:rPr>
              <a:t>VoIP </a:t>
            </a:r>
            <a:r>
              <a:rPr lang="en-US" sz="2800" b="1" dirty="0">
                <a:solidFill>
                  <a:schemeClr val="tx1">
                    <a:lumMod val="75000"/>
                    <a:lumOff val="25000"/>
                  </a:schemeClr>
                </a:solidFill>
                <a:cs typeface="+mn-ea"/>
                <a:sym typeface="+mn-lt"/>
              </a:rPr>
              <a:t>Gateway</a:t>
            </a:r>
            <a:endParaRPr sz="2800" b="1" i="0" u="none" strike="noStrike" cap="none" dirty="0">
              <a:solidFill>
                <a:schemeClr val="tx1">
                  <a:lumMod val="75000"/>
                  <a:lumOff val="25000"/>
                </a:schemeClr>
              </a:solidFill>
              <a:cs typeface="+mn-ea"/>
              <a:sym typeface="+mn-lt"/>
            </a:endParaRPr>
          </a:p>
        </p:txBody>
      </p:sp>
      <p:sp>
        <p:nvSpPr>
          <p:cNvPr id="180" name="Oval 53"/>
          <p:cNvSpPr>
            <a:spLocks noChangeAspect="1"/>
          </p:cNvSpPr>
          <p:nvPr/>
        </p:nvSpPr>
        <p:spPr>
          <a:xfrm>
            <a:off x="7608290" y="4841769"/>
            <a:ext cx="656406" cy="656406"/>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81" name="1"/>
          <p:cNvSpPr txBox="1">
            <a:spLocks noChangeArrowheads="1"/>
          </p:cNvSpPr>
          <p:nvPr/>
        </p:nvSpPr>
        <p:spPr bwMode="auto">
          <a:xfrm>
            <a:off x="8424828" y="4882589"/>
            <a:ext cx="1611948"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E1/T1 Gateway</a:t>
            </a:r>
            <a:endParaRPr lang="en-US" altLang="zh-CN" b="1" dirty="0">
              <a:solidFill>
                <a:srgbClr val="404040"/>
              </a:solidFill>
              <a:latin typeface="+mn-lt"/>
              <a:ea typeface="+mn-ea"/>
              <a:cs typeface="+mn-ea"/>
              <a:sym typeface="+mn-lt"/>
            </a:endParaRPr>
          </a:p>
        </p:txBody>
      </p:sp>
      <p:sp>
        <p:nvSpPr>
          <p:cNvPr id="182" name="1"/>
          <p:cNvSpPr txBox="1">
            <a:spLocks noChangeArrowheads="1"/>
          </p:cNvSpPr>
          <p:nvPr/>
        </p:nvSpPr>
        <p:spPr bwMode="auto">
          <a:xfrm>
            <a:off x="8424828" y="5145819"/>
            <a:ext cx="3918840" cy="895181"/>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1.Integrated E1/T1 Gateway</a:t>
            </a:r>
            <a:endParaRPr lang="en-US" altLang="zh-CN" sz="1400" dirty="0">
              <a:solidFill>
                <a:schemeClr val="tx1">
                  <a:lumMod val="75000"/>
                  <a:lumOff val="25000"/>
                </a:schemeClr>
              </a:solidFill>
              <a:latin typeface="+mn-lt"/>
              <a:ea typeface="+mn-ea"/>
              <a:cs typeface="+mn-ea"/>
              <a:sym typeface="+mn-lt"/>
            </a:endParaRPr>
          </a:p>
          <a:p>
            <a:pPr>
              <a:lnSpc>
                <a:spcPct val="150000"/>
              </a:lnSpc>
            </a:pPr>
            <a:r>
              <a:rPr lang="en-US" altLang="zh-CN" sz="1400" dirty="0">
                <a:solidFill>
                  <a:schemeClr val="tx1">
                    <a:lumMod val="75000"/>
                    <a:lumOff val="25000"/>
                  </a:schemeClr>
                </a:solidFill>
                <a:latin typeface="+mn-lt"/>
                <a:ea typeface="+mn-ea"/>
                <a:cs typeface="+mn-ea"/>
                <a:sym typeface="+mn-lt"/>
              </a:rPr>
              <a:t>2.Modular E1/T1 Gateway</a:t>
            </a:r>
            <a:endParaRPr lang="en-US" altLang="zh-CN" sz="1400" dirty="0">
              <a:solidFill>
                <a:schemeClr val="tx1">
                  <a:lumMod val="75000"/>
                  <a:lumOff val="25000"/>
                </a:schemeClr>
              </a:solidFill>
              <a:latin typeface="+mn-lt"/>
              <a:ea typeface="+mn-ea"/>
              <a:cs typeface="+mn-ea"/>
              <a:sym typeface="+mn-lt"/>
            </a:endParaRPr>
          </a:p>
          <a:p>
            <a:pPr>
              <a:lnSpc>
                <a:spcPct val="150000"/>
              </a:lnSpc>
            </a:pPr>
            <a:endParaRPr lang="zh-CN" altLang="en-US" sz="1200" dirty="0">
              <a:solidFill>
                <a:schemeClr val="tx1">
                  <a:lumMod val="75000"/>
                  <a:lumOff val="25000"/>
                </a:schemeClr>
              </a:solidFill>
              <a:latin typeface="+mn-lt"/>
              <a:ea typeface="+mn-ea"/>
              <a:cs typeface="+mn-ea"/>
              <a:sym typeface="+mn-lt"/>
            </a:endParaRPr>
          </a:p>
        </p:txBody>
      </p:sp>
      <p:sp>
        <p:nvSpPr>
          <p:cNvPr id="188" name="Freeform 83"/>
          <p:cNvSpPr>
            <a:spLocks noEditPoints="1"/>
          </p:cNvSpPr>
          <p:nvPr/>
        </p:nvSpPr>
        <p:spPr bwMode="auto">
          <a:xfrm>
            <a:off x="7757668" y="4967072"/>
            <a:ext cx="369459" cy="422435"/>
          </a:xfrm>
          <a:custGeom>
            <a:avLst/>
            <a:gdLst/>
            <a:ahLst/>
            <a:cxnLst>
              <a:cxn ang="0">
                <a:pos x="79375" y="0"/>
              </a:cxn>
              <a:cxn ang="0">
                <a:pos x="127000" y="22225"/>
              </a:cxn>
              <a:cxn ang="0">
                <a:pos x="136525" y="111125"/>
              </a:cxn>
              <a:cxn ang="0">
                <a:pos x="104775" y="136525"/>
              </a:cxn>
              <a:cxn ang="0">
                <a:pos x="82550" y="158750"/>
              </a:cxn>
              <a:cxn ang="0">
                <a:pos x="73025" y="158750"/>
              </a:cxn>
              <a:cxn ang="0">
                <a:pos x="73025" y="158750"/>
              </a:cxn>
              <a:cxn ang="0">
                <a:pos x="73025" y="158750"/>
              </a:cxn>
              <a:cxn ang="0">
                <a:pos x="50800" y="136525"/>
              </a:cxn>
              <a:cxn ang="0">
                <a:pos x="19050" y="111125"/>
              </a:cxn>
              <a:cxn ang="0">
                <a:pos x="28575" y="22225"/>
              </a:cxn>
              <a:cxn ang="0">
                <a:pos x="79375" y="0"/>
              </a:cxn>
              <a:cxn ang="0">
                <a:pos x="79375" y="34925"/>
              </a:cxn>
              <a:cxn ang="0">
                <a:pos x="79375" y="34925"/>
              </a:cxn>
              <a:cxn ang="0">
                <a:pos x="101600" y="44450"/>
              </a:cxn>
              <a:cxn ang="0">
                <a:pos x="114300" y="69850"/>
              </a:cxn>
              <a:cxn ang="0">
                <a:pos x="101600" y="95250"/>
              </a:cxn>
              <a:cxn ang="0">
                <a:pos x="79375" y="104775"/>
              </a:cxn>
              <a:cxn ang="0">
                <a:pos x="53975" y="95250"/>
              </a:cxn>
              <a:cxn ang="0">
                <a:pos x="41275" y="69850"/>
              </a:cxn>
              <a:cxn ang="0">
                <a:pos x="53975" y="44450"/>
              </a:cxn>
              <a:cxn ang="0">
                <a:pos x="79375" y="34925"/>
              </a:cxn>
              <a:cxn ang="0">
                <a:pos x="98425" y="50800"/>
              </a:cxn>
              <a:cxn ang="0">
                <a:pos x="98425" y="50800"/>
              </a:cxn>
              <a:cxn ang="0">
                <a:pos x="79375" y="41275"/>
              </a:cxn>
              <a:cxn ang="0">
                <a:pos x="57150" y="50800"/>
              </a:cxn>
              <a:cxn ang="0">
                <a:pos x="50800" y="69850"/>
              </a:cxn>
              <a:cxn ang="0">
                <a:pos x="57150" y="88900"/>
              </a:cxn>
              <a:cxn ang="0">
                <a:pos x="79375" y="98425"/>
              </a:cxn>
              <a:cxn ang="0">
                <a:pos x="98425" y="88900"/>
              </a:cxn>
              <a:cxn ang="0">
                <a:pos x="104775" y="69850"/>
              </a:cxn>
              <a:cxn ang="0">
                <a:pos x="98425" y="50800"/>
              </a:cxn>
              <a:cxn ang="0">
                <a:pos x="117475" y="28575"/>
              </a:cxn>
              <a:cxn ang="0">
                <a:pos x="117475" y="28575"/>
              </a:cxn>
              <a:cxn ang="0">
                <a:pos x="79375" y="12700"/>
              </a:cxn>
              <a:cxn ang="0">
                <a:pos x="38100" y="28575"/>
              </a:cxn>
              <a:cxn ang="0">
                <a:pos x="28575" y="104775"/>
              </a:cxn>
              <a:cxn ang="0">
                <a:pos x="57150" y="123825"/>
              </a:cxn>
              <a:cxn ang="0">
                <a:pos x="60325" y="127000"/>
              </a:cxn>
              <a:cxn ang="0">
                <a:pos x="79375" y="146050"/>
              </a:cxn>
              <a:cxn ang="0">
                <a:pos x="95250" y="127000"/>
              </a:cxn>
              <a:cxn ang="0">
                <a:pos x="98425" y="123825"/>
              </a:cxn>
              <a:cxn ang="0">
                <a:pos x="127000" y="104775"/>
              </a:cxn>
              <a:cxn ang="0">
                <a:pos x="117475" y="28575"/>
              </a:cxn>
            </a:cxnLst>
            <a:rect l="0" t="0" r="0" b="0"/>
            <a:pathLst>
              <a:path w="49" h="51">
                <a:moveTo>
                  <a:pt x="25" y="0"/>
                </a:moveTo>
                <a:cubicBezTo>
                  <a:pt x="31" y="0"/>
                  <a:pt x="36" y="3"/>
                  <a:pt x="40" y="7"/>
                </a:cubicBezTo>
                <a:cubicBezTo>
                  <a:pt x="48" y="14"/>
                  <a:pt x="49" y="26"/>
                  <a:pt x="43" y="35"/>
                </a:cubicBezTo>
                <a:cubicBezTo>
                  <a:pt x="40" y="38"/>
                  <a:pt x="37" y="41"/>
                  <a:pt x="33" y="43"/>
                </a:cubicBezTo>
                <a:cubicBezTo>
                  <a:pt x="26" y="50"/>
                  <a:pt x="26" y="50"/>
                  <a:pt x="26" y="50"/>
                </a:cubicBezTo>
                <a:cubicBezTo>
                  <a:pt x="25" y="51"/>
                  <a:pt x="24" y="51"/>
                  <a:pt x="23" y="50"/>
                </a:cubicBezTo>
                <a:cubicBezTo>
                  <a:pt x="23" y="50"/>
                  <a:pt x="23" y="50"/>
                  <a:pt x="23" y="50"/>
                </a:cubicBezTo>
                <a:cubicBezTo>
                  <a:pt x="23" y="50"/>
                  <a:pt x="23" y="50"/>
                  <a:pt x="23" y="50"/>
                </a:cubicBezTo>
                <a:cubicBezTo>
                  <a:pt x="16" y="43"/>
                  <a:pt x="16" y="43"/>
                  <a:pt x="16" y="43"/>
                </a:cubicBezTo>
                <a:cubicBezTo>
                  <a:pt x="12" y="41"/>
                  <a:pt x="9" y="38"/>
                  <a:pt x="6" y="35"/>
                </a:cubicBezTo>
                <a:cubicBezTo>
                  <a:pt x="0" y="26"/>
                  <a:pt x="1" y="14"/>
                  <a:pt x="9" y="7"/>
                </a:cubicBezTo>
                <a:cubicBezTo>
                  <a:pt x="13" y="3"/>
                  <a:pt x="18" y="0"/>
                  <a:pt x="25" y="0"/>
                </a:cubicBezTo>
                <a:close/>
                <a:moveTo>
                  <a:pt x="25" y="11"/>
                </a:moveTo>
                <a:cubicBezTo>
                  <a:pt x="25" y="11"/>
                  <a:pt x="25" y="11"/>
                  <a:pt x="25" y="11"/>
                </a:cubicBezTo>
                <a:cubicBezTo>
                  <a:pt x="28" y="11"/>
                  <a:pt x="30" y="12"/>
                  <a:pt x="32" y="14"/>
                </a:cubicBezTo>
                <a:cubicBezTo>
                  <a:pt x="34" y="16"/>
                  <a:pt x="36" y="19"/>
                  <a:pt x="36" y="22"/>
                </a:cubicBezTo>
                <a:cubicBezTo>
                  <a:pt x="36" y="25"/>
                  <a:pt x="34" y="28"/>
                  <a:pt x="32" y="30"/>
                </a:cubicBezTo>
                <a:cubicBezTo>
                  <a:pt x="30" y="32"/>
                  <a:pt x="28" y="33"/>
                  <a:pt x="25" y="33"/>
                </a:cubicBezTo>
                <a:cubicBezTo>
                  <a:pt x="21" y="33"/>
                  <a:pt x="19" y="32"/>
                  <a:pt x="17" y="30"/>
                </a:cubicBezTo>
                <a:cubicBezTo>
                  <a:pt x="15" y="28"/>
                  <a:pt x="13" y="25"/>
                  <a:pt x="13" y="22"/>
                </a:cubicBezTo>
                <a:cubicBezTo>
                  <a:pt x="13" y="19"/>
                  <a:pt x="15" y="16"/>
                  <a:pt x="17" y="14"/>
                </a:cubicBezTo>
                <a:cubicBezTo>
                  <a:pt x="19" y="12"/>
                  <a:pt x="21" y="11"/>
                  <a:pt x="25" y="11"/>
                </a:cubicBezTo>
                <a:close/>
                <a:moveTo>
                  <a:pt x="31" y="16"/>
                </a:moveTo>
                <a:cubicBezTo>
                  <a:pt x="31" y="16"/>
                  <a:pt x="31" y="16"/>
                  <a:pt x="31" y="16"/>
                </a:cubicBezTo>
                <a:cubicBezTo>
                  <a:pt x="29" y="14"/>
                  <a:pt x="27" y="13"/>
                  <a:pt x="25" y="13"/>
                </a:cubicBezTo>
                <a:cubicBezTo>
                  <a:pt x="22" y="13"/>
                  <a:pt x="20" y="14"/>
                  <a:pt x="18" y="16"/>
                </a:cubicBezTo>
                <a:cubicBezTo>
                  <a:pt x="17" y="18"/>
                  <a:pt x="16" y="20"/>
                  <a:pt x="16" y="22"/>
                </a:cubicBezTo>
                <a:cubicBezTo>
                  <a:pt x="16" y="25"/>
                  <a:pt x="17" y="27"/>
                  <a:pt x="18" y="28"/>
                </a:cubicBezTo>
                <a:cubicBezTo>
                  <a:pt x="20" y="30"/>
                  <a:pt x="22" y="31"/>
                  <a:pt x="25" y="31"/>
                </a:cubicBezTo>
                <a:cubicBezTo>
                  <a:pt x="27" y="31"/>
                  <a:pt x="29" y="30"/>
                  <a:pt x="31" y="28"/>
                </a:cubicBezTo>
                <a:cubicBezTo>
                  <a:pt x="32" y="27"/>
                  <a:pt x="33" y="25"/>
                  <a:pt x="33" y="22"/>
                </a:cubicBezTo>
                <a:cubicBezTo>
                  <a:pt x="33" y="20"/>
                  <a:pt x="32" y="18"/>
                  <a:pt x="31" y="16"/>
                </a:cubicBezTo>
                <a:close/>
                <a:moveTo>
                  <a:pt x="37" y="9"/>
                </a:moveTo>
                <a:cubicBezTo>
                  <a:pt x="37" y="9"/>
                  <a:pt x="37" y="9"/>
                  <a:pt x="37" y="9"/>
                </a:cubicBezTo>
                <a:cubicBezTo>
                  <a:pt x="34" y="6"/>
                  <a:pt x="30" y="4"/>
                  <a:pt x="25" y="4"/>
                </a:cubicBezTo>
                <a:cubicBezTo>
                  <a:pt x="19" y="4"/>
                  <a:pt x="15" y="6"/>
                  <a:pt x="12" y="9"/>
                </a:cubicBezTo>
                <a:cubicBezTo>
                  <a:pt x="5" y="16"/>
                  <a:pt x="5" y="25"/>
                  <a:pt x="9" y="33"/>
                </a:cubicBezTo>
                <a:cubicBezTo>
                  <a:pt x="12" y="36"/>
                  <a:pt x="14" y="38"/>
                  <a:pt x="18" y="39"/>
                </a:cubicBezTo>
                <a:cubicBezTo>
                  <a:pt x="18" y="39"/>
                  <a:pt x="18" y="39"/>
                  <a:pt x="19" y="40"/>
                </a:cubicBezTo>
                <a:cubicBezTo>
                  <a:pt x="25" y="46"/>
                  <a:pt x="25" y="46"/>
                  <a:pt x="25" y="46"/>
                </a:cubicBezTo>
                <a:cubicBezTo>
                  <a:pt x="30" y="40"/>
                  <a:pt x="30" y="40"/>
                  <a:pt x="30" y="40"/>
                </a:cubicBezTo>
                <a:cubicBezTo>
                  <a:pt x="31" y="39"/>
                  <a:pt x="31" y="39"/>
                  <a:pt x="31" y="39"/>
                </a:cubicBezTo>
                <a:cubicBezTo>
                  <a:pt x="35" y="38"/>
                  <a:pt x="37" y="36"/>
                  <a:pt x="40" y="33"/>
                </a:cubicBezTo>
                <a:cubicBezTo>
                  <a:pt x="44" y="25"/>
                  <a:pt x="44" y="16"/>
                  <a:pt x="37" y="9"/>
                </a:cubicBezTo>
                <a:close/>
              </a:path>
            </a:pathLst>
          </a:custGeom>
          <a:solidFill>
            <a:schemeClr val="bg1"/>
          </a:solidFill>
          <a:ln>
            <a:noFill/>
          </a:ln>
          <a:effectLst/>
        </p:spPr>
        <p:txBody>
          <a:bodyPr wrap="square" lIns="19050" tIns="19050" rIns="19050" bIns="19050" anchor="ctr">
            <a:noAutofit/>
          </a:bodyPr>
          <a:lstStyle/>
          <a:p>
            <a:pPr lvl="0" algn="ctr" defTabSz="228600" fontAlgn="base" hangingPunct="0">
              <a:buClrTx/>
              <a:buSzTx/>
              <a:buFontTx/>
              <a:defRPr/>
            </a:pPr>
            <a:endParaRPr lang="en-US" sz="1500" noProof="0">
              <a:ln>
                <a:noFill/>
              </a:ln>
              <a:solidFill>
                <a:srgbClr val="FFFFFF"/>
              </a:solidFill>
              <a:effectLst>
                <a:outerShdw blurRad="38100" dist="38100" dir="2700000" algn="tl">
                  <a:srgbClr val="000000"/>
                </a:outerShdw>
              </a:effectLst>
              <a:uLnTx/>
              <a:uFillTx/>
              <a:latin typeface="思源黑体 Normal" panose="020B0400000000000000" pitchFamily="34" charset="-122"/>
              <a:ea typeface="思源黑体 Normal" panose="020B0400000000000000" pitchFamily="34" charset="-122"/>
              <a:sym typeface="+mn-ea"/>
            </a:endParaRPr>
          </a:p>
        </p:txBody>
      </p:sp>
      <p:pic>
        <p:nvPicPr>
          <p:cNvPr id="6" name="图片 5"/>
          <p:cNvPicPr>
            <a:picLocks noChangeAspect="1"/>
          </p:cNvPicPr>
          <p:nvPr/>
        </p:nvPicPr>
        <p:blipFill>
          <a:blip r:embed="rId3"/>
          <a:stretch>
            <a:fillRect/>
          </a:stretch>
        </p:blipFill>
        <p:spPr>
          <a:xfrm>
            <a:off x="1293057" y="2170573"/>
            <a:ext cx="4658643" cy="2905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63" name="íṧlíḍè"/>
          <p:cNvSpPr/>
          <p:nvPr/>
        </p:nvSpPr>
        <p:spPr bwMode="auto">
          <a:xfrm>
            <a:off x="-1" y="525681"/>
            <a:ext cx="4678567"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64" name="ïş1ídè"/>
          <p:cNvSpPr txBox="1"/>
          <p:nvPr/>
        </p:nvSpPr>
        <p:spPr>
          <a:xfrm>
            <a:off x="19963" y="600329"/>
            <a:ext cx="4642004" cy="389252"/>
          </a:xfrm>
          <a:prstGeom prst="rect">
            <a:avLst/>
          </a:prstGeom>
          <a:noFill/>
        </p:spPr>
        <p:txBody>
          <a:bodyPr wrap="square">
            <a:normAutofit fontScale="925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945376" y="3766745"/>
              <a:ext cx="3072764" cy="1489508"/>
              <a:chOff x="5482387" y="1625887"/>
              <a:chExt cx="3072764" cy="1489508"/>
            </a:xfrm>
          </p:grpSpPr>
          <p:sp>
            <p:nvSpPr>
              <p:cNvPr id="42" name="矩形 44"/>
              <p:cNvSpPr/>
              <p:nvPr/>
            </p:nvSpPr>
            <p:spPr>
              <a:xfrm>
                <a:off x="5514666" y="2161288"/>
                <a:ext cx="2996718" cy="954107"/>
              </a:xfrm>
              <a:prstGeom prst="rect">
                <a:avLst/>
              </a:prstGeom>
            </p:spPr>
            <p:txBody>
              <a:bodyPr wrap="square">
                <a:spAutoFit/>
              </a:bodyPr>
              <a:lstStyle/>
              <a:p>
                <a:pPr marL="171450" lvl="0" indent="-171450">
                  <a:buFont typeface="Arial" panose="020B0604020202020204" pitchFamily="34" charset="0"/>
                  <a:buChar char="•"/>
                </a:pPr>
                <a:r>
                  <a:rPr lang="en-US" altLang="zh-CN" sz="1400" dirty="0">
                    <a:solidFill>
                      <a:srgbClr val="333333"/>
                    </a:solidFill>
                  </a:rPr>
                  <a:t>Provides up to 2 plug-in GSM/ WCDMA/LTE gateway modules</a:t>
                </a:r>
                <a:endParaRPr lang="en-US" altLang="zh-CN" sz="1400" dirty="0">
                  <a:solidFill>
                    <a:srgbClr val="333333"/>
                  </a:solidFill>
                </a:endParaRPr>
              </a:p>
              <a:p>
                <a:pPr marL="171450" lvl="0" indent="-171450">
                  <a:buFont typeface="Arial" panose="020B0604020202020204" pitchFamily="34" charset="0"/>
                  <a:buChar char="•"/>
                </a:pPr>
                <a:r>
                  <a:rPr lang="en-US" altLang="zh-CN" sz="1400" dirty="0">
                    <a:solidFill>
                      <a:srgbClr val="333333"/>
                    </a:solidFill>
                  </a:rPr>
                  <a:t>Support 4 or 8 </a:t>
                </a:r>
                <a:r>
                  <a:rPr lang="en-US" altLang="zh-CN" sz="1400" dirty="0"/>
                  <a:t>GSM/WCDMA/ LTE</a:t>
                </a:r>
                <a:r>
                  <a:rPr lang="en-US" altLang="zh-CN" sz="1400" dirty="0">
                    <a:solidFill>
                      <a:srgbClr val="333333"/>
                    </a:solidFill>
                  </a:rPr>
                  <a:t> channels</a:t>
                </a:r>
                <a:endParaRPr lang="en-US" altLang="zh-CN" sz="1400" dirty="0">
                  <a:solidFill>
                    <a:srgbClr val="333333"/>
                  </a:solidFill>
                </a:endParaRPr>
              </a:p>
            </p:txBody>
          </p:sp>
          <p:sp>
            <p:nvSpPr>
              <p:cNvPr id="43" name="矩形 45"/>
              <p:cNvSpPr/>
              <p:nvPr/>
            </p:nvSpPr>
            <p:spPr>
              <a:xfrm>
                <a:off x="5482387" y="1625887"/>
                <a:ext cx="3072764"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VS-GW1202 V2 Series </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19104" y="4288274"/>
              <a:ext cx="2996718" cy="1169551"/>
            </a:xfrm>
            <a:prstGeom prst="rect">
              <a:avLst/>
            </a:prstGeom>
          </p:spPr>
          <p:txBody>
            <a:bodyPr wrap="square">
              <a:spAutoFit/>
            </a:bodyPr>
            <a:lstStyle/>
            <a:p>
              <a:pPr marL="171450" indent="-171450">
                <a:buFont typeface="Arial" panose="020B0604020202020204" pitchFamily="34" charset="0"/>
                <a:buChar char="•"/>
              </a:pPr>
              <a:r>
                <a:rPr lang="en-US" altLang="zh-CN" sz="1400" dirty="0"/>
                <a:t>Provides up to 5 plug-in GSM/ WCDMA/LTE gateway modules</a:t>
              </a:r>
              <a:endParaRPr lang="en-US" altLang="zh-CN" sz="1400" dirty="0"/>
            </a:p>
            <a:p>
              <a:pPr marL="171450" indent="-171450">
                <a:buFont typeface="Arial" panose="020B0604020202020204" pitchFamily="34" charset="0"/>
                <a:buChar char="•"/>
              </a:pPr>
              <a:r>
                <a:rPr lang="en-US" altLang="zh-CN" sz="1400" dirty="0"/>
                <a:t>Support from 4 to 20 GSM/ WCDMA/LTE  channels and 2 Ethernet ports</a:t>
              </a:r>
              <a:endParaRPr lang="en-US" altLang="zh-CN" sz="1400" dirty="0"/>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013979" y="4314656"/>
              <a:ext cx="2996718" cy="954107"/>
            </a:xfrm>
            <a:prstGeom prst="rect">
              <a:avLst/>
            </a:prstGeom>
          </p:spPr>
          <p:txBody>
            <a:bodyPr wrap="square">
              <a:spAutoFit/>
            </a:bodyPr>
            <a:lstStyle/>
            <a:p>
              <a:pPr marL="171450" lvl="0" indent="-171450">
                <a:buFont typeface="Arial" panose="020B0604020202020204" pitchFamily="34" charset="0"/>
                <a:buChar char="•"/>
              </a:pPr>
              <a:r>
                <a:rPr lang="en-US" altLang="zh-CN" sz="1400" dirty="0">
                  <a:solidFill>
                    <a:srgbClr val="333333"/>
                  </a:solidFill>
                </a:rPr>
                <a:t>Provides up to 11 plug-in GSM/ WCDMA/LTE gateway modules</a:t>
              </a:r>
              <a:endParaRPr lang="en-US" altLang="zh-CN" sz="1400" dirty="0">
                <a:solidFill>
                  <a:srgbClr val="333333"/>
                </a:solidFill>
              </a:endParaRPr>
            </a:p>
            <a:p>
              <a:pPr marL="171450" lvl="0" indent="-171450">
                <a:buFont typeface="Arial" panose="020B0604020202020204" pitchFamily="34" charset="0"/>
                <a:buChar char="•"/>
              </a:pPr>
              <a:r>
                <a:rPr lang="en-US" altLang="zh-CN" sz="1400" dirty="0">
                  <a:solidFill>
                    <a:srgbClr val="333333"/>
                  </a:solidFill>
                </a:rPr>
                <a:t>Support 4 or 44 </a:t>
              </a:r>
              <a:r>
                <a:rPr lang="en-US" altLang="zh-CN" sz="1400" dirty="0"/>
                <a:t>GSM/WCDMA/ LTE</a:t>
              </a:r>
              <a:r>
                <a:rPr lang="en-US" altLang="zh-CN" sz="1400" dirty="0">
                  <a:solidFill>
                    <a:srgbClr val="333333"/>
                  </a:solidFill>
                </a:rPr>
                <a:t> channels and 2 Ethernet ports</a:t>
              </a:r>
              <a:endParaRPr lang="en-US" altLang="zh-CN" sz="1400" dirty="0">
                <a:solidFill>
                  <a:srgbClr val="333333"/>
                </a:solidFill>
              </a:endParaRPr>
            </a:p>
          </p:txBody>
        </p:sp>
      </p:grpSp>
      <p:pic>
        <p:nvPicPr>
          <p:cNvPr id="95"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13610" b="18816"/>
          <a:stretch>
            <a:fillRect/>
          </a:stretch>
        </p:blipFill>
        <p:spPr bwMode="auto">
          <a:xfrm>
            <a:off x="1081248" y="2149294"/>
            <a:ext cx="2905502" cy="140240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ttps://www.openvox.cn/images/products/VoIP_Gateways/VoxStack-Series_V2/GWM1600-2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45" t="29725" r="7301" b="7424"/>
          <a:stretch>
            <a:fillRect/>
          </a:stretch>
        </p:blipFill>
        <p:spPr bwMode="auto">
          <a:xfrm>
            <a:off x="4742534" y="2095271"/>
            <a:ext cx="2909733" cy="154191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https://www.openvox.cn/images/products/VoIP_Gateways/VoxStack-Series_V2/GWM2120-4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88" t="26579" r="4059" b="4982"/>
          <a:stretch>
            <a:fillRect/>
          </a:stretch>
        </p:blipFill>
        <p:spPr bwMode="auto">
          <a:xfrm>
            <a:off x="8548325" y="2173067"/>
            <a:ext cx="2725819" cy="1541717"/>
          </a:xfrm>
          <a:prstGeom prst="rect">
            <a:avLst/>
          </a:prstGeom>
          <a:noFill/>
          <a:extLst>
            <a:ext uri="{909E8E84-426E-40DD-AFC4-6F175D3DCCD1}">
              <a14:hiddenFill xmlns:a14="http://schemas.microsoft.com/office/drawing/2010/main">
                <a:solidFill>
                  <a:srgbClr val="FFFFFF"/>
                </a:solidFill>
              </a14:hiddenFill>
            </a:ext>
          </a:extLst>
        </p:spPr>
      </p:pic>
      <p:sp>
        <p:nvSpPr>
          <p:cNvPr id="98" name="矩形 45"/>
          <p:cNvSpPr/>
          <p:nvPr/>
        </p:nvSpPr>
        <p:spPr>
          <a:xfrm>
            <a:off x="4678567" y="3766745"/>
            <a:ext cx="299582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VS-GW1600 V2 Series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8367099" y="3774619"/>
            <a:ext cx="299582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VS-GW2120 V2 Series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2" presetClass="entr" presetSubtype="4"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wipe(down)">
                                      <p:cBhvr>
                                        <p:cTn id="10" dur="500"/>
                                        <p:tgtEl>
                                          <p:spTgt spid="95"/>
                                        </p:tgtEl>
                                      </p:cBhvr>
                                    </p:animEffect>
                                  </p:childTnLst>
                                </p:cTn>
                              </p:par>
                              <p:par>
                                <p:cTn id="11" presetID="22" presetClass="entr" presetSubtype="4"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down)">
                                      <p:cBhvr>
                                        <p:cTn id="13" dur="500"/>
                                        <p:tgtEl>
                                          <p:spTgt spid="96"/>
                                        </p:tgtEl>
                                      </p:cBhvr>
                                    </p:animEffect>
                                  </p:childTnLst>
                                </p:cTn>
                              </p:par>
                              <p:par>
                                <p:cTn id="14" presetID="22" presetClass="entr" presetSubtype="4"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wipe(down)">
                                      <p:cBhvr>
                                        <p:cTn id="1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1072768" y="3850405"/>
              <a:ext cx="2996718" cy="1597365"/>
              <a:chOff x="5609779" y="1709547"/>
              <a:chExt cx="2996718" cy="1597365"/>
            </a:xfrm>
          </p:grpSpPr>
          <p:sp>
            <p:nvSpPr>
              <p:cNvPr id="42" name="矩形 44"/>
              <p:cNvSpPr/>
              <p:nvPr/>
            </p:nvSpPr>
            <p:spPr>
              <a:xfrm>
                <a:off x="5609779" y="2352805"/>
                <a:ext cx="2996718" cy="954107"/>
              </a:xfrm>
              <a:prstGeom prst="rect">
                <a:avLst/>
              </a:prstGeom>
            </p:spPr>
            <p:txBody>
              <a:bodyPr wrap="square">
                <a:spAutoFit/>
              </a:bodyPr>
              <a:lstStyle/>
              <a:p>
                <a:pPr marL="171450" indent="-171450">
                  <a:buFont typeface="Arial" panose="020B0604020202020204" pitchFamily="34" charset="0"/>
                  <a:buChar char="•"/>
                </a:pPr>
                <a:r>
                  <a:rPr lang="en-US" altLang="zh-CN" sz="1400" dirty="0"/>
                  <a:t>Frequency range: GSM 850/900/1800/1900MHz</a:t>
                </a:r>
                <a:endParaRPr lang="en-US" altLang="zh-CN" sz="1400" dirty="0"/>
              </a:p>
              <a:p>
                <a:pPr marL="171450" indent="-171450">
                  <a:buFont typeface="Arial" panose="020B0604020202020204" pitchFamily="34" charset="0"/>
                  <a:buChar char="•"/>
                </a:pPr>
                <a:r>
                  <a:rPr lang="en-US" altLang="zh-CN" sz="1400" dirty="0"/>
                  <a:t>Each module offers 4 GSM channels</a:t>
                </a:r>
                <a:endParaRPr lang="en-US" altLang="zh-CN" sz="1400" dirty="0">
                  <a:latin typeface="+mj-ea"/>
                </a:endParaRPr>
              </a:p>
            </p:txBody>
          </p:sp>
          <p:sp>
            <p:nvSpPr>
              <p:cNvPr id="43" name="矩形 45"/>
              <p:cNvSpPr/>
              <p:nvPr/>
            </p:nvSpPr>
            <p:spPr>
              <a:xfrm>
                <a:off x="6038236" y="1709547"/>
                <a:ext cx="203793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VS-GWM401G</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74943" y="4507311"/>
              <a:ext cx="2996718" cy="523220"/>
            </a:xfrm>
            <a:prstGeom prst="rect">
              <a:avLst/>
            </a:prstGeom>
          </p:spPr>
          <p:txBody>
            <a:bodyPr wrap="square">
              <a:spAutoFit/>
            </a:bodyPr>
            <a:lstStyle/>
            <a:p>
              <a:pPr marL="171450" indent="-171450">
                <a:buFont typeface="Arial" panose="020B0604020202020204" pitchFamily="34" charset="0"/>
                <a:buChar char="•"/>
              </a:pPr>
              <a:r>
                <a:rPr lang="en-US" altLang="zh-CN" sz="1400" dirty="0"/>
                <a:t>Each module offers 4 3G/UMTS channels</a:t>
              </a:r>
              <a:endParaRPr lang="en-US" altLang="zh-CN" sz="1400" dirty="0">
                <a:latin typeface="+mj-ea"/>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102278" y="4507311"/>
              <a:ext cx="2996718" cy="523220"/>
            </a:xfrm>
            <a:prstGeom prst="rect">
              <a:avLst/>
            </a:prstGeom>
          </p:spPr>
          <p:txBody>
            <a:bodyPr wrap="square">
              <a:spAutoFit/>
            </a:bodyPr>
            <a:lstStyle/>
            <a:p>
              <a:pPr marL="171450" indent="-171450">
                <a:buFont typeface="Arial" panose="020B0604020202020204" pitchFamily="34" charset="0"/>
                <a:buChar char="•"/>
              </a:pPr>
              <a:r>
                <a:rPr lang="en-US" altLang="zh-CN" sz="1400" dirty="0"/>
                <a:t>Each module offers 4 LTE channels</a:t>
              </a:r>
              <a:endParaRPr lang="en-US" altLang="zh-CN" sz="1400" dirty="0">
                <a:latin typeface="+mj-ea"/>
              </a:endParaRPr>
            </a:p>
          </p:txBody>
        </p:sp>
      </p:grpSp>
      <p:pic>
        <p:nvPicPr>
          <p:cNvPr id="9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4651" t="4346" b="11598"/>
          <a:stretch>
            <a:fillRect/>
          </a:stretch>
        </p:blipFill>
        <p:spPr bwMode="auto">
          <a:xfrm>
            <a:off x="5038920" y="2008395"/>
            <a:ext cx="2048648" cy="180595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1504" t="12319" r="8980" b="7464"/>
          <a:stretch>
            <a:fillRect/>
          </a:stretch>
        </p:blipFill>
        <p:spPr bwMode="auto">
          <a:xfrm>
            <a:off x="8999909" y="1925392"/>
            <a:ext cx="1859677" cy="2026116"/>
          </a:xfrm>
          <a:prstGeom prst="rect">
            <a:avLst/>
          </a:prstGeom>
          <a:noFill/>
          <a:extLst>
            <a:ext uri="{909E8E84-426E-40DD-AFC4-6F175D3DCCD1}">
              <a14:hiddenFill xmlns:a14="http://schemas.microsoft.com/office/drawing/2010/main">
                <a:solidFill>
                  <a:srgbClr val="FFFFFF"/>
                </a:solidFill>
              </a14:hiddenFill>
            </a:ext>
          </a:extLst>
        </p:spPr>
      </p:pic>
      <p:sp>
        <p:nvSpPr>
          <p:cNvPr id="98" name="矩形 45"/>
          <p:cNvSpPr/>
          <p:nvPr/>
        </p:nvSpPr>
        <p:spPr>
          <a:xfrm>
            <a:off x="5124758" y="3853124"/>
            <a:ext cx="211808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VS-GWM401W</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8897626" y="3861127"/>
            <a:ext cx="1983428"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VS-GWM401L</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pic>
        <p:nvPicPr>
          <p:cNvPr id="5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012" t="10800" r="21953" b="19407"/>
          <a:stretch>
            <a:fillRect/>
          </a:stretch>
        </p:blipFill>
        <p:spPr bwMode="auto">
          <a:xfrm>
            <a:off x="1481229" y="1744366"/>
            <a:ext cx="2134578" cy="2155167"/>
          </a:xfrm>
          <a:prstGeom prst="rect">
            <a:avLst/>
          </a:prstGeom>
          <a:noFill/>
          <a:extLst>
            <a:ext uri="{909E8E84-426E-40DD-AFC4-6F175D3DCCD1}">
              <a14:hiddenFill xmlns:a14="http://schemas.microsoft.com/office/drawing/2010/main">
                <a:solidFill>
                  <a:srgbClr val="FFFFFF"/>
                </a:solidFill>
              </a14:hiddenFill>
            </a:ext>
          </a:extLst>
        </p:spPr>
      </p:pic>
      <p:sp>
        <p:nvSpPr>
          <p:cNvPr id="73" name="ïş1ídè"/>
          <p:cNvSpPr txBox="1"/>
          <p:nvPr/>
        </p:nvSpPr>
        <p:spPr>
          <a:xfrm>
            <a:off x="31139" y="659518"/>
            <a:ext cx="4508526"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Module</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74" name="íṧlíḍè"/>
          <p:cNvSpPr/>
          <p:nvPr/>
        </p:nvSpPr>
        <p:spPr bwMode="auto">
          <a:xfrm>
            <a:off x="-1" y="525681"/>
            <a:ext cx="4678567"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5" name="ïş1ídè"/>
          <p:cNvSpPr txBox="1"/>
          <p:nvPr/>
        </p:nvSpPr>
        <p:spPr>
          <a:xfrm>
            <a:off x="12466" y="657922"/>
            <a:ext cx="4642004"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Module</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47" name="文本框 46"/>
          <p:cNvSpPr txBox="1"/>
          <p:nvPr/>
        </p:nvSpPr>
        <p:spPr>
          <a:xfrm>
            <a:off x="4452517" y="4465836"/>
            <a:ext cx="3426180" cy="2054409"/>
          </a:xfrm>
          <a:prstGeom prst="rect">
            <a:avLst/>
          </a:prstGeom>
          <a:solidFill>
            <a:schemeClr val="accent5">
              <a:lumMod val="40000"/>
              <a:lumOff val="60000"/>
            </a:schemeClr>
          </a:solidFill>
        </p:spPr>
        <p:txBody>
          <a:bodyPr wrap="square" rtlCol="0">
            <a:spAutoFit/>
          </a:bodyPr>
          <a:lstStyle/>
          <a:p>
            <a:r>
              <a:rPr lang="en-US" altLang="zh-CN" sz="1200" dirty="0"/>
              <a:t>Frequency range:</a:t>
            </a:r>
            <a:endParaRPr lang="en-US" altLang="zh-CN" sz="1200" dirty="0"/>
          </a:p>
          <a:p>
            <a:r>
              <a:rPr lang="en-US" altLang="zh-CN" sz="1050" b="1" dirty="0"/>
              <a:t>VS-GWM420W-E Europe</a:t>
            </a:r>
            <a:endParaRPr lang="en-US" altLang="zh-CN" sz="1050" b="1" dirty="0"/>
          </a:p>
          <a:p>
            <a:r>
              <a:rPr lang="en-US" altLang="zh-CN" sz="1050" dirty="0"/>
              <a:t>900/2100MHz @UMTS</a:t>
            </a:r>
            <a:endParaRPr lang="en-US" altLang="zh-CN" sz="1050" dirty="0"/>
          </a:p>
          <a:p>
            <a:r>
              <a:rPr lang="en-US" altLang="zh-CN" sz="1050" dirty="0"/>
              <a:t>900/1800MHz @GSM</a:t>
            </a:r>
            <a:endParaRPr lang="en-US" altLang="zh-CN" sz="1050" dirty="0"/>
          </a:p>
          <a:p>
            <a:endParaRPr lang="en-US" altLang="zh-CN" sz="1050" dirty="0"/>
          </a:p>
          <a:p>
            <a:r>
              <a:rPr lang="en-US" altLang="zh-CN" sz="1050" b="1" dirty="0"/>
              <a:t>VS-GWM420W-A America</a:t>
            </a:r>
            <a:endParaRPr lang="en-US" altLang="zh-CN" sz="1050" b="1" dirty="0"/>
          </a:p>
          <a:p>
            <a:r>
              <a:rPr lang="en-US" altLang="zh-CN" sz="1050" dirty="0"/>
              <a:t>850/1900MHz @UMTS</a:t>
            </a:r>
            <a:endParaRPr lang="en-US" altLang="zh-CN" sz="1050" dirty="0"/>
          </a:p>
          <a:p>
            <a:r>
              <a:rPr lang="en-US" altLang="zh-CN" sz="1050" dirty="0"/>
              <a:t>850/900/1800/1900MHz @GSM</a:t>
            </a:r>
            <a:endParaRPr lang="en-US" altLang="zh-CN" sz="1050" dirty="0"/>
          </a:p>
          <a:p>
            <a:endParaRPr lang="en-US" altLang="zh-CN" sz="1050" dirty="0"/>
          </a:p>
          <a:p>
            <a:r>
              <a:rPr lang="en-US" altLang="zh-CN" sz="1050" b="1" dirty="0"/>
              <a:t>VS-GWM420W-T Thailand</a:t>
            </a:r>
            <a:endParaRPr lang="en-US" altLang="zh-CN" sz="1050" b="1" dirty="0"/>
          </a:p>
          <a:p>
            <a:r>
              <a:rPr lang="en-US" altLang="zh-CN" sz="1050" dirty="0"/>
              <a:t>850/2100MHz @UMTS</a:t>
            </a:r>
            <a:endParaRPr lang="en-US" altLang="zh-CN" sz="1050" dirty="0"/>
          </a:p>
          <a:p>
            <a:r>
              <a:rPr lang="en-US" altLang="zh-CN" sz="1050" dirty="0"/>
              <a:t>850/900/1800/1900MHz @GSM</a:t>
            </a:r>
            <a:endParaRPr lang="zh-CN" altLang="en-US" sz="1050" dirty="0"/>
          </a:p>
        </p:txBody>
      </p:sp>
      <p:sp>
        <p:nvSpPr>
          <p:cNvPr id="52" name="文本框 51"/>
          <p:cNvSpPr txBox="1"/>
          <p:nvPr/>
        </p:nvSpPr>
        <p:spPr>
          <a:xfrm>
            <a:off x="8132082" y="4469282"/>
            <a:ext cx="3426180" cy="2192908"/>
          </a:xfrm>
          <a:prstGeom prst="rect">
            <a:avLst/>
          </a:prstGeom>
          <a:solidFill>
            <a:schemeClr val="accent5">
              <a:lumMod val="40000"/>
              <a:lumOff val="60000"/>
            </a:schemeClr>
          </a:solidFill>
        </p:spPr>
        <p:txBody>
          <a:bodyPr wrap="square" rtlCol="0">
            <a:spAutoFit/>
          </a:bodyPr>
          <a:lstStyle/>
          <a:p>
            <a:pPr latinLnBrk="1"/>
            <a:r>
              <a:rPr lang="en-US" altLang="zh-CN" sz="1050" dirty="0"/>
              <a:t>Frequency range:</a:t>
            </a:r>
            <a:endParaRPr lang="en-US" altLang="zh-CN" sz="1050" dirty="0"/>
          </a:p>
          <a:p>
            <a:pPr latinLnBrk="1"/>
            <a:r>
              <a:rPr lang="en-US" altLang="zh-CN" sz="1050" b="1" dirty="0"/>
              <a:t>VS-GWM420L-CE R2.1 China/India</a:t>
            </a:r>
            <a:endParaRPr lang="en-US" altLang="zh-CN" sz="1050" b="1" dirty="0"/>
          </a:p>
          <a:p>
            <a:pPr latinLnBrk="1"/>
            <a:r>
              <a:rPr lang="en-US" altLang="zh-CN" sz="1050" dirty="0"/>
              <a:t>LTE FDD: B1/B3/B5/B8      LTE TDD: B38/B38/B40/B41</a:t>
            </a:r>
            <a:endParaRPr lang="en-US" altLang="zh-CN" sz="1050" dirty="0"/>
          </a:p>
          <a:p>
            <a:pPr latinLnBrk="1"/>
            <a:r>
              <a:rPr lang="en-US" altLang="zh-CN" sz="1050" dirty="0"/>
              <a:t>WCDMA: B1/B8                TD-SCDMA: B34/B39</a:t>
            </a:r>
            <a:endParaRPr lang="en-US" altLang="zh-CN" sz="1050" dirty="0"/>
          </a:p>
          <a:p>
            <a:pPr latinLnBrk="1"/>
            <a:r>
              <a:rPr lang="en-US" altLang="zh-CN" sz="1050" dirty="0"/>
              <a:t>CDMA: BC0                       GSM: 900/1800MHz</a:t>
            </a:r>
            <a:endParaRPr lang="en-US" altLang="zh-CN" sz="1050" dirty="0"/>
          </a:p>
          <a:p>
            <a:pPr latinLnBrk="1"/>
            <a:r>
              <a:rPr lang="en-US" altLang="zh-CN" sz="1050" b="1" dirty="0"/>
              <a:t>VS-GWM420L-E EMEA/Korea/Thailand</a:t>
            </a:r>
            <a:endParaRPr lang="en-US" altLang="zh-CN" sz="1050" b="1" dirty="0"/>
          </a:p>
          <a:p>
            <a:pPr latinLnBrk="1"/>
            <a:r>
              <a:rPr lang="en-US" altLang="zh-CN" sz="1050" dirty="0"/>
              <a:t>LTE FDD: B1/B3/B5/B7/B8/B20     LTE TDD: B38/B40/B41</a:t>
            </a:r>
            <a:endParaRPr lang="en-US" altLang="zh-CN" sz="1050" dirty="0"/>
          </a:p>
          <a:p>
            <a:pPr latinLnBrk="1"/>
            <a:r>
              <a:rPr lang="en-US" altLang="zh-CN" sz="1050" dirty="0"/>
              <a:t>WCDMA: B1/B5/B8                       GSM: B3/B8</a:t>
            </a:r>
            <a:endParaRPr lang="en-US" altLang="zh-CN" sz="1050" dirty="0"/>
          </a:p>
          <a:p>
            <a:pPr latinLnBrk="1"/>
            <a:r>
              <a:rPr lang="en-US" altLang="zh-CN" sz="1050" b="1" dirty="0"/>
              <a:t>VS-GWM420L-AU </a:t>
            </a:r>
            <a:endParaRPr lang="en-US" altLang="zh-CN" sz="1050" b="1" dirty="0"/>
          </a:p>
          <a:p>
            <a:pPr latinLnBrk="1"/>
            <a:r>
              <a:rPr lang="en-US" altLang="zh-CN" sz="1050" b="1" dirty="0"/>
              <a:t>Australia/New Zealand/Taiwan/Brazil</a:t>
            </a:r>
            <a:endParaRPr lang="en-US" altLang="zh-CN" sz="1050" b="1" dirty="0"/>
          </a:p>
          <a:p>
            <a:pPr latinLnBrk="1"/>
            <a:r>
              <a:rPr lang="en-US" altLang="zh-CN" sz="1050" dirty="0"/>
              <a:t>LTE FDD: B1/B2/B3/B4/B5/B7/B8/B28</a:t>
            </a:r>
            <a:endParaRPr lang="en-US" altLang="zh-CN" sz="1050" dirty="0"/>
          </a:p>
          <a:p>
            <a:pPr latinLnBrk="1"/>
            <a:r>
              <a:rPr lang="en-US" altLang="zh-CN" sz="1050" dirty="0"/>
              <a:t>LTE TDD: B40</a:t>
            </a:r>
            <a:endParaRPr lang="en-US" altLang="zh-CN" sz="1050" dirty="0"/>
          </a:p>
          <a:p>
            <a:pPr latinLnBrk="1"/>
            <a:r>
              <a:rPr lang="en-US" altLang="zh-CN" sz="1050" dirty="0"/>
              <a:t>WCDMA: B1/B2/B5/B8       GSM: B2/B3/B5/B8</a:t>
            </a:r>
            <a:endParaRPr lang="zh-CN" altLang="en-US"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par>
                                <p:cTn id="8" presetID="22" presetClass="entr" presetSubtype="4"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wipe(down)">
                                      <p:cBhvr>
                                        <p:cTn id="10" dur="500"/>
                                        <p:tgtEl>
                                          <p:spTgt spid="97"/>
                                        </p:tgtEl>
                                      </p:cBhvr>
                                    </p:animEffect>
                                  </p:childTnLst>
                                </p:cTn>
                              </p:par>
                              <p:par>
                                <p:cTn id="11" presetID="22" presetClass="entr" presetSubtype="4"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1" presetClass="entr" presetSubtype="1" fill="hold" nodeType="withEffect">
                                  <p:stCondLst>
                                    <p:cond delay="1000"/>
                                  </p:stCondLst>
                                  <p:childTnLst>
                                    <p:set>
                                      <p:cBhvr>
                                        <p:cTn id="15" dur="1" fill="hold">
                                          <p:stCondLst>
                                            <p:cond delay="0"/>
                                          </p:stCondLst>
                                        </p:cTn>
                                        <p:tgtEl>
                                          <p:spTgt spid="57"/>
                                        </p:tgtEl>
                                        <p:attrNameLst>
                                          <p:attrName>style.visibility</p:attrName>
                                        </p:attrNameLst>
                                      </p:cBhvr>
                                      <p:to>
                                        <p:strVal val="visible"/>
                                      </p:to>
                                    </p:set>
                                    <p:animEffect transition="in" filter="wheel(1)">
                                      <p:cBhvr>
                                        <p:cTn id="16" dur="20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1000"/>
                                        <p:tgtEl>
                                          <p:spTgt spid="52"/>
                                        </p:tgtEl>
                                      </p:cBhvr>
                                    </p:animEffect>
                                    <p:anim calcmode="lin" valueType="num">
                                      <p:cBhvr>
                                        <p:cTn id="27" dur="1000" fill="hold"/>
                                        <p:tgtEl>
                                          <p:spTgt spid="52"/>
                                        </p:tgtEl>
                                        <p:attrNameLst>
                                          <p:attrName>ppt_x</p:attrName>
                                        </p:attrNameLst>
                                      </p:cBhvr>
                                      <p:tavLst>
                                        <p:tav tm="0">
                                          <p:val>
                                            <p:strVal val="#ppt_x"/>
                                          </p:val>
                                        </p:tav>
                                        <p:tav tm="100000">
                                          <p:val>
                                            <p:strVal val="#ppt_x"/>
                                          </p:val>
                                        </p:tav>
                                      </p:tavLst>
                                    </p:anim>
                                    <p:anim calcmode="lin" valueType="num">
                                      <p:cBhvr>
                                        <p:cTn id="2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1072768" y="3850405"/>
              <a:ext cx="2996718" cy="1597365"/>
              <a:chOff x="5609779" y="1709547"/>
              <a:chExt cx="2996718" cy="1597365"/>
            </a:xfrm>
          </p:grpSpPr>
          <p:sp>
            <p:nvSpPr>
              <p:cNvPr id="42" name="矩形 44"/>
              <p:cNvSpPr/>
              <p:nvPr/>
            </p:nvSpPr>
            <p:spPr>
              <a:xfrm>
                <a:off x="5609779" y="2352805"/>
                <a:ext cx="2996718" cy="954107"/>
              </a:xfrm>
              <a:prstGeom prst="rect">
                <a:avLst/>
              </a:prstGeom>
            </p:spPr>
            <p:txBody>
              <a:bodyPr wrap="square">
                <a:spAutoFit/>
              </a:bodyPr>
              <a:lstStyle/>
              <a:p>
                <a:pPr marL="171450" indent="-171450">
                  <a:buFont typeface="Arial" panose="020B0604020202020204" pitchFamily="34" charset="0"/>
                  <a:buChar char="•"/>
                </a:pPr>
                <a:r>
                  <a:rPr lang="en-US" altLang="zh-CN" sz="1400" dirty="0"/>
                  <a:t>Frequency range: GSM 850/900/1800/1900MHz</a:t>
                </a:r>
                <a:endParaRPr lang="en-US" altLang="zh-CN" sz="1400" dirty="0"/>
              </a:p>
              <a:p>
                <a:pPr marL="171450" indent="-171450">
                  <a:buFont typeface="Arial" panose="020B0604020202020204" pitchFamily="34" charset="0"/>
                  <a:buChar char="•"/>
                </a:pPr>
                <a:r>
                  <a:rPr lang="en-US" altLang="zh-CN" sz="1400" dirty="0"/>
                  <a:t>Each module offers 4 GSM channels</a:t>
                </a:r>
                <a:endParaRPr lang="en-US" altLang="zh-CN" sz="1400" dirty="0">
                  <a:latin typeface="+mj-ea"/>
                </a:endParaRPr>
              </a:p>
            </p:txBody>
          </p:sp>
          <p:sp>
            <p:nvSpPr>
              <p:cNvPr id="43" name="矩形 45"/>
              <p:cNvSpPr/>
              <p:nvPr/>
            </p:nvSpPr>
            <p:spPr>
              <a:xfrm>
                <a:off x="6038236" y="1709547"/>
                <a:ext cx="203793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VS-GWM420G</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74943" y="4507311"/>
              <a:ext cx="2996718" cy="523220"/>
            </a:xfrm>
            <a:prstGeom prst="rect">
              <a:avLst/>
            </a:prstGeom>
          </p:spPr>
          <p:txBody>
            <a:bodyPr wrap="square">
              <a:spAutoFit/>
            </a:bodyPr>
            <a:lstStyle/>
            <a:p>
              <a:pPr marL="171450" indent="-171450">
                <a:buFont typeface="Arial" panose="020B0604020202020204" pitchFamily="34" charset="0"/>
                <a:buChar char="•"/>
              </a:pPr>
              <a:r>
                <a:rPr lang="en-US" altLang="zh-CN" sz="1400" dirty="0"/>
                <a:t>Each module offers 4 3G/UMTS channels</a:t>
              </a:r>
              <a:endParaRPr lang="en-US" altLang="zh-CN" sz="1400" dirty="0">
                <a:latin typeface="+mj-ea"/>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06</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102278" y="4507311"/>
              <a:ext cx="2996718" cy="523220"/>
            </a:xfrm>
            <a:prstGeom prst="rect">
              <a:avLst/>
            </a:prstGeom>
          </p:spPr>
          <p:txBody>
            <a:bodyPr wrap="square">
              <a:spAutoFit/>
            </a:bodyPr>
            <a:lstStyle/>
            <a:p>
              <a:pPr marL="171450" indent="-171450">
                <a:buFont typeface="Arial" panose="020B0604020202020204" pitchFamily="34" charset="0"/>
                <a:buChar char="•"/>
              </a:pPr>
              <a:r>
                <a:rPr lang="en-US" altLang="zh-CN" sz="1400" dirty="0"/>
                <a:t>Each module offers 4 LTE channels</a:t>
              </a:r>
              <a:endParaRPr lang="en-US" altLang="zh-CN" sz="1400" dirty="0">
                <a:latin typeface="+mj-ea"/>
              </a:endParaRPr>
            </a:p>
          </p:txBody>
        </p:sp>
      </p:grpSp>
      <p:pic>
        <p:nvPicPr>
          <p:cNvPr id="9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4651" t="4346" b="11598"/>
          <a:stretch>
            <a:fillRect/>
          </a:stretch>
        </p:blipFill>
        <p:spPr bwMode="auto">
          <a:xfrm>
            <a:off x="5038920" y="2008395"/>
            <a:ext cx="2048648" cy="180595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1504" t="12319" r="8980" b="7464"/>
          <a:stretch>
            <a:fillRect/>
          </a:stretch>
        </p:blipFill>
        <p:spPr bwMode="auto">
          <a:xfrm>
            <a:off x="8999909" y="1925392"/>
            <a:ext cx="1859677" cy="2026116"/>
          </a:xfrm>
          <a:prstGeom prst="rect">
            <a:avLst/>
          </a:prstGeom>
          <a:noFill/>
          <a:extLst>
            <a:ext uri="{909E8E84-426E-40DD-AFC4-6F175D3DCCD1}">
              <a14:hiddenFill xmlns:a14="http://schemas.microsoft.com/office/drawing/2010/main">
                <a:solidFill>
                  <a:srgbClr val="FFFFFF"/>
                </a:solidFill>
              </a14:hiddenFill>
            </a:ext>
          </a:extLst>
        </p:spPr>
      </p:pic>
      <p:sp>
        <p:nvSpPr>
          <p:cNvPr id="98" name="矩形 45"/>
          <p:cNvSpPr/>
          <p:nvPr/>
        </p:nvSpPr>
        <p:spPr>
          <a:xfrm>
            <a:off x="5124758" y="3853124"/>
            <a:ext cx="211808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VS-GWM420W</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8897626" y="3861127"/>
            <a:ext cx="1983428"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VS-GWM420L</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pic>
        <p:nvPicPr>
          <p:cNvPr id="5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012" t="10800" r="21953" b="19407"/>
          <a:stretch>
            <a:fillRect/>
          </a:stretch>
        </p:blipFill>
        <p:spPr bwMode="auto">
          <a:xfrm>
            <a:off x="1481229" y="1744366"/>
            <a:ext cx="2134578" cy="2155167"/>
          </a:xfrm>
          <a:prstGeom prst="rect">
            <a:avLst/>
          </a:prstGeom>
          <a:noFill/>
          <a:extLst>
            <a:ext uri="{909E8E84-426E-40DD-AFC4-6F175D3DCCD1}">
              <a14:hiddenFill xmlns:a14="http://schemas.microsoft.com/office/drawing/2010/main">
                <a:solidFill>
                  <a:srgbClr val="FFFFFF"/>
                </a:solidFill>
              </a14:hiddenFill>
            </a:ext>
          </a:extLst>
        </p:spPr>
      </p:pic>
      <p:sp>
        <p:nvSpPr>
          <p:cNvPr id="73" name="ïş1ídè"/>
          <p:cNvSpPr txBox="1"/>
          <p:nvPr/>
        </p:nvSpPr>
        <p:spPr>
          <a:xfrm>
            <a:off x="31139" y="659518"/>
            <a:ext cx="4508526"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Module</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74" name="íṧlíḍè"/>
          <p:cNvSpPr/>
          <p:nvPr/>
        </p:nvSpPr>
        <p:spPr bwMode="auto">
          <a:xfrm>
            <a:off x="-1" y="525681"/>
            <a:ext cx="4678567"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5" name="ïş1ídè"/>
          <p:cNvSpPr txBox="1"/>
          <p:nvPr/>
        </p:nvSpPr>
        <p:spPr>
          <a:xfrm>
            <a:off x="12466" y="657922"/>
            <a:ext cx="4642004"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Module</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47" name="文本框 46"/>
          <p:cNvSpPr txBox="1"/>
          <p:nvPr/>
        </p:nvSpPr>
        <p:spPr>
          <a:xfrm>
            <a:off x="4452517" y="4465836"/>
            <a:ext cx="3426180" cy="2054409"/>
          </a:xfrm>
          <a:prstGeom prst="rect">
            <a:avLst/>
          </a:prstGeom>
          <a:solidFill>
            <a:schemeClr val="accent5">
              <a:lumMod val="40000"/>
              <a:lumOff val="60000"/>
            </a:schemeClr>
          </a:solidFill>
        </p:spPr>
        <p:txBody>
          <a:bodyPr wrap="square" rtlCol="0">
            <a:spAutoFit/>
          </a:bodyPr>
          <a:lstStyle/>
          <a:p>
            <a:r>
              <a:rPr lang="en-US" altLang="zh-CN" sz="1200" dirty="0"/>
              <a:t>Frequency range:</a:t>
            </a:r>
            <a:endParaRPr lang="en-US" altLang="zh-CN" sz="1200" dirty="0"/>
          </a:p>
          <a:p>
            <a:r>
              <a:rPr lang="en-US" altLang="zh-CN" sz="1050" b="1" dirty="0"/>
              <a:t>VS-GWM420W-E Europe</a:t>
            </a:r>
            <a:endParaRPr lang="en-US" altLang="zh-CN" sz="1050" b="1" dirty="0"/>
          </a:p>
          <a:p>
            <a:r>
              <a:rPr lang="en-US" altLang="zh-CN" sz="1050" dirty="0"/>
              <a:t>900/2100MHz @UMTS</a:t>
            </a:r>
            <a:endParaRPr lang="en-US" altLang="zh-CN" sz="1050" dirty="0"/>
          </a:p>
          <a:p>
            <a:r>
              <a:rPr lang="en-US" altLang="zh-CN" sz="1050" dirty="0"/>
              <a:t>900/1800MHz @GSM</a:t>
            </a:r>
            <a:endParaRPr lang="en-US" altLang="zh-CN" sz="1050" dirty="0"/>
          </a:p>
          <a:p>
            <a:endParaRPr lang="en-US" altLang="zh-CN" sz="1050" dirty="0"/>
          </a:p>
          <a:p>
            <a:r>
              <a:rPr lang="en-US" altLang="zh-CN" sz="1050" b="1" dirty="0"/>
              <a:t>VS-GWM420W-A America</a:t>
            </a:r>
            <a:endParaRPr lang="en-US" altLang="zh-CN" sz="1050" b="1" dirty="0"/>
          </a:p>
          <a:p>
            <a:r>
              <a:rPr lang="en-US" altLang="zh-CN" sz="1050" dirty="0"/>
              <a:t>850/1900MHz @UMTS</a:t>
            </a:r>
            <a:endParaRPr lang="en-US" altLang="zh-CN" sz="1050" dirty="0"/>
          </a:p>
          <a:p>
            <a:r>
              <a:rPr lang="en-US" altLang="zh-CN" sz="1050" dirty="0"/>
              <a:t>850/900/1800/1900MHz @GSM</a:t>
            </a:r>
            <a:endParaRPr lang="en-US" altLang="zh-CN" sz="1050" dirty="0"/>
          </a:p>
          <a:p>
            <a:endParaRPr lang="en-US" altLang="zh-CN" sz="1050" dirty="0"/>
          </a:p>
          <a:p>
            <a:r>
              <a:rPr lang="en-US" altLang="zh-CN" sz="1050" b="1" dirty="0"/>
              <a:t>VS-GWM420W-T Thailand</a:t>
            </a:r>
            <a:endParaRPr lang="en-US" altLang="zh-CN" sz="1050" b="1" dirty="0"/>
          </a:p>
          <a:p>
            <a:r>
              <a:rPr lang="en-US" altLang="zh-CN" sz="1050" dirty="0"/>
              <a:t>850/2100MHz @UMTS</a:t>
            </a:r>
            <a:endParaRPr lang="en-US" altLang="zh-CN" sz="1050" dirty="0"/>
          </a:p>
          <a:p>
            <a:r>
              <a:rPr lang="en-US" altLang="zh-CN" sz="1050" dirty="0"/>
              <a:t>850/900/1800/1900MHz @GSM</a:t>
            </a:r>
            <a:endParaRPr lang="zh-CN" altLang="en-US" sz="1050" dirty="0"/>
          </a:p>
        </p:txBody>
      </p:sp>
      <p:sp>
        <p:nvSpPr>
          <p:cNvPr id="52" name="文本框 51"/>
          <p:cNvSpPr txBox="1"/>
          <p:nvPr/>
        </p:nvSpPr>
        <p:spPr>
          <a:xfrm>
            <a:off x="8132082" y="4469282"/>
            <a:ext cx="3426180" cy="2192908"/>
          </a:xfrm>
          <a:prstGeom prst="rect">
            <a:avLst/>
          </a:prstGeom>
          <a:solidFill>
            <a:schemeClr val="accent5">
              <a:lumMod val="40000"/>
              <a:lumOff val="60000"/>
            </a:schemeClr>
          </a:solidFill>
        </p:spPr>
        <p:txBody>
          <a:bodyPr wrap="square" rtlCol="0">
            <a:spAutoFit/>
          </a:bodyPr>
          <a:lstStyle/>
          <a:p>
            <a:pPr latinLnBrk="1"/>
            <a:r>
              <a:rPr lang="en-US" altLang="zh-CN" sz="1050" dirty="0"/>
              <a:t>Frequency range:</a:t>
            </a:r>
            <a:endParaRPr lang="en-US" altLang="zh-CN" sz="1050" dirty="0"/>
          </a:p>
          <a:p>
            <a:pPr latinLnBrk="1"/>
            <a:r>
              <a:rPr lang="en-US" altLang="zh-CN" sz="1050" b="1" dirty="0"/>
              <a:t>VS-GWM420L-CE R2.1 China/India</a:t>
            </a:r>
            <a:endParaRPr lang="en-US" altLang="zh-CN" sz="1050" b="1" dirty="0"/>
          </a:p>
          <a:p>
            <a:pPr latinLnBrk="1"/>
            <a:r>
              <a:rPr lang="en-US" altLang="zh-CN" sz="1050" dirty="0"/>
              <a:t>LTE FDD: B1/B3/B5/B8      LTE TDD: B38/B38/B40/B41</a:t>
            </a:r>
            <a:endParaRPr lang="en-US" altLang="zh-CN" sz="1050" dirty="0"/>
          </a:p>
          <a:p>
            <a:pPr latinLnBrk="1"/>
            <a:r>
              <a:rPr lang="en-US" altLang="zh-CN" sz="1050" dirty="0"/>
              <a:t>WCDMA: B1/B8                TD-SCDMA: B34/B39</a:t>
            </a:r>
            <a:endParaRPr lang="en-US" altLang="zh-CN" sz="1050" dirty="0"/>
          </a:p>
          <a:p>
            <a:pPr latinLnBrk="1"/>
            <a:r>
              <a:rPr lang="en-US" altLang="zh-CN" sz="1050" dirty="0"/>
              <a:t>CDMA: BC0                       GSM: 900/1800MHz</a:t>
            </a:r>
            <a:endParaRPr lang="en-US" altLang="zh-CN" sz="1050" dirty="0"/>
          </a:p>
          <a:p>
            <a:pPr latinLnBrk="1"/>
            <a:r>
              <a:rPr lang="en-US" altLang="zh-CN" sz="1050" b="1" dirty="0"/>
              <a:t>VS-GWM420L-E EMEA/Korea/Thailand</a:t>
            </a:r>
            <a:endParaRPr lang="en-US" altLang="zh-CN" sz="1050" b="1" dirty="0"/>
          </a:p>
          <a:p>
            <a:pPr latinLnBrk="1"/>
            <a:r>
              <a:rPr lang="en-US" altLang="zh-CN" sz="1050" dirty="0"/>
              <a:t>LTE FDD: B1/B3/B5/B7/B8/B20     LTE TDD: B38/B40/B41</a:t>
            </a:r>
            <a:endParaRPr lang="en-US" altLang="zh-CN" sz="1050" dirty="0"/>
          </a:p>
          <a:p>
            <a:pPr latinLnBrk="1"/>
            <a:r>
              <a:rPr lang="en-US" altLang="zh-CN" sz="1050" dirty="0"/>
              <a:t>WCDMA: B1/B5/B8                       GSM: B3/B8</a:t>
            </a:r>
            <a:endParaRPr lang="en-US" altLang="zh-CN" sz="1050" dirty="0"/>
          </a:p>
          <a:p>
            <a:pPr latinLnBrk="1"/>
            <a:r>
              <a:rPr lang="en-US" altLang="zh-CN" sz="1050" b="1" dirty="0"/>
              <a:t>VS-GWM420L-AU </a:t>
            </a:r>
            <a:endParaRPr lang="en-US" altLang="zh-CN" sz="1050" b="1" dirty="0"/>
          </a:p>
          <a:p>
            <a:pPr latinLnBrk="1"/>
            <a:r>
              <a:rPr lang="en-US" altLang="zh-CN" sz="1050" b="1" dirty="0"/>
              <a:t>Australia/New Zealand/Taiwan/Brazil</a:t>
            </a:r>
            <a:endParaRPr lang="en-US" altLang="zh-CN" sz="1050" b="1" dirty="0"/>
          </a:p>
          <a:p>
            <a:pPr latinLnBrk="1"/>
            <a:r>
              <a:rPr lang="en-US" altLang="zh-CN" sz="1050" dirty="0"/>
              <a:t>LTE FDD: B1/B2/B3/B4/B5/B7/B8/B28</a:t>
            </a:r>
            <a:endParaRPr lang="en-US" altLang="zh-CN" sz="1050" dirty="0"/>
          </a:p>
          <a:p>
            <a:pPr latinLnBrk="1"/>
            <a:r>
              <a:rPr lang="en-US" altLang="zh-CN" sz="1050" dirty="0"/>
              <a:t>LTE TDD: B40</a:t>
            </a:r>
            <a:endParaRPr lang="en-US" altLang="zh-CN" sz="1050" dirty="0"/>
          </a:p>
          <a:p>
            <a:pPr latinLnBrk="1"/>
            <a:r>
              <a:rPr lang="en-US" altLang="zh-CN" sz="1050" dirty="0"/>
              <a:t>WCDMA: B1/B2/B5/B8       GSM: B2/B3/B5/B8</a:t>
            </a:r>
            <a:endParaRPr lang="zh-CN" altLang="en-US" sz="105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par>
                                <p:cTn id="8" presetID="22" presetClass="entr" presetSubtype="4"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wipe(down)">
                                      <p:cBhvr>
                                        <p:cTn id="10" dur="500"/>
                                        <p:tgtEl>
                                          <p:spTgt spid="97"/>
                                        </p:tgtEl>
                                      </p:cBhvr>
                                    </p:animEffect>
                                  </p:childTnLst>
                                </p:cTn>
                              </p:par>
                              <p:par>
                                <p:cTn id="11" presetID="22" presetClass="entr" presetSubtype="4"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1" presetClass="entr" presetSubtype="1" fill="hold" nodeType="withEffect">
                                  <p:stCondLst>
                                    <p:cond delay="1000"/>
                                  </p:stCondLst>
                                  <p:childTnLst>
                                    <p:set>
                                      <p:cBhvr>
                                        <p:cTn id="15" dur="1" fill="hold">
                                          <p:stCondLst>
                                            <p:cond delay="0"/>
                                          </p:stCondLst>
                                        </p:cTn>
                                        <p:tgtEl>
                                          <p:spTgt spid="57"/>
                                        </p:tgtEl>
                                        <p:attrNameLst>
                                          <p:attrName>style.visibility</p:attrName>
                                        </p:attrNameLst>
                                      </p:cBhvr>
                                      <p:to>
                                        <p:strVal val="visible"/>
                                      </p:to>
                                    </p:set>
                                    <p:animEffect transition="in" filter="wheel(1)">
                                      <p:cBhvr>
                                        <p:cTn id="16" dur="20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1000"/>
                                        <p:tgtEl>
                                          <p:spTgt spid="52"/>
                                        </p:tgtEl>
                                      </p:cBhvr>
                                    </p:animEffect>
                                    <p:anim calcmode="lin" valueType="num">
                                      <p:cBhvr>
                                        <p:cTn id="27" dur="1000" fill="hold"/>
                                        <p:tgtEl>
                                          <p:spTgt spid="52"/>
                                        </p:tgtEl>
                                        <p:attrNameLst>
                                          <p:attrName>ppt_x</p:attrName>
                                        </p:attrNameLst>
                                      </p:cBhvr>
                                      <p:tavLst>
                                        <p:tav tm="0">
                                          <p:val>
                                            <p:strVal val="#ppt_x"/>
                                          </p:val>
                                        </p:tav>
                                        <p:tav tm="100000">
                                          <p:val>
                                            <p:strVal val="#ppt_x"/>
                                          </p:val>
                                        </p:tav>
                                      </p:tavLst>
                                    </p:anim>
                                    <p:anim calcmode="lin" valueType="num">
                                      <p:cBhvr>
                                        <p:cTn id="2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64"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aphicFrame>
        <p:nvGraphicFramePr>
          <p:cNvPr id="52" name="表格 51"/>
          <p:cNvGraphicFramePr>
            <a:graphicFrameLocks noGrp="1"/>
          </p:cNvGraphicFramePr>
          <p:nvPr/>
        </p:nvGraphicFramePr>
        <p:xfrm>
          <a:off x="1898892" y="1273002"/>
          <a:ext cx="8729546" cy="4874103"/>
        </p:xfrm>
        <a:graphic>
          <a:graphicData uri="http://schemas.openxmlformats.org/drawingml/2006/table">
            <a:tbl>
              <a:tblPr/>
              <a:tblGrid>
                <a:gridCol w="2890822"/>
                <a:gridCol w="3181515"/>
                <a:gridCol w="2657209"/>
              </a:tblGrid>
              <a:tr h="424138">
                <a:tc gridSpan="3">
                  <a:txBody>
                    <a:bodyPr/>
                    <a:lstStyle/>
                    <a:p>
                      <a:pPr marR="0" indent="0" algn="ctr" rtl="0">
                        <a:lnSpc>
                          <a:spcPct val="119000"/>
                        </a:lnSpc>
                        <a:spcBef>
                          <a:spcPts val="0"/>
                        </a:spcBef>
                        <a:spcAft>
                          <a:spcPts val="600"/>
                        </a:spcAft>
                      </a:pPr>
                      <a:r>
                        <a:rPr lang="en-US" sz="1100" b="1" kern="1400" dirty="0">
                          <a:ln>
                            <a:noFill/>
                          </a:ln>
                          <a:solidFill>
                            <a:srgbClr val="FFFFFF"/>
                          </a:solidFill>
                          <a:effectLst/>
                          <a:latin typeface="Calibri" panose="020F0502020204030204" pitchFamily="34" charset="0"/>
                        </a:rPr>
                        <a:t>VS-GWM420/401 Series Wireless Gateway Modules</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cPr/>
                </a:tc>
                <a:tc hMerge="1">
                  <a:tcPr>
                    <a:lnL w="12700" cap="flat" cmpd="sng" algn="ctr">
                      <a:solidFill>
                        <a:schemeClr val="tx1"/>
                      </a:solidFill>
                      <a:prstDash val="solid"/>
                      <a:round/>
                      <a:headEnd type="none" w="med" len="med"/>
                      <a:tailEnd type="none" w="med" len="med"/>
                    </a:lnL>
                  </a:tcPr>
                </a:tc>
              </a:tr>
              <a:tr h="296131">
                <a:tc>
                  <a:txBody>
                    <a:bodyPr/>
                    <a:lstStyle/>
                    <a:p>
                      <a:pPr marR="0" indent="0" algn="ctr" rtl="0">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Product Name</a:t>
                      </a:r>
                      <a:endParaRPr lang="en-US" sz="600" kern="1400" dirty="0">
                        <a:ln>
                          <a:noFill/>
                        </a:ln>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VS-GWM420</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defTabSz="914400" rtl="0" eaLnBrk="1" latinLnBrk="0" hangingPunct="1">
                        <a:lnSpc>
                          <a:spcPct val="119000"/>
                        </a:lnSpc>
                        <a:spcBef>
                          <a:spcPts val="0"/>
                        </a:spcBef>
                        <a:spcAft>
                          <a:spcPts val="600"/>
                        </a:spcAft>
                      </a:pPr>
                      <a:r>
                        <a:rPr lang="en-US" sz="800" kern="1400" dirty="0">
                          <a:ln>
                            <a:noFill/>
                          </a:ln>
                          <a:solidFill>
                            <a:srgbClr val="000000"/>
                          </a:solidFill>
                          <a:effectLst/>
                          <a:latin typeface="Calibri" panose="020F0502020204030204" pitchFamily="34" charset="0"/>
                          <a:ea typeface="+mn-ea"/>
                          <a:cs typeface="+mn-cs"/>
                        </a:rPr>
                        <a:t>VS-GWM401</a:t>
                      </a:r>
                      <a:endParaRPr lang="en-US" sz="800" kern="1400" dirty="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tr>
              <a:tr h="336132">
                <a:tc gridSpan="3">
                  <a:txBody>
                    <a:bodyPr/>
                    <a:lstStyle/>
                    <a:p>
                      <a:pPr marR="0" indent="0" algn="ctr" rtl="0">
                        <a:lnSpc>
                          <a:spcPct val="119000"/>
                        </a:lnSpc>
                        <a:spcBef>
                          <a:spcPts val="0"/>
                        </a:spcBef>
                        <a:spcAft>
                          <a:spcPts val="600"/>
                        </a:spcAft>
                      </a:pPr>
                      <a:r>
                        <a:rPr lang="en-US" sz="900" b="1" kern="1400" dirty="0">
                          <a:ln>
                            <a:noFill/>
                          </a:ln>
                          <a:solidFill>
                            <a:srgbClr val="000000"/>
                          </a:solidFill>
                          <a:effectLst/>
                          <a:latin typeface="Calibri" panose="020F0502020204030204" pitchFamily="34" charset="0"/>
                        </a:rPr>
                        <a:t>Switch Board </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hMerge="1">
                  <a:tcPr/>
                </a:tc>
                <a:tc hMerge="1">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293745">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Core Board</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Y (</a:t>
                      </a:r>
                      <a:r>
                        <a:rPr lang="en-US" sz="800" kern="1400">
                          <a:ln>
                            <a:noFill/>
                          </a:ln>
                          <a:solidFill>
                            <a:srgbClr val="000000"/>
                          </a:solidFill>
                          <a:effectLst/>
                          <a:latin typeface="Calibri" panose="020F0502020204030204" pitchFamily="34" charset="0"/>
                          <a:ea typeface="+mn-ea"/>
                          <a:cs typeface="+mn-cs"/>
                        </a:rPr>
                        <a:t>4-Core Intel)</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marR="0" indent="0" algn="ctr" rtl="0">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Compatible with V1&amp;V2 Switch Board</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tr>
              <a:tr h="312048">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Bus</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Ethernet + USB</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cPr/>
                </a:tc>
              </a:tr>
              <a:tr h="293745">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Reset</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Y</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N</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36132">
                <a:tc gridSpan="3">
                  <a:txBody>
                    <a:bodyPr/>
                    <a:lstStyle/>
                    <a:p>
                      <a:pPr marR="0" indent="0" algn="ctr" rtl="0">
                        <a:lnSpc>
                          <a:spcPct val="119000"/>
                        </a:lnSpc>
                        <a:spcBef>
                          <a:spcPts val="0"/>
                        </a:spcBef>
                        <a:spcAft>
                          <a:spcPts val="600"/>
                        </a:spcAft>
                      </a:pPr>
                      <a:r>
                        <a:rPr lang="en-US" sz="900" b="1" kern="1400" dirty="0">
                          <a:ln>
                            <a:noFill/>
                          </a:ln>
                          <a:solidFill>
                            <a:srgbClr val="000000"/>
                          </a:solidFill>
                          <a:effectLst/>
                          <a:latin typeface="Calibri" panose="020F0502020204030204" pitchFamily="34" charset="0"/>
                        </a:rPr>
                        <a:t>Module Board </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hMerge="1">
                  <a:tcPr/>
                </a:tc>
                <a:tc hMerge="1">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293745">
                <a:tc>
                  <a:txBody>
                    <a:bodyPr/>
                    <a:lstStyle/>
                    <a:p>
                      <a:pPr marL="0" marR="0" indent="0" algn="ctr" defTabSz="685800" rtl="0" eaLnBrk="1" latinLnBrk="0" hangingPunct="1">
                        <a:lnSpc>
                          <a:spcPct val="115000"/>
                        </a:lnSpc>
                        <a:spcBef>
                          <a:spcPts val="0"/>
                        </a:spcBef>
                        <a:spcAft>
                          <a:spcPts val="600"/>
                        </a:spcAft>
                      </a:pPr>
                      <a:r>
                        <a:rPr lang="en-US" sz="800" kern="1400" dirty="0">
                          <a:ln>
                            <a:noFill/>
                          </a:ln>
                          <a:solidFill>
                            <a:srgbClr val="000000"/>
                          </a:solidFill>
                          <a:effectLst/>
                          <a:latin typeface="Calibri" panose="020F0502020204030204" pitchFamily="34" charset="0"/>
                          <a:ea typeface="+mn-ea"/>
                          <a:cs typeface="+mn-cs"/>
                        </a:rPr>
                        <a:t>CPU</a:t>
                      </a:r>
                      <a:endParaRPr lang="en-US" sz="800" kern="1400" dirty="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0" eaLnBrk="1" latinLnBrk="0" hangingPunct="1">
                        <a:lnSpc>
                          <a:spcPct val="115000"/>
                        </a:lnSpc>
                        <a:spcBef>
                          <a:spcPts val="0"/>
                        </a:spcBef>
                        <a:spcAft>
                          <a:spcPts val="600"/>
                        </a:spcAft>
                      </a:pPr>
                      <a:r>
                        <a:rPr lang="en-US" sz="800" kern="1400">
                          <a:ln>
                            <a:noFill/>
                          </a:ln>
                          <a:solidFill>
                            <a:srgbClr val="000000"/>
                          </a:solidFill>
                          <a:effectLst/>
                          <a:latin typeface="Calibri" panose="020F0502020204030204" pitchFamily="34" charset="0"/>
                          <a:ea typeface="+mn-ea"/>
                          <a:cs typeface="+mn-cs"/>
                        </a:rPr>
                        <a:t>N</a:t>
                      </a:r>
                      <a:endParaRPr lang="en-US" sz="800" kern="1400" dirty="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0" eaLnBrk="1" latinLnBrk="0" hangingPunct="1">
                        <a:lnSpc>
                          <a:spcPct val="115000"/>
                        </a:lnSpc>
                        <a:spcBef>
                          <a:spcPts val="0"/>
                        </a:spcBef>
                        <a:spcAft>
                          <a:spcPts val="600"/>
                        </a:spcAft>
                      </a:pPr>
                      <a:r>
                        <a:rPr lang="en-US" sz="800" kern="1400">
                          <a:ln>
                            <a:noFill/>
                          </a:ln>
                          <a:solidFill>
                            <a:srgbClr val="000000"/>
                          </a:solidFill>
                          <a:effectLst/>
                          <a:latin typeface="Calibri" panose="020F0502020204030204" pitchFamily="34" charset="0"/>
                          <a:ea typeface="+mn-ea"/>
                          <a:cs typeface="+mn-cs"/>
                        </a:rPr>
                        <a:t>Y</a:t>
                      </a:r>
                      <a:endParaRPr lang="en-US" sz="800" kern="140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293660">
                <a:tc>
                  <a:txBody>
                    <a:bodyPr/>
                    <a:lstStyle/>
                    <a:p>
                      <a:pPr marL="0" marR="0" indent="0" algn="ctr" defTabSz="685800" rtl="0" eaLnBrk="1" latinLnBrk="0" hangingPunct="1">
                        <a:lnSpc>
                          <a:spcPct val="115000"/>
                        </a:lnSpc>
                        <a:spcBef>
                          <a:spcPts val="0"/>
                        </a:spcBef>
                        <a:spcAft>
                          <a:spcPts val="600"/>
                        </a:spcAft>
                      </a:pPr>
                      <a:r>
                        <a:rPr lang="en-US" sz="800" kern="1400" dirty="0">
                          <a:ln>
                            <a:noFill/>
                          </a:ln>
                          <a:solidFill>
                            <a:srgbClr val="000000"/>
                          </a:solidFill>
                          <a:effectLst/>
                          <a:latin typeface="Calibri" panose="020F0502020204030204" pitchFamily="34" charset="0"/>
                          <a:ea typeface="+mn-ea"/>
                          <a:cs typeface="+mn-cs"/>
                        </a:rPr>
                        <a:t>Bus</a:t>
                      </a:r>
                      <a:endParaRPr lang="en-US" sz="800" kern="1400" dirty="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0" eaLnBrk="1" latinLnBrk="0" hangingPunct="1">
                        <a:lnSpc>
                          <a:spcPct val="115000"/>
                        </a:lnSpc>
                        <a:spcBef>
                          <a:spcPts val="0"/>
                        </a:spcBef>
                        <a:spcAft>
                          <a:spcPts val="600"/>
                        </a:spcAft>
                      </a:pPr>
                      <a:r>
                        <a:rPr lang="en-US" sz="800" kern="1400">
                          <a:ln>
                            <a:noFill/>
                          </a:ln>
                          <a:solidFill>
                            <a:srgbClr val="000000"/>
                          </a:solidFill>
                          <a:effectLst/>
                          <a:latin typeface="Calibri" panose="020F0502020204030204" pitchFamily="34" charset="0"/>
                          <a:ea typeface="+mn-ea"/>
                          <a:cs typeface="+mn-cs"/>
                        </a:rPr>
                        <a:t>USB</a:t>
                      </a:r>
                      <a:endParaRPr lang="en-US" sz="800" kern="1400" dirty="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0" eaLnBrk="1" latinLnBrk="0" hangingPunct="1">
                        <a:lnSpc>
                          <a:spcPct val="115000"/>
                        </a:lnSpc>
                        <a:spcBef>
                          <a:spcPts val="0"/>
                        </a:spcBef>
                        <a:spcAft>
                          <a:spcPts val="600"/>
                        </a:spcAft>
                      </a:pPr>
                      <a:r>
                        <a:rPr lang="en-US" sz="800" kern="1400" dirty="0">
                          <a:ln>
                            <a:noFill/>
                          </a:ln>
                          <a:solidFill>
                            <a:srgbClr val="000000"/>
                          </a:solidFill>
                          <a:effectLst/>
                          <a:latin typeface="Calibri" panose="020F0502020204030204" pitchFamily="34" charset="0"/>
                          <a:ea typeface="+mn-ea"/>
                          <a:cs typeface="+mn-cs"/>
                        </a:rPr>
                        <a:t>Ethernet</a:t>
                      </a:r>
                      <a:endParaRPr lang="en-US" sz="800" kern="1400" dirty="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745">
                <a:tc>
                  <a:txBody>
                    <a:bodyPr/>
                    <a:lstStyle/>
                    <a:p>
                      <a:pPr marL="0" marR="0" indent="0" algn="ctr" defTabSz="685800" rtl="0" eaLnBrk="1" latinLnBrk="0" hangingPunct="1">
                        <a:lnSpc>
                          <a:spcPct val="115000"/>
                        </a:lnSpc>
                        <a:spcBef>
                          <a:spcPts val="0"/>
                        </a:spcBef>
                        <a:spcAft>
                          <a:spcPts val="600"/>
                        </a:spcAft>
                      </a:pPr>
                      <a:r>
                        <a:rPr lang="en-US" sz="800" kern="1400">
                          <a:ln>
                            <a:noFill/>
                          </a:ln>
                          <a:solidFill>
                            <a:srgbClr val="000000"/>
                          </a:solidFill>
                          <a:effectLst/>
                          <a:latin typeface="Calibri" panose="020F0502020204030204" pitchFamily="34" charset="0"/>
                          <a:ea typeface="+mn-ea"/>
                          <a:cs typeface="+mn-cs"/>
                        </a:rPr>
                        <a:t>Reset</a:t>
                      </a:r>
                      <a:endParaRPr lang="en-US" sz="800" kern="140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0" eaLnBrk="1" latinLnBrk="0" hangingPunct="1">
                        <a:lnSpc>
                          <a:spcPct val="115000"/>
                        </a:lnSpc>
                        <a:spcBef>
                          <a:spcPts val="0"/>
                        </a:spcBef>
                        <a:spcAft>
                          <a:spcPts val="600"/>
                        </a:spcAft>
                      </a:pPr>
                      <a:r>
                        <a:rPr lang="en-US" sz="800" kern="1400" dirty="0">
                          <a:ln>
                            <a:noFill/>
                          </a:ln>
                          <a:solidFill>
                            <a:srgbClr val="000000"/>
                          </a:solidFill>
                          <a:effectLst/>
                          <a:latin typeface="Calibri" panose="020F0502020204030204" pitchFamily="34" charset="0"/>
                          <a:ea typeface="+mn-ea"/>
                          <a:cs typeface="+mn-cs"/>
                        </a:rPr>
                        <a:t>N</a:t>
                      </a:r>
                      <a:endParaRPr lang="en-US" sz="800" kern="1400" dirty="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0" eaLnBrk="1" latinLnBrk="0" hangingPunct="1">
                        <a:lnSpc>
                          <a:spcPct val="115000"/>
                        </a:lnSpc>
                        <a:spcBef>
                          <a:spcPts val="0"/>
                        </a:spcBef>
                        <a:spcAft>
                          <a:spcPts val="600"/>
                        </a:spcAft>
                      </a:pPr>
                      <a:r>
                        <a:rPr lang="en-US" sz="800" kern="1400" dirty="0">
                          <a:ln>
                            <a:noFill/>
                          </a:ln>
                          <a:solidFill>
                            <a:srgbClr val="000000"/>
                          </a:solidFill>
                          <a:effectLst/>
                          <a:latin typeface="Calibri" panose="020F0502020204030204" pitchFamily="34" charset="0"/>
                          <a:ea typeface="+mn-ea"/>
                          <a:cs typeface="+mn-cs"/>
                        </a:rPr>
                        <a:t>Y</a:t>
                      </a:r>
                      <a:endParaRPr lang="en-US" sz="800" kern="1400" dirty="0">
                        <a:ln>
                          <a:noFill/>
                        </a:ln>
                        <a:solidFill>
                          <a:srgbClr val="000000"/>
                        </a:solidFill>
                        <a:effectLst/>
                        <a:latin typeface="Calibri" panose="020F0502020204030204" pitchFamily="34" charset="0"/>
                        <a:ea typeface="+mn-ea"/>
                        <a:cs typeface="+mn-cs"/>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0209">
                <a:tc gridSpan="3">
                  <a:txBody>
                    <a:bodyPr/>
                    <a:lstStyle/>
                    <a:p>
                      <a:pPr marR="0" indent="0" algn="ctr" rtl="0">
                        <a:lnSpc>
                          <a:spcPct val="119000"/>
                        </a:lnSpc>
                        <a:spcBef>
                          <a:spcPts val="0"/>
                        </a:spcBef>
                        <a:spcAft>
                          <a:spcPts val="600"/>
                        </a:spcAft>
                      </a:pPr>
                      <a:r>
                        <a:rPr lang="en-US" sz="900" b="1" kern="1400" dirty="0">
                          <a:ln>
                            <a:noFill/>
                          </a:ln>
                          <a:solidFill>
                            <a:srgbClr val="000000"/>
                          </a:solidFill>
                          <a:effectLst/>
                          <a:latin typeface="Calibri" panose="020F0502020204030204" pitchFamily="34" charset="0"/>
                        </a:rPr>
                        <a:t>Function</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hMerge="1">
                  <a:tcPr/>
                </a:tc>
                <a:tc hMerge="1">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615444">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Cluster</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Switch Board control each Module Board</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N</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755229">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Firmware Update and Maintenance</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Function is basically the same, continuously updating versions and features</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56" name="íṧlíḍè"/>
          <p:cNvSpPr/>
          <p:nvPr/>
        </p:nvSpPr>
        <p:spPr bwMode="auto">
          <a:xfrm>
            <a:off x="-1" y="525681"/>
            <a:ext cx="4678567"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2" name="ïş1ídè"/>
          <p:cNvSpPr txBox="1"/>
          <p:nvPr/>
        </p:nvSpPr>
        <p:spPr>
          <a:xfrm>
            <a:off x="19963" y="600329"/>
            <a:ext cx="4642004" cy="389252"/>
          </a:xfrm>
          <a:prstGeom prst="rect">
            <a:avLst/>
          </a:prstGeom>
          <a:noFill/>
        </p:spPr>
        <p:txBody>
          <a:bodyPr wrap="square">
            <a:normAutofit fontScale="925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1044172" y="3464935"/>
              <a:ext cx="2996718" cy="2079227"/>
              <a:chOff x="5581183" y="1324077"/>
              <a:chExt cx="2996718" cy="2079227"/>
            </a:xfrm>
          </p:grpSpPr>
          <p:sp>
            <p:nvSpPr>
              <p:cNvPr id="42" name="矩形 44"/>
              <p:cNvSpPr/>
              <p:nvPr/>
            </p:nvSpPr>
            <p:spPr>
              <a:xfrm>
                <a:off x="5581183" y="2018309"/>
                <a:ext cx="2996718" cy="1384995"/>
              </a:xfrm>
              <a:prstGeom prst="rect">
                <a:avLst/>
              </a:prstGeom>
            </p:spPr>
            <p:txBody>
              <a:bodyPr wrap="square">
                <a:spAutoFit/>
              </a:bodyPr>
              <a:lstStyle/>
              <a:p>
                <a:pPr marL="171450" indent="-171450">
                  <a:buFont typeface="Arial" panose="020B0604020202020204" pitchFamily="34" charset="0"/>
                  <a:buChar char="•"/>
                </a:pPr>
                <a:r>
                  <a:rPr lang="en-US" altLang="zh-CN" sz="1400" dirty="0"/>
                  <a:t>Provides 8 GSM/WCDMA/LTE channels</a:t>
                </a:r>
                <a:endParaRPr lang="en-US" altLang="zh-CN" sz="1400" dirty="0"/>
              </a:p>
              <a:p>
                <a:pPr marL="171450" indent="-171450">
                  <a:buFont typeface="Arial" panose="020B0604020202020204" pitchFamily="34" charset="0"/>
                  <a:buChar char="•"/>
                </a:pPr>
                <a:r>
                  <a:rPr lang="en-US" altLang="zh-CN" sz="1400" dirty="0"/>
                  <a:t>Hot-swap SIM cards with no service interruption</a:t>
                </a:r>
                <a:endParaRPr lang="en-US" altLang="zh-CN" sz="1400" dirty="0"/>
              </a:p>
              <a:p>
                <a:pPr marL="171450" indent="-171450">
                  <a:buFont typeface="Arial" panose="020B0604020202020204" pitchFamily="34" charset="0"/>
                  <a:buChar char="•"/>
                </a:pPr>
                <a:r>
                  <a:rPr lang="en-US" altLang="zh-CN" sz="1400" dirty="0"/>
                  <a:t>Equipped with double Ethernet ports that meet various need</a:t>
                </a:r>
                <a:endParaRPr lang="en-US" altLang="zh-CN" sz="1400" dirty="0"/>
              </a:p>
            </p:txBody>
          </p:sp>
          <p:sp>
            <p:nvSpPr>
              <p:cNvPr id="43" name="矩形 45"/>
              <p:cNvSpPr/>
              <p:nvPr/>
            </p:nvSpPr>
            <p:spPr>
              <a:xfrm>
                <a:off x="6201374" y="1324077"/>
                <a:ext cx="1556836"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SWG-3008</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16865" y="4123395"/>
              <a:ext cx="2996718" cy="1384995"/>
            </a:xfrm>
            <a:prstGeom prst="rect">
              <a:avLst/>
            </a:prstGeom>
          </p:spPr>
          <p:txBody>
            <a:bodyPr wrap="square">
              <a:spAutoFit/>
            </a:bodyPr>
            <a:lstStyle/>
            <a:p>
              <a:pPr marL="171450" indent="-171450">
                <a:buFont typeface="Arial" panose="020B0604020202020204" pitchFamily="34" charset="0"/>
                <a:buChar char="•"/>
              </a:pPr>
              <a:r>
                <a:rPr lang="en-US" altLang="zh-CN" sz="1400" dirty="0"/>
                <a:t>Provides 16/32 GSM/WCDMA/ LTE/ channels</a:t>
              </a:r>
              <a:endParaRPr lang="en-US" altLang="zh-CN" sz="1400" dirty="0"/>
            </a:p>
            <a:p>
              <a:pPr marL="171450" indent="-171450">
                <a:buFont typeface="Arial" panose="020B0604020202020204" pitchFamily="34" charset="0"/>
                <a:buChar char="•"/>
              </a:pPr>
              <a:r>
                <a:rPr lang="en-US" altLang="zh-CN" sz="1400" dirty="0"/>
                <a:t>Hot-swap SIM cards with no service interruption</a:t>
              </a:r>
              <a:endParaRPr lang="en-US" altLang="zh-CN" sz="1400" dirty="0"/>
            </a:p>
            <a:p>
              <a:pPr marL="171450" indent="-171450">
                <a:buFont typeface="Arial" panose="020B0604020202020204" pitchFamily="34" charset="0"/>
                <a:buChar char="•"/>
              </a:pPr>
              <a:r>
                <a:rPr lang="en-US" altLang="zh-CN" sz="1400" dirty="0"/>
                <a:t>Equipped with double Ethernet ports that meet various need</a:t>
              </a:r>
              <a:endParaRPr lang="en-US" altLang="zh-CN" sz="1400" dirty="0"/>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060984" y="4159167"/>
              <a:ext cx="2996718" cy="1384995"/>
            </a:xfrm>
            <a:prstGeom prst="rect">
              <a:avLst/>
            </a:prstGeom>
          </p:spPr>
          <p:txBody>
            <a:bodyPr wrap="square">
              <a:spAutoFit/>
            </a:bodyPr>
            <a:lstStyle/>
            <a:p>
              <a:pPr marL="171450" indent="-171450">
                <a:buFont typeface="Arial" panose="020B0604020202020204" pitchFamily="34" charset="0"/>
                <a:buChar char="•"/>
              </a:pPr>
              <a:r>
                <a:rPr lang="en-US" altLang="zh-CN" sz="1400" dirty="0"/>
                <a:t>Policy-based SIM Auto Switch</a:t>
              </a:r>
              <a:endParaRPr lang="en-US" altLang="zh-CN" sz="1400" dirty="0"/>
            </a:p>
            <a:p>
              <a:pPr marL="171450" indent="-171450">
                <a:buFont typeface="Arial" panose="020B0604020202020204" pitchFamily="34" charset="0"/>
                <a:buChar char="•"/>
              </a:pPr>
              <a:r>
                <a:rPr lang="en-US" altLang="zh-CN" sz="1400" dirty="0"/>
                <a:t>Dynamic allocation of SIM cards</a:t>
              </a:r>
              <a:endParaRPr lang="en-US" altLang="zh-CN" sz="1400" dirty="0"/>
            </a:p>
            <a:p>
              <a:pPr marL="171450" indent="-171450">
                <a:buFont typeface="Arial" panose="020B0604020202020204" pitchFamily="34" charset="0"/>
                <a:buChar char="•"/>
              </a:pPr>
              <a:r>
                <a:rPr lang="en-US" altLang="zh-CN" sz="1400" dirty="0"/>
                <a:t>Support a variety of protocol ranges</a:t>
              </a:r>
              <a:endParaRPr lang="en-US" altLang="zh-CN" sz="1400" dirty="0"/>
            </a:p>
            <a:p>
              <a:pPr marL="171450" indent="-171450">
                <a:buFont typeface="Arial" panose="020B0604020202020204" pitchFamily="34" charset="0"/>
                <a:buChar char="•"/>
              </a:pPr>
              <a:r>
                <a:rPr lang="en-US" altLang="zh-CN" sz="1400" dirty="0"/>
                <a:t>Provides 16/32 GSM/WCDMA/LTE channels</a:t>
              </a:r>
              <a:endParaRPr lang="en-US" altLang="zh-CN" sz="1400" dirty="0"/>
            </a:p>
          </p:txBody>
        </p:sp>
      </p:grpSp>
      <p:sp>
        <p:nvSpPr>
          <p:cNvPr id="98" name="矩形 45"/>
          <p:cNvSpPr/>
          <p:nvPr/>
        </p:nvSpPr>
        <p:spPr>
          <a:xfrm>
            <a:off x="5162101" y="3466152"/>
            <a:ext cx="1996059"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SWG-3016/32</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8566574" y="3472310"/>
            <a:ext cx="2420856"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SWG-3016/32-4S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pic>
        <p:nvPicPr>
          <p:cNvPr id="5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7999" t="19610" r="11016" b="21698"/>
          <a:stretch>
            <a:fillRect/>
          </a:stretch>
        </p:blipFill>
        <p:spPr bwMode="auto">
          <a:xfrm>
            <a:off x="1034344" y="2119956"/>
            <a:ext cx="2851484" cy="1476107"/>
          </a:xfrm>
          <a:prstGeom prst="rect">
            <a:avLst/>
          </a:prstGeom>
          <a:noFill/>
          <a:extLst>
            <a:ext uri="{909E8E84-426E-40DD-AFC4-6F175D3DCCD1}">
              <a14:hiddenFill xmlns:a14="http://schemas.microsoft.com/office/drawing/2010/main">
                <a:solidFill>
                  <a:srgbClr val="FFFFFF"/>
                </a:solidFill>
              </a14:hiddenFill>
            </a:ext>
          </a:extLst>
        </p:spPr>
      </p:pic>
      <p:sp>
        <p:nvSpPr>
          <p:cNvPr id="74"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77"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78"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9" name="ïş1ídè"/>
          <p:cNvSpPr txBox="1"/>
          <p:nvPr/>
        </p:nvSpPr>
        <p:spPr>
          <a:xfrm>
            <a:off x="19963" y="600329"/>
            <a:ext cx="4372507"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SWG Series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4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90" t="30443" r="2378" b="16991"/>
          <a:stretch>
            <a:fillRect/>
          </a:stretch>
        </p:blipFill>
        <p:spPr bwMode="auto">
          <a:xfrm>
            <a:off x="4753430" y="2232296"/>
            <a:ext cx="3036025" cy="111310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84" t="28751" r="3607" b="21226"/>
          <a:stretch>
            <a:fillRect/>
          </a:stretch>
        </p:blipFill>
        <p:spPr bwMode="auto">
          <a:xfrm>
            <a:off x="8331063" y="2371834"/>
            <a:ext cx="3134452" cy="11432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2" presetClass="entr" presetSubtype="4" fill="hold" nodeType="withEffect">
                                  <p:stCondLst>
                                    <p:cond delay="25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22" presetClass="entr" presetSubtype="4" fill="hold" nodeType="withEffect">
                                  <p:stCondLst>
                                    <p:cond delay="25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nodeType="withEffect">
                                  <p:stCondLst>
                                    <p:cond delay="250"/>
                                  </p:stCondLst>
                                  <p:childTnLst>
                                    <p:set>
                                      <p:cBhvr>
                                        <p:cTn id="15" dur="1" fill="hold">
                                          <p:stCondLst>
                                            <p:cond delay="0"/>
                                          </p:stCondLst>
                                        </p:cTn>
                                        <p:tgtEl>
                                          <p:spTgt spid="50"/>
                                        </p:tgtEl>
                                        <p:attrNameLst>
                                          <p:attrName>style.visibility</p:attrName>
                                        </p:attrNameLst>
                                      </p:cBhvr>
                                      <p:to>
                                        <p:strVal val="visible"/>
                                      </p:to>
                                    </p:set>
                                    <p:animEffect transition="in" filter="wipe(down)">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1044172" y="3464935"/>
              <a:ext cx="2996718" cy="1648339"/>
              <a:chOff x="5581183" y="1324077"/>
              <a:chExt cx="2996718" cy="1648339"/>
            </a:xfrm>
          </p:grpSpPr>
          <p:sp>
            <p:nvSpPr>
              <p:cNvPr id="42" name="矩形 44"/>
              <p:cNvSpPr/>
              <p:nvPr/>
            </p:nvSpPr>
            <p:spPr>
              <a:xfrm>
                <a:off x="5581183" y="2018309"/>
                <a:ext cx="2996718" cy="954107"/>
              </a:xfrm>
              <a:prstGeom prst="rect">
                <a:avLst/>
              </a:prstGeom>
            </p:spPr>
            <p:txBody>
              <a:bodyPr wrap="square">
                <a:spAutoFit/>
              </a:bodyPr>
              <a:lstStyle/>
              <a:p>
                <a:pPr marL="171450" indent="-171450">
                  <a:buFont typeface="Arial" panose="020B0604020202020204" pitchFamily="34" charset="0"/>
                  <a:buChar char="•"/>
                </a:pPr>
                <a:r>
                  <a:rPr lang="en-US" altLang="zh-CN" sz="1400" dirty="0"/>
                  <a:t>Provides 16/32 GSM/CDMA/ WCDMA/LTE/VoLTE channels</a:t>
                </a:r>
                <a:endParaRPr lang="en-US" altLang="zh-CN" sz="1400" dirty="0"/>
              </a:p>
              <a:p>
                <a:pPr marL="171450" indent="-171450">
                  <a:buFont typeface="Arial" panose="020B0604020202020204" pitchFamily="34" charset="0"/>
                  <a:buChar char="•"/>
                </a:pPr>
                <a:r>
                  <a:rPr lang="en-US" altLang="zh-CN" sz="1400" dirty="0"/>
                  <a:t>LCD Control and Display system</a:t>
                </a:r>
                <a:endParaRPr lang="en-US" altLang="zh-CN" sz="1400" dirty="0"/>
              </a:p>
              <a:p>
                <a:pPr marL="171450" indent="-171450">
                  <a:buFont typeface="Arial" panose="020B0604020202020204" pitchFamily="34" charset="0"/>
                  <a:buChar char="•"/>
                </a:pPr>
                <a:r>
                  <a:rPr lang="en-US" altLang="zh-CN" sz="1400" dirty="0"/>
                  <a:t>HD Voice Codecs</a:t>
                </a:r>
                <a:endParaRPr lang="en-US" altLang="zh-CN" sz="1400" dirty="0"/>
              </a:p>
            </p:txBody>
          </p:sp>
          <p:sp>
            <p:nvSpPr>
              <p:cNvPr id="43" name="矩形 45"/>
              <p:cNvSpPr/>
              <p:nvPr/>
            </p:nvSpPr>
            <p:spPr>
              <a:xfrm>
                <a:off x="5981764" y="1324077"/>
                <a:ext cx="1996059"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SWG-2016/32</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16865" y="4123395"/>
              <a:ext cx="2996718" cy="1384995"/>
            </a:xfrm>
            <a:prstGeom prst="rect">
              <a:avLst/>
            </a:prstGeom>
          </p:spPr>
          <p:txBody>
            <a:bodyPr wrap="square">
              <a:spAutoFit/>
            </a:bodyPr>
            <a:lstStyle/>
            <a:p>
              <a:pPr marL="171450" indent="-171450">
                <a:buFont typeface="Arial" panose="020B0604020202020204" pitchFamily="34" charset="0"/>
                <a:buChar char="•"/>
              </a:pPr>
              <a:r>
                <a:rPr lang="en-US" altLang="zh-CN" sz="1400" dirty="0"/>
                <a:t>Provides 16/32 GSM/LTE channels</a:t>
              </a:r>
              <a:endParaRPr lang="en-US" altLang="zh-CN" sz="1400" dirty="0"/>
            </a:p>
            <a:p>
              <a:pPr marL="171450" indent="-171450">
                <a:buFont typeface="Arial" panose="020B0604020202020204" pitchFamily="34" charset="0"/>
                <a:buChar char="•"/>
              </a:pPr>
              <a:r>
                <a:rPr lang="fr-FR" altLang="zh-CN" sz="1400" dirty="0"/>
                <a:t>4 SIM </a:t>
              </a:r>
              <a:r>
                <a:rPr lang="fr-FR" altLang="zh-CN" sz="1400" dirty="0" err="1"/>
                <a:t>card</a:t>
              </a:r>
              <a:r>
                <a:rPr lang="fr-FR" altLang="zh-CN" sz="1400" dirty="0"/>
                <a:t> slots per GSM/LTE port</a:t>
              </a:r>
              <a:endParaRPr lang="fr-FR" altLang="zh-CN" sz="1400" dirty="0"/>
            </a:p>
            <a:p>
              <a:pPr marL="171450" indent="-171450">
                <a:buFont typeface="Arial" panose="020B0604020202020204" pitchFamily="34" charset="0"/>
                <a:buChar char="•"/>
              </a:pPr>
              <a:r>
                <a:rPr lang="fr-FR" altLang="zh-CN" sz="1400" dirty="0" err="1"/>
                <a:t>Centralized</a:t>
              </a:r>
              <a:r>
                <a:rPr lang="fr-FR" altLang="zh-CN" sz="1400" dirty="0"/>
                <a:t> management of up to 128 SIM </a:t>
              </a:r>
              <a:r>
                <a:rPr lang="fr-FR" altLang="zh-CN" sz="1400" dirty="0" err="1"/>
                <a:t>cards</a:t>
              </a:r>
              <a:endParaRPr lang="fr-FR" altLang="zh-CN" sz="1400" dirty="0"/>
            </a:p>
            <a:p>
              <a:pPr marL="171450" indent="-171450">
                <a:buFont typeface="Arial" panose="020B0604020202020204" pitchFamily="34" charset="0"/>
                <a:buChar char="•"/>
              </a:pPr>
              <a:r>
                <a:rPr lang="en-US" altLang="zh-CN" sz="1400" dirty="0"/>
                <a:t>Unique LCD screen design</a:t>
              </a:r>
              <a:endParaRPr lang="en-US" altLang="zh-CN" sz="1400" dirty="0"/>
            </a:p>
            <a:p>
              <a:pPr marL="171450" indent="-171450">
                <a:buFont typeface="Arial" panose="020B0604020202020204" pitchFamily="34" charset="0"/>
                <a:buChar char="•"/>
              </a:pPr>
              <a:r>
                <a:rPr lang="en-US" altLang="zh-CN" sz="1400" dirty="0"/>
                <a:t>Supports multiple HD codecs</a:t>
              </a:r>
              <a:endParaRPr lang="en-US" altLang="zh-CN" sz="1400" dirty="0"/>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060984" y="4159167"/>
              <a:ext cx="2996718" cy="1383665"/>
            </a:xfrm>
            <a:prstGeom prst="rect">
              <a:avLst/>
            </a:prstGeom>
          </p:spPr>
          <p:txBody>
            <a:bodyPr wrap="square">
              <a:spAutoFit/>
            </a:bodyPr>
            <a:lstStyle/>
            <a:p>
              <a:pPr marL="171450" indent="-171450">
                <a:buFont typeface="Arial" panose="020B0604020202020204" pitchFamily="34" charset="0"/>
                <a:buChar char="•"/>
              </a:pPr>
              <a:r>
                <a:rPr lang="en-US" altLang="zh-CN" sz="1400" dirty="0"/>
                <a:t>Supports 2/4 GSM/CDMA/ WCDMA/LTE/VoLTE channels</a:t>
              </a:r>
              <a:endParaRPr lang="en-US" altLang="zh-CN" sz="1400" dirty="0"/>
            </a:p>
            <a:p>
              <a:pPr marL="171450" indent="-171450">
                <a:buFont typeface="Arial" panose="020B0604020202020204" pitchFamily="34" charset="0"/>
                <a:buChar char="•"/>
              </a:pPr>
              <a:r>
                <a:rPr lang="en-US" altLang="zh-CN" sz="1400" dirty="0"/>
                <a:t>Designed for Small and Medium Enterprises, SOHOs</a:t>
              </a:r>
              <a:endParaRPr lang="en-US" altLang="zh-CN" sz="1400" dirty="0"/>
            </a:p>
            <a:p>
              <a:pPr marL="171450" indent="-171450">
                <a:buFont typeface="Arial" panose="020B0604020202020204" pitchFamily="34" charset="0"/>
                <a:buChar char="•"/>
              </a:pPr>
              <a:r>
                <a:rPr lang="en-US" altLang="zh-CN" sz="1400" dirty="0"/>
                <a:t>Compact, light and convenient</a:t>
              </a:r>
              <a:endParaRPr lang="en-US" altLang="zh-CN" sz="1400" dirty="0"/>
            </a:p>
            <a:p>
              <a:pPr marL="171450" indent="-171450">
                <a:buFont typeface="Arial" panose="020B0604020202020204" pitchFamily="34" charset="0"/>
                <a:buChar char="•"/>
              </a:pPr>
              <a:r>
                <a:rPr lang="en-US" altLang="zh-CN" sz="1400" dirty="0"/>
                <a:t>Abundant HD Voice Codecs</a:t>
              </a:r>
              <a:endParaRPr lang="en-US" altLang="zh-CN" sz="1400" dirty="0"/>
            </a:p>
          </p:txBody>
        </p:sp>
      </p:grpSp>
      <p:sp>
        <p:nvSpPr>
          <p:cNvPr id="98" name="矩形 45"/>
          <p:cNvSpPr/>
          <p:nvPr/>
        </p:nvSpPr>
        <p:spPr>
          <a:xfrm>
            <a:off x="4949703" y="3466152"/>
            <a:ext cx="2420856"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SWG-2016/32-4S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8646724" y="3472310"/>
            <a:ext cx="2260555"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SWG-M202/204</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pic>
        <p:nvPicPr>
          <p:cNvPr id="56" name="Picture 2" descr="http://www.openvox.cn/images/products/VoIP_Gateways/swg-series-wireless-gateway/SWG-2032zhengshang.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t="13622" b="19438"/>
          <a:stretch>
            <a:fillRect/>
          </a:stretch>
        </p:blipFill>
        <p:spPr bwMode="auto">
          <a:xfrm>
            <a:off x="986680" y="2010339"/>
            <a:ext cx="3002612" cy="1435676"/>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p:cNvPicPr>
            <a:picLocks noChangeAspect="1"/>
          </p:cNvPicPr>
          <p:nvPr/>
        </p:nvPicPr>
        <p:blipFill rotWithShape="1">
          <a:blip r:embed="rId2">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9537" t="22812" r="8815" b="17067"/>
          <a:stretch>
            <a:fillRect/>
          </a:stretch>
        </p:blipFill>
        <p:spPr>
          <a:xfrm>
            <a:off x="4625699" y="1993615"/>
            <a:ext cx="3093725" cy="1627130"/>
          </a:xfrm>
          <a:prstGeom prst="rect">
            <a:avLst/>
          </a:prstGeom>
        </p:spPr>
      </p:pic>
      <p:pic>
        <p:nvPicPr>
          <p:cNvPr id="73" name="图片 7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289" t="37270" r="20504" b="30073"/>
          <a:stretch>
            <a:fillRect/>
          </a:stretch>
        </p:blipFill>
        <p:spPr>
          <a:xfrm>
            <a:off x="8278306" y="2230725"/>
            <a:ext cx="3209655" cy="1286224"/>
          </a:xfrm>
          <a:prstGeom prst="rect">
            <a:avLst/>
          </a:prstGeom>
        </p:spPr>
      </p:pic>
      <p:sp>
        <p:nvSpPr>
          <p:cNvPr id="74"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77"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78"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9" name="ïş1ídè"/>
          <p:cNvSpPr txBox="1"/>
          <p:nvPr/>
        </p:nvSpPr>
        <p:spPr>
          <a:xfrm>
            <a:off x="19963" y="600329"/>
            <a:ext cx="4372507"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SWG Series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2" presetClass="entr" presetSubtype="4" fill="hold" nodeType="withEffect">
                                  <p:stCondLst>
                                    <p:cond delay="25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22" presetClass="entr" presetSubtype="4" fill="hold" nodeType="withEffect">
                                  <p:stCondLst>
                                    <p:cond delay="250"/>
                                  </p:stCondLst>
                                  <p:childTnLst>
                                    <p:set>
                                      <p:cBhvr>
                                        <p:cTn id="12" dur="1" fill="hold">
                                          <p:stCondLst>
                                            <p:cond delay="0"/>
                                          </p:stCondLst>
                                        </p:cTn>
                                        <p:tgtEl>
                                          <p:spTgt spid="72"/>
                                        </p:tgtEl>
                                        <p:attrNameLst>
                                          <p:attrName>style.visibility</p:attrName>
                                        </p:attrNameLst>
                                      </p:cBhvr>
                                      <p:to>
                                        <p:strVal val="visible"/>
                                      </p:to>
                                    </p:set>
                                    <p:animEffect transition="in" filter="wipe(down)">
                                      <p:cBhvr>
                                        <p:cTn id="13" dur="500"/>
                                        <p:tgtEl>
                                          <p:spTgt spid="72"/>
                                        </p:tgtEl>
                                      </p:cBhvr>
                                    </p:animEffect>
                                  </p:childTnLst>
                                </p:cTn>
                              </p:par>
                              <p:par>
                                <p:cTn id="14" presetID="22" presetClass="entr" presetSubtype="4" fill="hold" nodeType="withEffect">
                                  <p:stCondLst>
                                    <p:cond delay="250"/>
                                  </p:stCondLst>
                                  <p:childTnLst>
                                    <p:set>
                                      <p:cBhvr>
                                        <p:cTn id="15" dur="1" fill="hold">
                                          <p:stCondLst>
                                            <p:cond delay="0"/>
                                          </p:stCondLst>
                                        </p:cTn>
                                        <p:tgtEl>
                                          <p:spTgt spid="73"/>
                                        </p:tgtEl>
                                        <p:attrNameLst>
                                          <p:attrName>style.visibility</p:attrName>
                                        </p:attrNameLst>
                                      </p:cBhvr>
                                      <p:to>
                                        <p:strVal val="visible"/>
                                      </p:to>
                                    </p:set>
                                    <p:animEffect transition="in" filter="wipe(down)">
                                      <p:cBhvr>
                                        <p:cTn id="1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1919450" y="1427977"/>
            <a:ext cx="3426180" cy="2663942"/>
            <a:chOff x="761464" y="1443258"/>
            <a:chExt cx="3426180" cy="2566210"/>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7"/>
              <a:ext cx="3425643" cy="2453871"/>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43" name="矩形 45"/>
            <p:cNvSpPr/>
            <p:nvPr/>
          </p:nvSpPr>
          <p:spPr>
            <a:xfrm>
              <a:off x="1356826" y="1767203"/>
              <a:ext cx="2312300" cy="48129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Simbank-64/128</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nvGrpSpPr>
          <p:cNvPr id="44" name="组合 46"/>
          <p:cNvGrpSpPr/>
          <p:nvPr/>
        </p:nvGrpSpPr>
        <p:grpSpPr>
          <a:xfrm>
            <a:off x="6683544" y="1427978"/>
            <a:ext cx="3426180" cy="2663939"/>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822033" y="1489256"/>
              <a:ext cx="470000" cy="662195"/>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sp>
        <p:nvSpPr>
          <p:cNvPr id="33"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34"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38" name="íṧlíḍè"/>
          <p:cNvSpPr/>
          <p:nvPr/>
        </p:nvSpPr>
        <p:spPr bwMode="auto">
          <a:xfrm>
            <a:off x="-1" y="525681"/>
            <a:ext cx="4712322"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41" name="ïş1ídè"/>
          <p:cNvSpPr txBox="1"/>
          <p:nvPr/>
        </p:nvSpPr>
        <p:spPr>
          <a:xfrm>
            <a:off x="47004" y="666745"/>
            <a:ext cx="4692358"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Wireless Gateway —— Match up with Simbank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42" name="矩形 45"/>
          <p:cNvSpPr/>
          <p:nvPr/>
        </p:nvSpPr>
        <p:spPr>
          <a:xfrm>
            <a:off x="7458612" y="1724945"/>
            <a:ext cx="1873077"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Simbank-320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pic>
        <p:nvPicPr>
          <p:cNvPr id="47" name="图片 46"/>
          <p:cNvPicPr>
            <a:picLocks noChangeAspect="1"/>
          </p:cNvPicPr>
          <p:nvPr/>
        </p:nvPicPr>
        <p:blipFill>
          <a:blip r:embed="rId1">
            <a:clrChange>
              <a:clrFrom>
                <a:srgbClr val="FFFFFF"/>
              </a:clrFrom>
              <a:clrTo>
                <a:srgbClr val="FFFFFF">
                  <a:alpha val="0"/>
                </a:srgbClr>
              </a:clrTo>
            </a:clrChange>
          </a:blip>
          <a:stretch>
            <a:fillRect/>
          </a:stretch>
        </p:blipFill>
        <p:spPr>
          <a:xfrm>
            <a:off x="2267514" y="2139284"/>
            <a:ext cx="2705665" cy="1932618"/>
          </a:xfrm>
          <a:prstGeom prst="rect">
            <a:avLst/>
          </a:prstGeom>
          <a:noFill/>
          <a:ln>
            <a:noFill/>
          </a:ln>
        </p:spPr>
      </p:pic>
      <p:pic>
        <p:nvPicPr>
          <p:cNvPr id="50" name="图片 4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920" t="16581" r="5116" b="15919"/>
          <a:stretch>
            <a:fillRect/>
          </a:stretch>
        </p:blipFill>
        <p:spPr>
          <a:xfrm>
            <a:off x="7088104" y="2371749"/>
            <a:ext cx="2746664" cy="1440000"/>
          </a:xfrm>
          <a:prstGeom prst="rect">
            <a:avLst/>
          </a:prstGeom>
        </p:spPr>
      </p:pic>
      <p:sp>
        <p:nvSpPr>
          <p:cNvPr id="51" name="TextBox 92"/>
          <p:cNvSpPr txBox="1"/>
          <p:nvPr/>
        </p:nvSpPr>
        <p:spPr>
          <a:xfrm>
            <a:off x="2813589" y="4281467"/>
            <a:ext cx="6564821" cy="2275495"/>
          </a:xfrm>
          <a:prstGeom prst="rect">
            <a:avLst/>
          </a:prstGeom>
          <a:noFill/>
        </p:spPr>
        <p:txBody>
          <a:bodyPr wrap="square" lIns="0" tIns="0" rtlCol="0" anchor="t">
            <a:spAutoFit/>
          </a:bodyPr>
          <a:lstStyle/>
          <a:p>
            <a:pPr marL="171450" indent="-171450">
              <a:lnSpc>
                <a:spcPct val="150000"/>
              </a:lnSpc>
              <a:buFont typeface="Arial" panose="020B0604020202020204" pitchFamily="34" charset="0"/>
              <a:buChar char="•"/>
            </a:pPr>
            <a:r>
              <a:rPr lang="en-US" altLang="zh-CN" sz="1400" dirty="0">
                <a:solidFill>
                  <a:schemeClr val="accent1">
                    <a:lumMod val="75000"/>
                  </a:schemeClr>
                </a:solidFill>
              </a:rPr>
              <a:t> 64/128/320 SIM Slots depends on need</a:t>
            </a:r>
            <a:endParaRPr lang="en-US" altLang="zh-CN" sz="1400" dirty="0">
              <a:solidFill>
                <a:schemeClr val="accent1">
                  <a:lumMod val="75000"/>
                </a:schemeClr>
              </a:solidFill>
            </a:endParaRPr>
          </a:p>
          <a:p>
            <a:pPr marL="171450" indent="-171450">
              <a:lnSpc>
                <a:spcPct val="150000"/>
              </a:lnSpc>
              <a:buFont typeface="Arial" panose="020B0604020202020204" pitchFamily="34" charset="0"/>
              <a:buChar char="•"/>
            </a:pPr>
            <a:r>
              <a:rPr lang="en-US" altLang="zh-CN" sz="1400" dirty="0">
                <a:solidFill>
                  <a:schemeClr val="accent1">
                    <a:lumMod val="75000"/>
                  </a:schemeClr>
                </a:solidFill>
              </a:rPr>
              <a:t>Match up with OpenVox Wireless Gateways perfectly</a:t>
            </a:r>
            <a:endParaRPr lang="en-US" altLang="zh-CN" sz="1400" dirty="0">
              <a:solidFill>
                <a:schemeClr val="accent1">
                  <a:lumMod val="75000"/>
                </a:schemeClr>
              </a:solidFill>
            </a:endParaRPr>
          </a:p>
          <a:p>
            <a:pPr marL="171450" indent="-171450">
              <a:lnSpc>
                <a:spcPct val="150000"/>
              </a:lnSpc>
              <a:buFont typeface="Arial" panose="020B0604020202020204" pitchFamily="34" charset="0"/>
              <a:buChar char="•"/>
            </a:pPr>
            <a:r>
              <a:rPr lang="en-US" altLang="zh-CN" sz="1400" dirty="0">
                <a:solidFill>
                  <a:schemeClr val="accent1">
                    <a:lumMod val="75000"/>
                  </a:schemeClr>
                </a:solidFill>
              </a:rPr>
              <a:t>Hot Swap of SIM Cards with No Service Interruption</a:t>
            </a:r>
            <a:endParaRPr lang="en-US" altLang="zh-CN" sz="1400" dirty="0">
              <a:solidFill>
                <a:schemeClr val="accent1">
                  <a:lumMod val="75000"/>
                </a:schemeClr>
              </a:solidFill>
            </a:endParaRPr>
          </a:p>
          <a:p>
            <a:pPr marL="171450" indent="-171450">
              <a:lnSpc>
                <a:spcPct val="150000"/>
              </a:lnSpc>
              <a:buFont typeface="Arial" panose="020B0604020202020204" pitchFamily="34" charset="0"/>
              <a:buChar char="•"/>
            </a:pPr>
            <a:r>
              <a:rPr lang="en-US" altLang="zh-CN" sz="1400" dirty="0">
                <a:solidFill>
                  <a:schemeClr val="accent1">
                    <a:lumMod val="75000"/>
                  </a:schemeClr>
                </a:solidFill>
              </a:rPr>
              <a:t>Dynamic Allocation of SIM Cards</a:t>
            </a:r>
            <a:endParaRPr lang="en-US" altLang="zh-CN" sz="1400" dirty="0">
              <a:solidFill>
                <a:schemeClr val="accent1">
                  <a:lumMod val="75000"/>
                </a:schemeClr>
              </a:solidFill>
            </a:endParaRPr>
          </a:p>
          <a:p>
            <a:pPr marL="171450" indent="-171450">
              <a:lnSpc>
                <a:spcPct val="150000"/>
              </a:lnSpc>
              <a:buFont typeface="Arial" panose="020B0604020202020204" pitchFamily="34" charset="0"/>
              <a:buChar char="•"/>
            </a:pPr>
            <a:r>
              <a:rPr lang="en-US" altLang="zh-CN" sz="1400" dirty="0">
                <a:solidFill>
                  <a:schemeClr val="accent1">
                    <a:lumMod val="75000"/>
                  </a:schemeClr>
                </a:solidFill>
              </a:rPr>
              <a:t>Compatible with 2G/3G/4G SIM cards</a:t>
            </a:r>
            <a:endParaRPr lang="en-US" altLang="zh-CN" sz="1400" dirty="0">
              <a:solidFill>
                <a:schemeClr val="accent1">
                  <a:lumMod val="75000"/>
                </a:schemeClr>
              </a:solidFill>
            </a:endParaRPr>
          </a:p>
          <a:p>
            <a:pPr marL="171450" indent="-171450">
              <a:lnSpc>
                <a:spcPct val="150000"/>
              </a:lnSpc>
              <a:buFont typeface="Arial" panose="020B0604020202020204" pitchFamily="34" charset="0"/>
              <a:buChar char="•"/>
            </a:pPr>
            <a:r>
              <a:rPr lang="en-US" altLang="zh-CN" sz="1400" dirty="0">
                <a:solidFill>
                  <a:schemeClr val="accent1">
                    <a:lumMod val="75000"/>
                  </a:schemeClr>
                </a:solidFill>
              </a:rPr>
              <a:t>Credible data transmission, and support internal network penetration</a:t>
            </a:r>
            <a:endParaRPr lang="en-US" altLang="zh-CN" sz="1400" dirty="0">
              <a:solidFill>
                <a:schemeClr val="accent1">
                  <a:lumMod val="75000"/>
                </a:schemeClr>
              </a:solidFill>
            </a:endParaRPr>
          </a:p>
          <a:p>
            <a:pPr marL="171450" indent="-171450">
              <a:lnSpc>
                <a:spcPct val="150000"/>
              </a:lnSpc>
              <a:buFont typeface="Arial" panose="020B0604020202020204" pitchFamily="34" charset="0"/>
              <a:buChar char="•"/>
            </a:pPr>
            <a:r>
              <a:rPr lang="en-US" altLang="zh-CN" sz="1400" dirty="0">
                <a:solidFill>
                  <a:schemeClr val="accent1">
                    <a:lumMod val="75000"/>
                  </a:schemeClr>
                </a:solidFill>
              </a:rPr>
              <a:t>Support Remote Sim Card Management and Information Exchange</a:t>
            </a:r>
            <a:endParaRPr lang="en-US" altLang="zh-CN" sz="1400" dirty="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43" name="矩形 45"/>
            <p:cNvSpPr/>
            <p:nvPr/>
          </p:nvSpPr>
          <p:spPr>
            <a:xfrm>
              <a:off x="1579021" y="3774491"/>
              <a:ext cx="1701165" cy="553085"/>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iAG200/400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pic>
        <p:nvPicPr>
          <p:cNvPr id="95"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24605" b="30510"/>
          <a:stretch>
            <a:fillRect/>
          </a:stretch>
        </p:blipFill>
        <p:spPr bwMode="auto">
          <a:xfrm>
            <a:off x="8181239" y="2442178"/>
            <a:ext cx="3284961" cy="98298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45"/>
          <p:cNvSpPr/>
          <p:nvPr/>
        </p:nvSpPr>
        <p:spPr>
          <a:xfrm>
            <a:off x="8741069" y="3744074"/>
            <a:ext cx="2309735" cy="499624"/>
          </a:xfrm>
          <a:prstGeom prst="rect">
            <a:avLst/>
          </a:prstGeom>
        </p:spPr>
        <p:txBody>
          <a:bodyPr wrap="none">
            <a:spAutoFit/>
          </a:bodyPr>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MAG1000 Series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pic>
        <p:nvPicPr>
          <p:cNvPr id="9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97" t="21760" r="16476" b="26115"/>
          <a:stretch>
            <a:fillRect/>
          </a:stretch>
        </p:blipFill>
        <p:spPr bwMode="auto">
          <a:xfrm>
            <a:off x="4936024" y="2206229"/>
            <a:ext cx="2622957" cy="141679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45"/>
          <p:cNvSpPr/>
          <p:nvPr/>
        </p:nvSpPr>
        <p:spPr>
          <a:xfrm>
            <a:off x="5066852" y="3771975"/>
            <a:ext cx="2380267" cy="499624"/>
          </a:xfrm>
          <a:prstGeom prst="rect">
            <a:avLst/>
          </a:prstGeom>
        </p:spPr>
        <p:txBody>
          <a:bodyPr wrap="none">
            <a:spAutoFit/>
          </a:bodyPr>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iAG800 V2 Series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4" name="矩形 53"/>
          <p:cNvSpPr/>
          <p:nvPr/>
        </p:nvSpPr>
        <p:spPr>
          <a:xfrm>
            <a:off x="4758537" y="4420080"/>
            <a:ext cx="2996718" cy="738664"/>
          </a:xfrm>
          <a:prstGeom prst="rect">
            <a:avLst/>
          </a:prstGeom>
        </p:spPr>
        <p:txBody>
          <a:bodyPr wrap="square">
            <a:spAutoFit/>
          </a:bodyPr>
          <a:p>
            <a:pPr marL="171450" indent="-171450">
              <a:buFont typeface="Arial" panose="020B0604020202020204" pitchFamily="34" charset="0"/>
              <a:buChar char="•"/>
            </a:pPr>
            <a:r>
              <a:rPr lang="en-US" altLang="zh-CN" sz="1400" dirty="0">
                <a:latin typeface="+mn-ea"/>
              </a:rPr>
              <a:t>Use standard SIP protocols</a:t>
            </a:r>
            <a:endParaRPr lang="en-US" altLang="zh-CN" sz="1400" dirty="0">
              <a:latin typeface="+mn-ea"/>
            </a:endParaRPr>
          </a:p>
          <a:p>
            <a:pPr marL="171450" indent="-171450">
              <a:buFont typeface="Arial" panose="020B0604020202020204" pitchFamily="34" charset="0"/>
              <a:buChar char="•"/>
            </a:pPr>
            <a:r>
              <a:rPr lang="en-US" altLang="zh-CN" sz="1400" dirty="0">
                <a:latin typeface="+mn-ea"/>
              </a:rPr>
              <a:t>Designed for SMBs and SOHOs</a:t>
            </a:r>
            <a:endParaRPr lang="en-US" altLang="zh-CN" sz="1400" dirty="0">
              <a:latin typeface="+mn-ea"/>
            </a:endParaRPr>
          </a:p>
          <a:p>
            <a:pPr marL="171450" indent="-171450">
              <a:buFont typeface="Arial" panose="020B0604020202020204" pitchFamily="34" charset="0"/>
              <a:buChar char="•"/>
            </a:pPr>
            <a:r>
              <a:rPr lang="en-US" altLang="zh-CN" sz="1400" dirty="0"/>
              <a:t>Supports 4/8 FXS/FXO ports</a:t>
            </a:r>
            <a:endParaRPr lang="zh-CN" altLang="en-US" sz="1400" dirty="0">
              <a:latin typeface="+mn-ea"/>
            </a:endParaRPr>
          </a:p>
        </p:txBody>
      </p:sp>
      <p:sp>
        <p:nvSpPr>
          <p:cNvPr id="5" name="矩形 44"/>
          <p:cNvSpPr/>
          <p:nvPr/>
        </p:nvSpPr>
        <p:spPr>
          <a:xfrm>
            <a:off x="8324792" y="4327215"/>
            <a:ext cx="2996718" cy="1383665"/>
          </a:xfrm>
          <a:prstGeom prst="rect">
            <a:avLst/>
          </a:prstGeom>
        </p:spPr>
        <p:txBody>
          <a:bodyPr wrap="square">
            <a:spAutoFit/>
          </a:bodyPr>
          <a:p>
            <a:pPr marL="171450" indent="-171450">
              <a:buFont typeface="Arial" panose="020B0604020202020204" pitchFamily="34" charset="0"/>
              <a:buChar char="•"/>
            </a:pPr>
            <a:r>
              <a:rPr lang="en-US" altLang="zh-CN" sz="1400" dirty="0">
                <a:latin typeface="+mn-ea"/>
              </a:rPr>
              <a:t>Use standard SIP protocols</a:t>
            </a:r>
            <a:endParaRPr lang="en-US" altLang="zh-CN" sz="1400" dirty="0">
              <a:latin typeface="+mn-ea"/>
            </a:endParaRPr>
          </a:p>
          <a:p>
            <a:pPr marL="171450" indent="-171450">
              <a:buFont typeface="Arial" panose="020B0604020202020204" pitchFamily="34" charset="0"/>
              <a:buChar char="•"/>
            </a:pPr>
            <a:r>
              <a:rPr lang="en-US" altLang="zh-CN" sz="1400" dirty="0"/>
              <a:t>Supports 16/24/32 FXS/FXO port combination</a:t>
            </a:r>
            <a:endParaRPr lang="en-US" altLang="zh-CN" sz="1400" dirty="0"/>
          </a:p>
          <a:p>
            <a:pPr marL="171450" indent="-171450">
              <a:buFont typeface="Arial" panose="020B0604020202020204" pitchFamily="34" charset="0"/>
              <a:buChar char="•"/>
            </a:pPr>
            <a:r>
              <a:rPr lang="en-US" altLang="zh-CN" sz="1400" dirty="0">
                <a:latin typeface="+mn-ea"/>
              </a:rPr>
              <a:t>Compatible with Leading IMS/NGN platform</a:t>
            </a:r>
            <a:r>
              <a:rPr lang="zh-CN" altLang="en-US" sz="1400" dirty="0">
                <a:latin typeface="+mn-ea"/>
              </a:rPr>
              <a:t>，</a:t>
            </a:r>
            <a:r>
              <a:rPr lang="en-US" altLang="zh-CN" sz="1400" dirty="0">
                <a:latin typeface="+mn-ea"/>
              </a:rPr>
              <a:t>IPPBX and</a:t>
            </a:r>
            <a:r>
              <a:rPr lang="zh-CN" altLang="en-US" sz="1400" dirty="0">
                <a:latin typeface="+mn-ea"/>
              </a:rPr>
              <a:t> </a:t>
            </a:r>
            <a:r>
              <a:rPr lang="en-US" altLang="zh-CN" sz="1400" dirty="0">
                <a:latin typeface="+mn-ea"/>
              </a:rPr>
              <a:t>SIP</a:t>
            </a:r>
            <a:r>
              <a:rPr lang="zh-CN" altLang="en-US" sz="1400" dirty="0">
                <a:latin typeface="+mn-ea"/>
              </a:rPr>
              <a:t> </a:t>
            </a:r>
            <a:r>
              <a:rPr lang="en-US" altLang="zh-CN" sz="1400" dirty="0">
                <a:latin typeface="+mn-ea"/>
              </a:rPr>
              <a:t>servers</a:t>
            </a:r>
            <a:endParaRPr lang="en-US" altLang="zh-CN" sz="1400" dirty="0">
              <a:latin typeface="+mn-ea"/>
            </a:endParaRPr>
          </a:p>
        </p:txBody>
      </p:sp>
      <p:sp>
        <p:nvSpPr>
          <p:cNvPr id="52" name="ïş1ídè"/>
          <p:cNvSpPr txBox="1"/>
          <p:nvPr/>
        </p:nvSpPr>
        <p:spPr>
          <a:xfrm>
            <a:off x="115366" y="641643"/>
            <a:ext cx="3954120" cy="414354"/>
          </a:xfrm>
          <a:prstGeom prst="rect">
            <a:avLst/>
          </a:prstGeom>
          <a:noFill/>
        </p:spPr>
        <p:txBody>
          <a:bodyPr wrap="square">
            <a:normAutofit/>
          </a:bodyPr>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56"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2" name="ïş1ídè"/>
          <p:cNvSpPr txBox="1"/>
          <p:nvPr/>
        </p:nvSpPr>
        <p:spPr>
          <a:xfrm>
            <a:off x="19963" y="600329"/>
            <a:ext cx="4372507" cy="389252"/>
          </a:xfrm>
          <a:prstGeom prst="rect">
            <a:avLst/>
          </a:prstGeom>
          <a:noFill/>
        </p:spPr>
        <p:txBody>
          <a:bodyPr wrap="square">
            <a:normAutofit/>
          </a:bodyPr>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Analog Gateway —— Integration</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6" name="矩形 53"/>
          <p:cNvSpPr/>
          <p:nvPr/>
        </p:nvSpPr>
        <p:spPr>
          <a:xfrm>
            <a:off x="1052677" y="4421350"/>
            <a:ext cx="2996718" cy="737235"/>
          </a:xfrm>
          <a:prstGeom prst="rect">
            <a:avLst/>
          </a:prstGeom>
        </p:spPr>
        <p:txBody>
          <a:bodyPr wrap="square">
            <a:spAutoFit/>
          </a:bodyPr>
          <a:p>
            <a:pPr marL="171450" indent="-171450">
              <a:buFont typeface="Arial" panose="020B0604020202020204" pitchFamily="34" charset="0"/>
              <a:buChar char="•"/>
            </a:pPr>
            <a:r>
              <a:rPr lang="en-US" altLang="zh-CN" sz="1400" dirty="0">
                <a:latin typeface="+mn-ea"/>
              </a:rPr>
              <a:t>Use standard SIP protocols</a:t>
            </a:r>
            <a:endParaRPr lang="en-US" altLang="zh-CN" sz="1400" dirty="0">
              <a:latin typeface="+mn-ea"/>
            </a:endParaRPr>
          </a:p>
          <a:p>
            <a:pPr marL="171450" indent="-171450">
              <a:buFont typeface="Arial" panose="020B0604020202020204" pitchFamily="34" charset="0"/>
              <a:buChar char="•"/>
            </a:pPr>
            <a:r>
              <a:rPr lang="en-US" altLang="zh-CN" sz="1400" dirty="0">
                <a:latin typeface="+mn-ea"/>
              </a:rPr>
              <a:t>Designed for SMBs and SOHOs</a:t>
            </a:r>
            <a:endParaRPr lang="en-US" altLang="zh-CN" sz="1400" dirty="0">
              <a:latin typeface="+mn-ea"/>
            </a:endParaRPr>
          </a:p>
          <a:p>
            <a:pPr marL="171450" indent="-171450">
              <a:buFont typeface="Arial" panose="020B0604020202020204" pitchFamily="34" charset="0"/>
              <a:buChar char="•"/>
            </a:pPr>
            <a:r>
              <a:rPr lang="en-US" altLang="zh-CN" sz="1400" dirty="0"/>
              <a:t>Supports 2/4 FXS/FXO ports</a:t>
            </a:r>
            <a:endParaRPr lang="zh-CN" altLang="en-US" sz="1400" dirty="0">
              <a:latin typeface="+mn-ea"/>
            </a:endParaRPr>
          </a:p>
        </p:txBody>
      </p:sp>
      <p:pic>
        <p:nvPicPr>
          <p:cNvPr id="7" name="图片 6" descr="iAG200+400T"/>
          <p:cNvPicPr>
            <a:picLocks noChangeAspect="1"/>
          </p:cNvPicPr>
          <p:nvPr/>
        </p:nvPicPr>
        <p:blipFill>
          <a:blip r:embed="rId3"/>
          <a:srcRect l="8623" t="12947" r="7704" b="15549"/>
          <a:stretch>
            <a:fillRect/>
          </a:stretch>
        </p:blipFill>
        <p:spPr>
          <a:xfrm>
            <a:off x="1289050" y="2174240"/>
            <a:ext cx="2372360" cy="1448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wipe(down)">
                                      <p:cBhvr>
                                        <p:cTn id="10" dur="500"/>
                                        <p:tgtEl>
                                          <p:spTgt spid="96"/>
                                        </p:tgtEl>
                                      </p:cBhvr>
                                    </p:animEffect>
                                  </p:childTnLst>
                                </p:cTn>
                              </p:par>
                              <p:par>
                                <p:cTn id="11" presetID="22" presetClass="entr" presetSubtype="4"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wipe(down)">
                                      <p:cBhvr>
                                        <p:cTn id="1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rot="20722132">
            <a:off x="2908155" y="6082291"/>
            <a:ext cx="698784" cy="698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4" name="矩形 13"/>
          <p:cNvSpPr/>
          <p:nvPr/>
        </p:nvSpPr>
        <p:spPr>
          <a:xfrm>
            <a:off x="1145889" y="2884235"/>
            <a:ext cx="4812875" cy="1089529"/>
          </a:xfrm>
          <a:prstGeom prst="rect">
            <a:avLst/>
          </a:prstGeom>
        </p:spPr>
        <p:txBody>
          <a:bodyPr wrap="square">
            <a:spAutoFit/>
          </a:bodyPr>
          <a:lstStyle/>
          <a:p>
            <a:pPr algn="dist" defTabSz="914400">
              <a:lnSpc>
                <a:spcPct val="90000"/>
              </a:lnSpc>
              <a:spcBef>
                <a:spcPct val="0"/>
              </a:spcBef>
            </a:pPr>
            <a:r>
              <a:rPr lang="en-US" altLang="zh-CN" sz="7200" dirty="0">
                <a:solidFill>
                  <a:srgbClr val="2F5597"/>
                </a:solidFill>
                <a:cs typeface="+mn-ea"/>
                <a:sym typeface="+mn-lt"/>
              </a:rPr>
              <a:t>CONTENT</a:t>
            </a:r>
            <a:endParaRPr lang="zh-CN" altLang="en-US" sz="7200" dirty="0">
              <a:solidFill>
                <a:srgbClr val="2F5597"/>
              </a:solidFill>
              <a:cs typeface="+mn-ea"/>
              <a:sym typeface="+mn-lt"/>
            </a:endParaRPr>
          </a:p>
        </p:txBody>
      </p:sp>
      <p:sp>
        <p:nvSpPr>
          <p:cNvPr id="15" name="TextBox 891"/>
          <p:cNvSpPr txBox="1"/>
          <p:nvPr/>
        </p:nvSpPr>
        <p:spPr>
          <a:xfrm>
            <a:off x="1116043" y="3632230"/>
            <a:ext cx="2060884" cy="830997"/>
          </a:xfrm>
          <a:prstGeom prst="rect">
            <a:avLst/>
          </a:prstGeom>
          <a:noFill/>
        </p:spPr>
        <p:txBody>
          <a:bodyPr wrap="square" rtlCol="0">
            <a:spAutoFit/>
          </a:bodyPr>
          <a:lstStyle/>
          <a:p>
            <a:pPr algn="dist"/>
            <a:r>
              <a:rPr lang="zh-CN" altLang="en-US" sz="4800" dirty="0">
                <a:solidFill>
                  <a:schemeClr val="bg1"/>
                </a:solidFill>
                <a:cs typeface="+mn-ea"/>
                <a:sym typeface="+mn-lt"/>
              </a:rPr>
              <a:t>目录</a:t>
            </a:r>
            <a:endParaRPr lang="zh-CN" altLang="en-US" sz="4800" dirty="0">
              <a:solidFill>
                <a:schemeClr val="tx1">
                  <a:lumMod val="65000"/>
                  <a:lumOff val="35000"/>
                </a:schemeClr>
              </a:solidFill>
              <a:cs typeface="+mn-ea"/>
              <a:sym typeface="+mn-lt"/>
            </a:endParaRPr>
          </a:p>
        </p:txBody>
      </p:sp>
      <p:sp>
        <p:nvSpPr>
          <p:cNvPr id="16" name="矩形 15"/>
          <p:cNvSpPr/>
          <p:nvPr/>
        </p:nvSpPr>
        <p:spPr>
          <a:xfrm>
            <a:off x="6928703" y="1604449"/>
            <a:ext cx="533400" cy="5334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Normal" panose="020B0400000000000000" pitchFamily="34" charset="-122"/>
                <a:ea typeface="思源黑体 Normal" panose="020B0400000000000000" pitchFamily="34" charset="-122"/>
                <a:cs typeface="+mn-ea"/>
                <a:sym typeface="+mn-lt"/>
              </a:rPr>
              <a:t>01</a:t>
            </a: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17" name="文本框 16"/>
          <p:cNvSpPr txBox="1"/>
          <p:nvPr/>
        </p:nvSpPr>
        <p:spPr>
          <a:xfrm>
            <a:off x="7637939" y="1686483"/>
            <a:ext cx="2569368" cy="369332"/>
          </a:xfrm>
          <a:prstGeom prst="rect">
            <a:avLst/>
          </a:prstGeom>
          <a:noFill/>
        </p:spPr>
        <p:txBody>
          <a:bodyPr wrap="square" rtlCol="0">
            <a:spAutoFit/>
          </a:bodyPr>
          <a:lstStyle/>
          <a:p>
            <a:r>
              <a:rPr lang="en-US" altLang="zh-CN" b="1" dirty="0">
                <a:latin typeface="思源黑体 Normal" panose="020B0400000000000000" pitchFamily="34" charset="-122"/>
                <a:ea typeface="思源黑体 Normal" panose="020B0400000000000000" pitchFamily="34" charset="-122"/>
                <a:cs typeface="+mn-ea"/>
                <a:sym typeface="+mn-lt"/>
              </a:rPr>
              <a:t>Company Profile</a:t>
            </a:r>
            <a:endParaRPr lang="zh-CN" altLang="en-US" b="1" dirty="0">
              <a:latin typeface="思源黑体 Normal" panose="020B0400000000000000" pitchFamily="34" charset="-122"/>
              <a:ea typeface="思源黑体 Normal" panose="020B0400000000000000" pitchFamily="34" charset="-122"/>
              <a:cs typeface="+mn-ea"/>
              <a:sym typeface="+mn-lt"/>
            </a:endParaRPr>
          </a:p>
        </p:txBody>
      </p:sp>
      <p:sp>
        <p:nvSpPr>
          <p:cNvPr id="19" name="矩形 18"/>
          <p:cNvSpPr/>
          <p:nvPr/>
        </p:nvSpPr>
        <p:spPr>
          <a:xfrm>
            <a:off x="6928418" y="3632210"/>
            <a:ext cx="533400" cy="5334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Normal" panose="020B0400000000000000" pitchFamily="34" charset="-122"/>
                <a:ea typeface="思源黑体 Normal" panose="020B0400000000000000" pitchFamily="34" charset="-122"/>
                <a:cs typeface="+mn-ea"/>
                <a:sym typeface="+mn-lt"/>
              </a:rPr>
              <a:t>03</a:t>
            </a: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20" name="文本框 19"/>
          <p:cNvSpPr txBox="1"/>
          <p:nvPr/>
        </p:nvSpPr>
        <p:spPr>
          <a:xfrm>
            <a:off x="7637939" y="3736847"/>
            <a:ext cx="2569368" cy="369332"/>
          </a:xfrm>
          <a:prstGeom prst="rect">
            <a:avLst/>
          </a:prstGeom>
          <a:noFill/>
        </p:spPr>
        <p:txBody>
          <a:bodyPr wrap="square" rtlCol="0">
            <a:spAutoFit/>
          </a:bodyPr>
          <a:lstStyle/>
          <a:p>
            <a:r>
              <a:rPr lang="en-US" altLang="zh-CN" b="1" dirty="0">
                <a:latin typeface="思源黑体 Normal" panose="020B0400000000000000" pitchFamily="34" charset="-122"/>
                <a:ea typeface="思源黑体 Normal" panose="020B0400000000000000" pitchFamily="34" charset="-122"/>
                <a:cs typeface="+mn-ea"/>
                <a:sym typeface="+mn-lt"/>
              </a:rPr>
              <a:t>Company Products</a:t>
            </a:r>
            <a:endParaRPr lang="zh-CN" altLang="en-US" b="1" dirty="0">
              <a:latin typeface="思源黑体 Normal" panose="020B0400000000000000" pitchFamily="34" charset="-122"/>
              <a:ea typeface="思源黑体 Normal" panose="020B0400000000000000" pitchFamily="34" charset="-122"/>
              <a:cs typeface="+mn-ea"/>
              <a:sym typeface="+mn-lt"/>
            </a:endParaRPr>
          </a:p>
        </p:txBody>
      </p:sp>
      <p:sp>
        <p:nvSpPr>
          <p:cNvPr id="22" name="矩形 21"/>
          <p:cNvSpPr/>
          <p:nvPr/>
        </p:nvSpPr>
        <p:spPr>
          <a:xfrm>
            <a:off x="6928703" y="2618173"/>
            <a:ext cx="533400" cy="5334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Normal" panose="020B0400000000000000" pitchFamily="34" charset="-122"/>
                <a:ea typeface="思源黑体 Normal" panose="020B0400000000000000" pitchFamily="34" charset="-122"/>
                <a:cs typeface="+mn-ea"/>
                <a:sym typeface="+mn-lt"/>
              </a:rPr>
              <a:t>02</a:t>
            </a: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23" name="文本框 22"/>
          <p:cNvSpPr txBox="1"/>
          <p:nvPr/>
        </p:nvSpPr>
        <p:spPr>
          <a:xfrm>
            <a:off x="7637939" y="2699615"/>
            <a:ext cx="2569368" cy="369332"/>
          </a:xfrm>
          <a:prstGeom prst="rect">
            <a:avLst/>
          </a:prstGeom>
          <a:noFill/>
        </p:spPr>
        <p:txBody>
          <a:bodyPr wrap="square" rtlCol="0">
            <a:spAutoFit/>
          </a:bodyPr>
          <a:lstStyle/>
          <a:p>
            <a:r>
              <a:rPr lang="en-US" altLang="zh-CN" b="1" dirty="0">
                <a:latin typeface="思源黑体 Normal" panose="020B0400000000000000" pitchFamily="34" charset="-122"/>
                <a:ea typeface="思源黑体 Normal" panose="020B0400000000000000" pitchFamily="34" charset="-122"/>
                <a:cs typeface="+mn-ea"/>
                <a:sym typeface="+mn-lt"/>
              </a:rPr>
              <a:t>Company Honor</a:t>
            </a:r>
            <a:endParaRPr lang="zh-CN" altLang="en-US" b="1" dirty="0">
              <a:latin typeface="思源黑体 Normal" panose="020B0400000000000000" pitchFamily="34" charset="-122"/>
              <a:ea typeface="思源黑体 Normal" panose="020B0400000000000000" pitchFamily="34" charset="-122"/>
              <a:cs typeface="+mn-ea"/>
              <a:sym typeface="+mn-lt"/>
            </a:endParaRPr>
          </a:p>
        </p:txBody>
      </p:sp>
      <p:sp>
        <p:nvSpPr>
          <p:cNvPr id="25" name="矩形 24"/>
          <p:cNvSpPr/>
          <p:nvPr/>
        </p:nvSpPr>
        <p:spPr>
          <a:xfrm>
            <a:off x="6928418" y="4647839"/>
            <a:ext cx="533400" cy="5334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Normal" panose="020B0400000000000000" pitchFamily="34" charset="-122"/>
                <a:ea typeface="思源黑体 Normal" panose="020B0400000000000000" pitchFamily="34" charset="-122"/>
                <a:cs typeface="+mn-ea"/>
                <a:sym typeface="+mn-lt"/>
              </a:rPr>
              <a:t>04</a:t>
            </a: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26" name="文本框 25"/>
          <p:cNvSpPr txBox="1"/>
          <p:nvPr/>
        </p:nvSpPr>
        <p:spPr>
          <a:xfrm>
            <a:off x="7637939" y="4729873"/>
            <a:ext cx="2569368" cy="369332"/>
          </a:xfrm>
          <a:prstGeom prst="rect">
            <a:avLst/>
          </a:prstGeom>
          <a:noFill/>
        </p:spPr>
        <p:txBody>
          <a:bodyPr wrap="square" rtlCol="0">
            <a:spAutoFit/>
          </a:bodyPr>
          <a:lstStyle/>
          <a:p>
            <a:r>
              <a:rPr lang="en-US" altLang="zh-CN" b="1" dirty="0">
                <a:latin typeface="思源黑体 Normal" panose="020B0400000000000000" pitchFamily="34" charset="-122"/>
                <a:ea typeface="思源黑体 Normal" panose="020B0400000000000000" pitchFamily="34" charset="-122"/>
                <a:cs typeface="+mn-ea"/>
                <a:sym typeface="+mn-lt"/>
              </a:rPr>
              <a:t>Company Customers</a:t>
            </a:r>
            <a:endParaRPr lang="zh-CN" altLang="en-US" b="1" dirty="0">
              <a:latin typeface="思源黑体 Normal" panose="020B0400000000000000" pitchFamily="34" charset="-122"/>
              <a:ea typeface="思源黑体 Normal" panose="020B0400000000000000" pitchFamily="34" charset="-122"/>
              <a:cs typeface="+mn-ea"/>
              <a:sym typeface="+mn-lt"/>
            </a:endParaRPr>
          </a:p>
        </p:txBody>
      </p:sp>
      <p:grpSp>
        <p:nvGrpSpPr>
          <p:cNvPr id="28" name="组合 27"/>
          <p:cNvGrpSpPr/>
          <p:nvPr/>
        </p:nvGrpSpPr>
        <p:grpSpPr>
          <a:xfrm>
            <a:off x="925225" y="484441"/>
            <a:ext cx="11512319" cy="7057559"/>
            <a:chOff x="925225" y="484441"/>
            <a:chExt cx="11512319" cy="7057559"/>
          </a:xfrm>
        </p:grpSpPr>
        <p:sp>
          <p:nvSpPr>
            <p:cNvPr id="29" name="矩形 28"/>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30"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2"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3"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4"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sp>
        <p:nvSpPr>
          <p:cNvPr id="2" name="文本框 1"/>
          <p:cNvSpPr txBox="1"/>
          <p:nvPr/>
        </p:nvSpPr>
        <p:spPr>
          <a:xfrm>
            <a:off x="1242874" y="641643"/>
            <a:ext cx="3524435" cy="369332"/>
          </a:xfrm>
          <a:prstGeom prst="rect">
            <a:avLst/>
          </a:prstGeom>
          <a:noFill/>
        </p:spPr>
        <p:txBody>
          <a:bodyPr wrap="square" rtlCol="0">
            <a:spAutoFit/>
          </a:bodyPr>
          <a:lstStyle/>
          <a:p>
            <a:r>
              <a:rPr lang="en-US" altLang="zh-CN" dirty="0">
                <a:solidFill>
                  <a:srgbClr val="FFFFFF"/>
                </a:solidFill>
              </a:rPr>
              <a:t>https://www.ypppt.com/</a:t>
            </a:r>
            <a:endParaRPr lang="zh-CN" alt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p:bldP spid="19" grpId="0" bldLvl="0" animBg="1"/>
      <p:bldP spid="20" grpId="0"/>
      <p:bldP spid="22" grpId="0" bldLvl="0" animBg="1"/>
      <p:bldP spid="23" grpId="0"/>
      <p:bldP spid="25" grpId="0" bldLvl="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997824" y="3744011"/>
              <a:ext cx="2996718" cy="1418819"/>
              <a:chOff x="5534835" y="1603153"/>
              <a:chExt cx="2996718" cy="1418819"/>
            </a:xfrm>
          </p:grpSpPr>
          <p:sp>
            <p:nvSpPr>
              <p:cNvPr id="42" name="矩形 44"/>
              <p:cNvSpPr/>
              <p:nvPr/>
            </p:nvSpPr>
            <p:spPr>
              <a:xfrm>
                <a:off x="5534835" y="2284737"/>
                <a:ext cx="2996718" cy="737235"/>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rPr>
                  <a:t>Supports up to 16 FXS/ FXO channels</a:t>
                </a:r>
                <a:endParaRPr lang="en-US" altLang="zh-CN" sz="1400" dirty="0">
                  <a:latin typeface="+mn-ea"/>
                </a:endParaRPr>
              </a:p>
              <a:p>
                <a:pPr marL="171450" indent="-171450">
                  <a:buFont typeface="Arial" panose="020B0604020202020204" pitchFamily="34" charset="0"/>
                  <a:buChar char="•"/>
                </a:pPr>
                <a:r>
                  <a:rPr lang="en-US" altLang="zh-CN" sz="1400" dirty="0">
                    <a:latin typeface="+mn-ea"/>
                  </a:rPr>
                  <a:t>Designs with 2 LAN switch boards</a:t>
                </a:r>
                <a:endParaRPr lang="en-US" altLang="zh-CN" sz="1400" dirty="0">
                  <a:latin typeface="+mn-ea"/>
                </a:endParaRPr>
              </a:p>
            </p:txBody>
          </p:sp>
          <p:sp>
            <p:nvSpPr>
              <p:cNvPr id="43" name="矩形 45"/>
              <p:cNvSpPr/>
              <p:nvPr/>
            </p:nvSpPr>
            <p:spPr>
              <a:xfrm>
                <a:off x="5874533" y="1603153"/>
                <a:ext cx="2154949"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VS-GW1202 V2</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85572" y="4425595"/>
              <a:ext cx="2996718" cy="738664"/>
            </a:xfrm>
            <a:prstGeom prst="rect">
              <a:avLst/>
            </a:prstGeom>
          </p:spPr>
          <p:txBody>
            <a:bodyPr wrap="square">
              <a:spAutoFit/>
            </a:bodyPr>
            <a:lstStyle/>
            <a:p>
              <a:pPr marL="171450" indent="-171450">
                <a:buFont typeface="Arial" panose="020B0604020202020204" pitchFamily="34" charset="0"/>
                <a:buChar char="•"/>
              </a:pPr>
              <a:r>
                <a:rPr lang="en-US" altLang="zh-CN" sz="1400" dirty="0"/>
                <a:t>Supports up to 40 FXS/FXO channels</a:t>
              </a:r>
              <a:endParaRPr lang="en-US" altLang="zh-CN" sz="1400" dirty="0"/>
            </a:p>
            <a:p>
              <a:pPr marL="171450" indent="-171450">
                <a:buFont typeface="Arial" panose="020B0604020202020204" pitchFamily="34" charset="0"/>
                <a:buChar char="•"/>
              </a:pPr>
              <a:r>
                <a:rPr lang="en-US" altLang="zh-CN" sz="1400" dirty="0">
                  <a:latin typeface="+mn-ea"/>
                </a:rPr>
                <a:t>Designs with 2 LAN switch boards</a:t>
              </a:r>
              <a:endParaRPr lang="en-US" altLang="zh-CN" sz="1400" dirty="0">
                <a:latin typeface="+mn-ea"/>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128821" y="4425832"/>
              <a:ext cx="2996718" cy="738664"/>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rPr>
                <a:t>4 cores intel CPU inside</a:t>
              </a:r>
              <a:endParaRPr lang="en-US" altLang="zh-CN" sz="1400" dirty="0">
                <a:latin typeface="+mn-ea"/>
              </a:endParaRPr>
            </a:p>
            <a:p>
              <a:pPr marL="171450" indent="-171450">
                <a:buFont typeface="Arial" panose="020B0604020202020204" pitchFamily="34" charset="0"/>
                <a:buChar char="•"/>
              </a:pPr>
              <a:r>
                <a:rPr lang="en-US" altLang="zh-CN" sz="1400" dirty="0">
                  <a:latin typeface="+mn-ea"/>
                </a:rPr>
                <a:t>Up to 88 concurrent calls with transcoding and EC</a:t>
              </a:r>
              <a:endParaRPr lang="en-US" altLang="zh-CN" sz="1400" dirty="0">
                <a:latin typeface="+mn-ea"/>
              </a:endParaRPr>
            </a:p>
          </p:txBody>
        </p:sp>
      </p:grpSp>
      <p:sp>
        <p:nvSpPr>
          <p:cNvPr id="98" name="矩形 45"/>
          <p:cNvSpPr/>
          <p:nvPr/>
        </p:nvSpPr>
        <p:spPr>
          <a:xfrm>
            <a:off x="5082656" y="3744011"/>
            <a:ext cx="2154949"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VS-GW1600 V2</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8716017" y="3744011"/>
            <a:ext cx="2154949"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VS-GW2120 V2</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63"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64"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5" name="ïş1ídè"/>
          <p:cNvSpPr txBox="1"/>
          <p:nvPr/>
        </p:nvSpPr>
        <p:spPr>
          <a:xfrm>
            <a:off x="19963" y="600329"/>
            <a:ext cx="4372507"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Analog Gateway —— Modular</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76" name="Picture 2" descr="https://www.openvox.cn/images/products/VoIP_Gateways/AnalogGateways/VS-GW1202-Analog-Series.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7187" t="17483" r="8380" b="19708"/>
          <a:stretch>
            <a:fillRect/>
          </a:stretch>
        </p:blipFill>
        <p:spPr bwMode="auto">
          <a:xfrm>
            <a:off x="1108277" y="2208230"/>
            <a:ext cx="2603829" cy="1383553"/>
          </a:xfrm>
          <a:prstGeom prst="rect">
            <a:avLst/>
          </a:prstGeom>
          <a:extLst>
            <a:ext uri="{909E8E84-426E-40DD-AFC4-6F175D3DCCD1}">
              <a14:hiddenFill xmlns:a14="http://schemas.microsoft.com/office/drawing/2010/main">
                <a:solidFill>
                  <a:srgbClr val="FFFFFF"/>
                </a:solidFill>
              </a14:hiddenFill>
            </a:ext>
          </a:extLst>
        </p:spPr>
      </p:pic>
      <p:pic>
        <p:nvPicPr>
          <p:cNvPr id="80" name="Picture 2" descr="https://www.openvox.cn/images/products/VoIP_Gateways/AnalogGateways/VS-GW1600_V2_Analog_Series_L.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932" t="14952" r="3843" b="17315"/>
          <a:stretch>
            <a:fillRect/>
          </a:stretch>
        </p:blipFill>
        <p:spPr bwMode="auto">
          <a:xfrm>
            <a:off x="4903961" y="2195248"/>
            <a:ext cx="2745690" cy="144036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41" t="18681" r="5765" b="17367"/>
          <a:stretch>
            <a:fillRect/>
          </a:stretch>
        </p:blipFill>
        <p:spPr bwMode="auto">
          <a:xfrm>
            <a:off x="8464923" y="2101420"/>
            <a:ext cx="2813065" cy="1437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 presetClass="entr" presetSubtype="4" fill="hold" nodeType="withEffect">
                                  <p:stCondLst>
                                    <p:cond delay="250"/>
                                  </p:stCondLst>
                                  <p:childTnLst>
                                    <p:set>
                                      <p:cBhvr>
                                        <p:cTn id="9" dur="1" fill="hold">
                                          <p:stCondLst>
                                            <p:cond delay="0"/>
                                          </p:stCondLst>
                                        </p:cTn>
                                        <p:tgtEl>
                                          <p:spTgt spid="76"/>
                                        </p:tgtEl>
                                        <p:attrNameLst>
                                          <p:attrName>style.visibility</p:attrName>
                                        </p:attrNameLst>
                                      </p:cBhvr>
                                      <p:to>
                                        <p:strVal val="visible"/>
                                      </p:to>
                                    </p:set>
                                    <p:anim calcmode="lin" valueType="num">
                                      <p:cBhvr additive="base">
                                        <p:cTn id="10" dur="500" fill="hold"/>
                                        <p:tgtEl>
                                          <p:spTgt spid="76"/>
                                        </p:tgtEl>
                                        <p:attrNameLst>
                                          <p:attrName>ppt_x</p:attrName>
                                        </p:attrNameLst>
                                      </p:cBhvr>
                                      <p:tavLst>
                                        <p:tav tm="0">
                                          <p:val>
                                            <p:strVal val="#ppt_x"/>
                                          </p:val>
                                        </p:tav>
                                        <p:tav tm="100000">
                                          <p:val>
                                            <p:strVal val="#ppt_x"/>
                                          </p:val>
                                        </p:tav>
                                      </p:tavLst>
                                    </p:anim>
                                    <p:anim calcmode="lin" valueType="num">
                                      <p:cBhvr additive="base">
                                        <p:cTn id="11" dur="500" fill="hold"/>
                                        <p:tgtEl>
                                          <p:spTgt spid="7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5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250"/>
                                  </p:stCondLst>
                                  <p:childTnLst>
                                    <p:set>
                                      <p:cBhvr>
                                        <p:cTn id="17" dur="1" fill="hold">
                                          <p:stCondLst>
                                            <p:cond delay="0"/>
                                          </p:stCondLst>
                                        </p:cTn>
                                        <p:tgtEl>
                                          <p:spTgt spid="81"/>
                                        </p:tgtEl>
                                        <p:attrNameLst>
                                          <p:attrName>style.visibility</p:attrName>
                                        </p:attrNameLst>
                                      </p:cBhvr>
                                      <p:to>
                                        <p:strVal val="visible"/>
                                      </p:to>
                                    </p:set>
                                    <p:anim calcmode="lin" valueType="num">
                                      <p:cBhvr additive="base">
                                        <p:cTn id="18" dur="500" fill="hold"/>
                                        <p:tgtEl>
                                          <p:spTgt spid="81"/>
                                        </p:tgtEl>
                                        <p:attrNameLst>
                                          <p:attrName>ppt_x</p:attrName>
                                        </p:attrNameLst>
                                      </p:cBhvr>
                                      <p:tavLst>
                                        <p:tav tm="0">
                                          <p:val>
                                            <p:strVal val="#ppt_x"/>
                                          </p:val>
                                        </p:tav>
                                        <p:tav tm="100000">
                                          <p:val>
                                            <p:strVal val="#ppt_x"/>
                                          </p:val>
                                        </p:tav>
                                      </p:tavLst>
                                    </p:anim>
                                    <p:anim calcmode="lin" valueType="num">
                                      <p:cBhvr additive="base">
                                        <p:cTn id="19"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1919450" y="142797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1002861" y="3485669"/>
              <a:ext cx="2996718" cy="2030366"/>
              <a:chOff x="5539872" y="1344811"/>
              <a:chExt cx="2996718" cy="2030366"/>
            </a:xfrm>
          </p:grpSpPr>
          <p:sp>
            <p:nvSpPr>
              <p:cNvPr id="42" name="矩形 44"/>
              <p:cNvSpPr/>
              <p:nvPr/>
            </p:nvSpPr>
            <p:spPr>
              <a:xfrm>
                <a:off x="5539872" y="1990182"/>
                <a:ext cx="2996718" cy="1384995"/>
              </a:xfrm>
              <a:prstGeom prst="rect">
                <a:avLst/>
              </a:prstGeom>
            </p:spPr>
            <p:txBody>
              <a:bodyPr wrap="square">
                <a:spAutoFit/>
              </a:bodyPr>
              <a:lstStyle/>
              <a:p>
                <a:pPr marL="171450" indent="-171450">
                  <a:buFont typeface="Arial" panose="020B0604020202020204" pitchFamily="34" charset="0"/>
                  <a:buChar char="•"/>
                </a:pPr>
                <a:r>
                  <a:rPr lang="en-US" altLang="zh-CN" sz="1400" dirty="0"/>
                  <a:t>Each VS-GWM801-O module offers 8 FXO ports</a:t>
                </a:r>
                <a:endParaRPr lang="en-US" altLang="zh-CN" sz="1400" dirty="0"/>
              </a:p>
              <a:p>
                <a:pPr marL="171450" indent="-171450">
                  <a:buFont typeface="Arial" panose="020B0604020202020204" pitchFamily="34" charset="0"/>
                  <a:buChar char="•"/>
                </a:pPr>
                <a:r>
                  <a:rPr lang="en-US" altLang="zh-CN" sz="1400" dirty="0"/>
                  <a:t>Each VS-GWM801-S module offers 8 FXS ports</a:t>
                </a:r>
                <a:endParaRPr lang="en-US" altLang="zh-CN" sz="1400" dirty="0"/>
              </a:p>
              <a:p>
                <a:pPr marL="171450" indent="-171450">
                  <a:buFont typeface="Arial" panose="020B0604020202020204" pitchFamily="34" charset="0"/>
                  <a:buChar char="•"/>
                </a:pPr>
                <a:r>
                  <a:rPr lang="en-US" altLang="zh-CN" sz="1400" dirty="0"/>
                  <a:t>Each VS-GWM801-O/S module offers 4 FXO ports and 4 FXS ports</a:t>
                </a:r>
                <a:endParaRPr lang="en-US" altLang="zh-CN" sz="1400" dirty="0">
                  <a:latin typeface="+mn-ea"/>
                </a:endParaRPr>
              </a:p>
            </p:txBody>
          </p:sp>
          <p:sp>
            <p:nvSpPr>
              <p:cNvPr id="43" name="矩形 45"/>
              <p:cNvSpPr/>
              <p:nvPr/>
            </p:nvSpPr>
            <p:spPr>
              <a:xfrm>
                <a:off x="6069821" y="1344811"/>
                <a:ext cx="1842364"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VS-GWM801</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6683544" y="142797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46104" y="4131039"/>
              <a:ext cx="2996718" cy="1384995"/>
            </a:xfrm>
            <a:prstGeom prst="rect">
              <a:avLst/>
            </a:prstGeom>
          </p:spPr>
          <p:txBody>
            <a:bodyPr wrap="square">
              <a:spAutoFit/>
            </a:bodyPr>
            <a:lstStyle/>
            <a:p>
              <a:pPr marL="171450" indent="-171450">
                <a:buFont typeface="Arial" panose="020B0604020202020204" pitchFamily="34" charset="0"/>
                <a:buChar char="•"/>
              </a:pPr>
              <a:r>
                <a:rPr lang="en-US" altLang="zh-CN" sz="1400" dirty="0"/>
                <a:t>Each VS-GWM820-O module offers 8 FXO ports</a:t>
              </a:r>
              <a:endParaRPr lang="en-US" altLang="zh-CN" sz="1400" dirty="0"/>
            </a:p>
            <a:p>
              <a:pPr marL="171450" indent="-171450">
                <a:buFont typeface="Arial" panose="020B0604020202020204" pitchFamily="34" charset="0"/>
                <a:buChar char="•"/>
              </a:pPr>
              <a:r>
                <a:rPr lang="en-US" altLang="zh-CN" sz="1400" dirty="0"/>
                <a:t>Each VS-GWM820-S module offers 8 FXS ports</a:t>
              </a:r>
              <a:endParaRPr lang="en-US" altLang="zh-CN" sz="1400" dirty="0"/>
            </a:p>
            <a:p>
              <a:pPr marL="171450" indent="-171450">
                <a:buFont typeface="Arial" panose="020B0604020202020204" pitchFamily="34" charset="0"/>
                <a:buChar char="•"/>
              </a:pPr>
              <a:r>
                <a:rPr lang="en-US" altLang="zh-CN" sz="1400" dirty="0"/>
                <a:t>Each VS-GWM820-O/S module offers 4 FXO ports and 4 FXS ports</a:t>
              </a:r>
              <a:endParaRPr lang="en-US" altLang="zh-CN" sz="1400" dirty="0">
                <a:latin typeface="+mn-ea"/>
              </a:endParaRPr>
            </a:p>
          </p:txBody>
        </p:sp>
      </p:grpSp>
      <p:sp>
        <p:nvSpPr>
          <p:cNvPr id="98" name="矩形 45"/>
          <p:cNvSpPr/>
          <p:nvPr/>
        </p:nvSpPr>
        <p:spPr>
          <a:xfrm>
            <a:off x="7480029" y="3465556"/>
            <a:ext cx="1842364"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VS-GWM820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52"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56"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2" name="ïş1ídè"/>
          <p:cNvSpPr txBox="1"/>
          <p:nvPr/>
        </p:nvSpPr>
        <p:spPr>
          <a:xfrm>
            <a:off x="19963" y="600329"/>
            <a:ext cx="4372507"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Analog Gateway —— Modular</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38" name="Picture 2" descr="https://www.openvox.cn/images/products/VoIP_Gateways/AnalogGateways/VS-GWM801/801S_ce.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5606" t="10551" r="5606" b="6790"/>
          <a:stretch>
            <a:fillRect/>
          </a:stretch>
        </p:blipFill>
        <p:spPr bwMode="auto">
          <a:xfrm>
            <a:off x="2567692" y="2024593"/>
            <a:ext cx="2143580" cy="1425420"/>
          </a:xfrm>
          <a:prstGeom prst="rect">
            <a:avLst/>
          </a:prstGeom>
          <a:noFill/>
          <a:extLst>
            <a:ext uri="{909E8E84-426E-40DD-AFC4-6F175D3DCCD1}">
              <a14:hiddenFill xmlns:a14="http://schemas.microsoft.com/office/drawing/2010/main">
                <a:solidFill>
                  <a:srgbClr val="FFFFFF"/>
                </a:solidFill>
              </a14:hiddenFill>
            </a:ext>
          </a:extLst>
        </p:spPr>
      </p:pic>
      <p:pic>
        <p:nvPicPr>
          <p:cNvPr id="47" name="图片 46"/>
          <p:cNvPicPr>
            <a:picLocks noChangeAspect="1"/>
          </p:cNvPicPr>
          <p:nvPr/>
        </p:nvPicPr>
        <p:blipFill>
          <a:blip r:embed="rId2">
            <a:clrChange>
              <a:clrFrom>
                <a:srgbClr val="FFFFFF"/>
              </a:clrFrom>
              <a:clrTo>
                <a:srgbClr val="FFFFFF">
                  <a:alpha val="0"/>
                </a:srgbClr>
              </a:clrTo>
            </a:clrChange>
          </a:blip>
          <a:stretch>
            <a:fillRect/>
          </a:stretch>
        </p:blipFill>
        <p:spPr>
          <a:xfrm>
            <a:off x="6950226" y="1607760"/>
            <a:ext cx="2936344" cy="20973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2"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right)">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aphicFrame>
        <p:nvGraphicFramePr>
          <p:cNvPr id="19" name="表格 18"/>
          <p:cNvGraphicFramePr>
            <a:graphicFrameLocks noGrp="1"/>
          </p:cNvGraphicFramePr>
          <p:nvPr/>
        </p:nvGraphicFramePr>
        <p:xfrm>
          <a:off x="1846568" y="1297490"/>
          <a:ext cx="8650531" cy="4971177"/>
        </p:xfrm>
        <a:graphic>
          <a:graphicData uri="http://schemas.openxmlformats.org/drawingml/2006/table">
            <a:tbl>
              <a:tblPr/>
              <a:tblGrid>
                <a:gridCol w="2927258"/>
                <a:gridCol w="3138437"/>
                <a:gridCol w="2584836"/>
              </a:tblGrid>
              <a:tr h="432585">
                <a:tc gridSpan="3">
                  <a:txBody>
                    <a:bodyPr/>
                    <a:lstStyle/>
                    <a:p>
                      <a:pPr marR="0" indent="0" algn="ctr" rtl="0">
                        <a:lnSpc>
                          <a:spcPct val="119000"/>
                        </a:lnSpc>
                        <a:spcBef>
                          <a:spcPts val="0"/>
                        </a:spcBef>
                        <a:spcAft>
                          <a:spcPts val="600"/>
                        </a:spcAft>
                      </a:pPr>
                      <a:r>
                        <a:rPr lang="en-US" sz="1100" b="1" kern="1400" dirty="0">
                          <a:ln>
                            <a:noFill/>
                          </a:ln>
                          <a:solidFill>
                            <a:srgbClr val="FFFFFF"/>
                          </a:solidFill>
                          <a:effectLst/>
                          <a:latin typeface="Calibri" panose="020F0502020204030204" pitchFamily="34" charset="0"/>
                        </a:rPr>
                        <a:t>Difference between VS-GWM801/820 Series Analog Modules</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cPr/>
                </a:tc>
                <a:tc hMerge="1">
                  <a:tcPr>
                    <a:lnL w="12700" cap="flat" cmpd="sng" algn="ctr">
                      <a:solidFill>
                        <a:srgbClr val="C0C0C0"/>
                      </a:solidFill>
                      <a:prstDash val="solid"/>
                      <a:round/>
                      <a:headEnd type="none" w="med" len="med"/>
                      <a:tailEnd type="none" w="med" len="med"/>
                    </a:lnL>
                  </a:tcPr>
                </a:tc>
              </a:tr>
              <a:tr h="302029">
                <a:tc>
                  <a:txBody>
                    <a:bodyPr/>
                    <a:lstStyle/>
                    <a:p>
                      <a:pPr marR="0" indent="0" algn="ctr" rtl="0">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Product Name</a:t>
                      </a:r>
                      <a:endParaRPr lang="en-US" sz="600" kern="1400" dirty="0">
                        <a:ln>
                          <a:noFill/>
                        </a:ln>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VS-GWM801</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Calibri" panose="020F0502020204030204" pitchFamily="34" charset="0"/>
                        </a:rPr>
                        <a:t>VS-GWM820</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826">
                <a:tc gridSpan="3">
                  <a:txBody>
                    <a:bodyPr/>
                    <a:lstStyle/>
                    <a:p>
                      <a:pPr marR="0" indent="0" algn="ctr" rtl="0">
                        <a:lnSpc>
                          <a:spcPct val="119000"/>
                        </a:lnSpc>
                        <a:spcBef>
                          <a:spcPts val="0"/>
                        </a:spcBef>
                        <a:spcAft>
                          <a:spcPts val="600"/>
                        </a:spcAft>
                      </a:pPr>
                      <a:r>
                        <a:rPr lang="en-US" sz="900" b="1" kern="1400" dirty="0">
                          <a:ln>
                            <a:noFill/>
                          </a:ln>
                          <a:solidFill>
                            <a:srgbClr val="000000"/>
                          </a:solidFill>
                          <a:effectLst/>
                          <a:latin typeface="Calibri" panose="020F0502020204030204" pitchFamily="34" charset="0"/>
                        </a:rPr>
                        <a:t>Switch Board </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hMerge="1">
                  <a:tcPr/>
                </a:tc>
                <a:tc hMerge="1">
                  <a:tcPr>
                    <a:lnL w="12700" cap="flat" cmpd="sng" algn="ctr">
                      <a:solidFill>
                        <a:srgbClr val="C0C0C0"/>
                      </a:solidFill>
                      <a:prstDash val="solid"/>
                      <a:round/>
                      <a:headEnd type="none" w="med" len="med"/>
                      <a:tailEnd type="none" w="med" len="med"/>
                    </a:lnL>
                    <a:lnT w="12700" cap="flat" cmpd="sng" algn="ctr">
                      <a:solidFill>
                        <a:srgbClr val="C0C0C0"/>
                      </a:solidFill>
                      <a:prstDash val="solid"/>
                      <a:round/>
                      <a:headEnd type="none" w="med" len="med"/>
                      <a:tailEnd type="none" w="med" len="med"/>
                    </a:lnT>
                  </a:tcPr>
                </a:tc>
              </a:tr>
              <a:tr h="299596">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Core Board</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N</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Y (4-Core Intel)</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18262">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Bus</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Ethernet</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Ethernet + USB</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99596">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Reset</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N</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Y</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826">
                <a:tc gridSpan="3">
                  <a:txBody>
                    <a:bodyPr/>
                    <a:lstStyle/>
                    <a:p>
                      <a:pPr marR="0" indent="0" algn="ctr" rtl="0">
                        <a:lnSpc>
                          <a:spcPct val="119000"/>
                        </a:lnSpc>
                        <a:spcBef>
                          <a:spcPts val="0"/>
                        </a:spcBef>
                        <a:spcAft>
                          <a:spcPts val="600"/>
                        </a:spcAft>
                      </a:pPr>
                      <a:r>
                        <a:rPr lang="en-US" sz="900" b="1" kern="1400" dirty="0">
                          <a:ln>
                            <a:noFill/>
                          </a:ln>
                          <a:solidFill>
                            <a:srgbClr val="000000"/>
                          </a:solidFill>
                          <a:effectLst/>
                          <a:latin typeface="Calibri" panose="020F0502020204030204" pitchFamily="34" charset="0"/>
                        </a:rPr>
                        <a:t>Module Board </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hMerge="1">
                  <a:tcPr/>
                </a:tc>
                <a:tc hMerge="1">
                  <a:tcPr>
                    <a:lnL w="12700" cap="flat" cmpd="sng" algn="ctr">
                      <a:solidFill>
                        <a:srgbClr val="C0C0C0"/>
                      </a:solidFill>
                      <a:prstDash val="solid"/>
                      <a:round/>
                      <a:headEnd type="none" w="med" len="med"/>
                      <a:tailEnd type="none" w="med" len="med"/>
                    </a:lnL>
                    <a:lnT w="12700" cap="flat" cmpd="sng" algn="ctr">
                      <a:solidFill>
                        <a:srgbClr val="C0C0C0"/>
                      </a:solidFill>
                      <a:prstDash val="solid"/>
                      <a:round/>
                      <a:headEnd type="none" w="med" len="med"/>
                      <a:tailEnd type="none" w="med" len="med"/>
                    </a:lnT>
                  </a:tcPr>
                </a:tc>
              </a:tr>
              <a:tr h="299596">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CPU</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Y </a:t>
                      </a:r>
                      <a:r>
                        <a:rPr lang="en-US" altLang="zh-CN" sz="800" kern="1400" dirty="0">
                          <a:ln>
                            <a:noFill/>
                          </a:ln>
                          <a:solidFill>
                            <a:srgbClr val="000000"/>
                          </a:solidFill>
                          <a:effectLst/>
                          <a:latin typeface="Calibri" panose="020F0502020204030204" pitchFamily="34" charset="0"/>
                          <a:ea typeface="宋体" panose="02010600030101010101" pitchFamily="2" charset="-122"/>
                        </a:rPr>
                        <a:t>(</a:t>
                      </a:r>
                      <a:r>
                        <a:rPr lang="en-US" sz="800" kern="1400" dirty="0">
                          <a:ln>
                            <a:noFill/>
                          </a:ln>
                          <a:solidFill>
                            <a:srgbClr val="000000"/>
                          </a:solidFill>
                          <a:effectLst/>
                          <a:latin typeface="Calibri" panose="020F0502020204030204" pitchFamily="34" charset="0"/>
                        </a:rPr>
                        <a:t>4-Core ARM</a:t>
                      </a:r>
                      <a:r>
                        <a:rPr lang="en-US" altLang="zh-CN" sz="800" kern="1400" dirty="0">
                          <a:ln>
                            <a:noFill/>
                          </a:ln>
                          <a:solidFill>
                            <a:srgbClr val="000000"/>
                          </a:solidFill>
                          <a:effectLst/>
                          <a:latin typeface="Calibri" panose="020F0502020204030204" pitchFamily="34" charset="0"/>
                          <a:ea typeface="宋体" panose="02010600030101010101" pitchFamily="2" charset="-122"/>
                        </a:rPr>
                        <a:t>)</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N</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509">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Bus</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Ethernet</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USB</a:t>
                      </a:r>
                      <a:endParaRPr lang="en-US" sz="600" kern="140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596">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Reset</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Y</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N</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6785">
                <a:tc gridSpan="3">
                  <a:txBody>
                    <a:bodyPr/>
                    <a:lstStyle/>
                    <a:p>
                      <a:pPr marR="0" indent="0" algn="ctr" rtl="0">
                        <a:lnSpc>
                          <a:spcPct val="119000"/>
                        </a:lnSpc>
                        <a:spcBef>
                          <a:spcPts val="0"/>
                        </a:spcBef>
                        <a:spcAft>
                          <a:spcPts val="600"/>
                        </a:spcAft>
                      </a:pPr>
                      <a:r>
                        <a:rPr lang="en-US" sz="900" b="1" kern="1400" dirty="0">
                          <a:ln>
                            <a:noFill/>
                          </a:ln>
                          <a:solidFill>
                            <a:srgbClr val="000000"/>
                          </a:solidFill>
                          <a:effectLst/>
                          <a:latin typeface="Calibri" panose="020F0502020204030204" pitchFamily="34" charset="0"/>
                        </a:rPr>
                        <a:t>Function</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hMerge="1">
                  <a:tcPr/>
                </a:tc>
                <a:tc hMerge="1">
                  <a:tcPr>
                    <a:lnL w="12700" cap="flat" cmpd="sng" algn="ctr">
                      <a:solidFill>
                        <a:srgbClr val="C0C0C0"/>
                      </a:solidFill>
                      <a:prstDash val="solid"/>
                      <a:round/>
                      <a:headEnd type="none" w="med" len="med"/>
                      <a:tailEnd type="none" w="med" len="med"/>
                    </a:lnL>
                    <a:lnT w="12700" cap="flat" cmpd="sng" algn="ctr">
                      <a:solidFill>
                        <a:srgbClr val="C0C0C0"/>
                      </a:solidFill>
                      <a:prstDash val="solid"/>
                      <a:round/>
                      <a:headEnd type="none" w="med" len="med"/>
                      <a:tailEnd type="none" w="med" len="med"/>
                    </a:lnT>
                  </a:tcPr>
                </a:tc>
              </a:tr>
              <a:tr h="627702">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Cluster</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a:ln>
                            <a:noFill/>
                          </a:ln>
                          <a:solidFill>
                            <a:srgbClr val="000000"/>
                          </a:solidFill>
                          <a:effectLst/>
                          <a:latin typeface="Calibri" panose="020F0502020204030204" pitchFamily="34" charset="0"/>
                        </a:rPr>
                        <a:t>N</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Switch Board control each Module Board</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0269">
                <a:tc>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Firmware Update and Maintenance</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R="0" indent="0" algn="ctr" rtl="0">
                        <a:lnSpc>
                          <a:spcPct val="115000"/>
                        </a:lnSpc>
                        <a:spcBef>
                          <a:spcPts val="0"/>
                        </a:spcBef>
                        <a:spcAft>
                          <a:spcPts val="600"/>
                        </a:spcAft>
                      </a:pPr>
                      <a:r>
                        <a:rPr lang="en-US" sz="800" kern="1400" dirty="0">
                          <a:ln>
                            <a:noFill/>
                          </a:ln>
                          <a:solidFill>
                            <a:srgbClr val="000000"/>
                          </a:solidFill>
                          <a:effectLst/>
                          <a:latin typeface="Calibri" panose="020F0502020204030204" pitchFamily="34" charset="0"/>
                        </a:rPr>
                        <a:t>Function is basically the same, continuously updating versions and features</a:t>
                      </a:r>
                      <a:endParaRPr lang="en-US" sz="600" kern="1400" dirty="0">
                        <a:ln>
                          <a:noFill/>
                        </a:ln>
                        <a:solidFill>
                          <a:srgbClr val="000000"/>
                        </a:solidFill>
                        <a:effectLst/>
                        <a:latin typeface="Calibri" panose="020F0502020204030204" pitchFamily="34" charset="0"/>
                      </a:endParaRPr>
                    </a:p>
                  </a:txBody>
                  <a:tcPr marL="38843" marR="388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rgbClr val="C0C0C0"/>
                      </a:solidFill>
                      <a:prstDash val="solid"/>
                      <a:round/>
                      <a:headEnd type="none" w="med" len="med"/>
                      <a:tailEnd type="none" w="med" len="med"/>
                    </a:lnL>
                    <a:lnT w="12700" cap="flat" cmpd="sng" algn="ctr">
                      <a:solidFill>
                        <a:srgbClr val="C0C0C0"/>
                      </a:solidFill>
                      <a:prstDash val="solid"/>
                      <a:round/>
                      <a:headEnd type="none" w="med" len="med"/>
                      <a:tailEnd type="none" w="med" len="med"/>
                    </a:lnT>
                  </a:tcPr>
                </a:tc>
              </a:tr>
            </a:tbl>
          </a:graphicData>
        </a:graphic>
      </p:graphicFrame>
      <p:sp>
        <p:nvSpPr>
          <p:cNvPr id="20"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21"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22" name="ïş1ídè"/>
          <p:cNvSpPr txBox="1"/>
          <p:nvPr/>
        </p:nvSpPr>
        <p:spPr>
          <a:xfrm>
            <a:off x="19963" y="600329"/>
            <a:ext cx="4372507"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Analog Gateway —— Modular</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14782" y="484441"/>
            <a:ext cx="11522762" cy="7057559"/>
            <a:chOff x="914782" y="484441"/>
            <a:chExt cx="11522762"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14782" y="6159380"/>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2160295" y="1264529"/>
            <a:ext cx="3426180" cy="4740260"/>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1011140" y="3119148"/>
              <a:ext cx="2996718" cy="2574230"/>
              <a:chOff x="5548151" y="978290"/>
              <a:chExt cx="2996718" cy="2574230"/>
            </a:xfrm>
          </p:grpSpPr>
          <p:sp>
            <p:nvSpPr>
              <p:cNvPr id="42" name="矩形 44"/>
              <p:cNvSpPr/>
              <p:nvPr/>
            </p:nvSpPr>
            <p:spPr>
              <a:xfrm>
                <a:off x="5548151" y="1554024"/>
                <a:ext cx="2996718" cy="1998496"/>
              </a:xfrm>
              <a:prstGeom prst="rect">
                <a:avLst/>
              </a:prstGeom>
            </p:spPr>
            <p:txBody>
              <a:bodyPr wrap="square">
                <a:spAutoFit/>
              </a:bodyPr>
              <a:lstStyle/>
              <a:p>
                <a:pPr marL="171450" indent="-171450">
                  <a:lnSpc>
                    <a:spcPct val="150000"/>
                  </a:lnSpc>
                  <a:buFont typeface="Arial" panose="020B0604020202020204" pitchFamily="34" charset="0"/>
                  <a:buChar char="•"/>
                </a:pPr>
                <a:r>
                  <a:rPr lang="en-US" altLang="zh-CN" sz="1400" dirty="0"/>
                  <a:t>Supports 1/2/4 software-selectable T1/E1/PRI interface</a:t>
                </a:r>
                <a:endParaRPr lang="en-US" altLang="zh-CN" sz="1400" dirty="0"/>
              </a:p>
              <a:p>
                <a:pPr marL="171450" indent="-171450">
                  <a:lnSpc>
                    <a:spcPct val="150000"/>
                  </a:lnSpc>
                  <a:buFont typeface="Arial" panose="020B0604020202020204" pitchFamily="34" charset="0"/>
                  <a:buChar char="•"/>
                </a:pPr>
                <a:r>
                  <a:rPr lang="en-US" altLang="zh-CN" sz="1400" dirty="0"/>
                  <a:t>Up to 120 energy efficiency concurrent processing</a:t>
                </a:r>
                <a:endParaRPr lang="en-US" altLang="zh-CN" sz="1400" dirty="0"/>
              </a:p>
              <a:p>
                <a:pPr marL="171450" indent="-171450">
                  <a:lnSpc>
                    <a:spcPct val="150000"/>
                  </a:lnSpc>
                  <a:buFont typeface="Arial" panose="020B0604020202020204" pitchFamily="34" charset="0"/>
                  <a:buChar char="•"/>
                </a:pPr>
                <a:r>
                  <a:rPr lang="en-US" altLang="zh-CN" sz="1400" dirty="0"/>
                  <a:t>Signalling: PRI/R2/SS7</a:t>
                </a:r>
                <a:endParaRPr lang="en-US" altLang="zh-CN" sz="1400" dirty="0"/>
              </a:p>
              <a:p>
                <a:pPr marL="171450" indent="-171450">
                  <a:lnSpc>
                    <a:spcPct val="150000"/>
                  </a:lnSpc>
                  <a:buFont typeface="Arial" panose="020B0604020202020204" pitchFamily="34" charset="0"/>
                  <a:buChar char="•"/>
                </a:pPr>
                <a:r>
                  <a:rPr lang="en-US" altLang="zh-CN" sz="1400" dirty="0"/>
                  <a:t>Echo Cancellation &amp; transcoding</a:t>
                </a:r>
                <a:endParaRPr lang="en-US" altLang="zh-CN" sz="1400" dirty="0"/>
              </a:p>
            </p:txBody>
          </p:sp>
          <p:sp>
            <p:nvSpPr>
              <p:cNvPr id="43" name="矩形 45"/>
              <p:cNvSpPr/>
              <p:nvPr/>
            </p:nvSpPr>
            <p:spPr>
              <a:xfrm>
                <a:off x="6206965" y="978290"/>
                <a:ext cx="1609736"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DGW-L20X</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6993431" y="1264529"/>
            <a:ext cx="3426180" cy="4829973"/>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985949" y="3680868"/>
              <a:ext cx="3138307" cy="1828543"/>
            </a:xfrm>
            <a:prstGeom prst="rect">
              <a:avLst/>
            </a:prstGeom>
          </p:spPr>
          <p:txBody>
            <a:bodyPr wrap="square">
              <a:spAutoFit/>
            </a:bodyPr>
            <a:lstStyle/>
            <a:p>
              <a:pPr marL="171450" indent="-171450">
                <a:lnSpc>
                  <a:spcPct val="150000"/>
                </a:lnSpc>
                <a:buFont typeface="Arial" panose="020B0604020202020204" pitchFamily="34" charset="0"/>
                <a:buChar char="•"/>
              </a:pPr>
              <a:r>
                <a:rPr lang="en-US" altLang="zh-CN" sz="1200" dirty="0"/>
                <a:t>Supports 1/2/4 software-selectable E1/T1/PRI interface</a:t>
              </a:r>
              <a:endParaRPr lang="en-US" altLang="zh-CN" sz="1200" dirty="0"/>
            </a:p>
            <a:p>
              <a:pPr marL="171450" indent="-171450">
                <a:lnSpc>
                  <a:spcPct val="150000"/>
                </a:lnSpc>
                <a:buFont typeface="Arial" panose="020B0604020202020204" pitchFamily="34" charset="0"/>
                <a:buChar char="•"/>
              </a:pPr>
              <a:r>
                <a:rPr lang="en-US" altLang="zh-CN" sz="1200" dirty="0"/>
                <a:t>Supports up to 30/60/120 concurrent calls</a:t>
              </a:r>
              <a:endParaRPr lang="en-US" altLang="zh-CN" sz="1200" dirty="0"/>
            </a:p>
            <a:p>
              <a:pPr marL="171450" indent="-171450">
                <a:lnSpc>
                  <a:spcPct val="150000"/>
                </a:lnSpc>
                <a:buFont typeface="Arial" panose="020B0604020202020204" pitchFamily="34" charset="0"/>
                <a:buChar char="•"/>
              </a:pPr>
              <a:r>
                <a:rPr lang="en-US" altLang="zh-CN" sz="1200" dirty="0"/>
                <a:t>Signalling: PRI/SS7/R2</a:t>
              </a:r>
              <a:endParaRPr lang="en-US" altLang="zh-CN" sz="1200" dirty="0"/>
            </a:p>
            <a:p>
              <a:pPr marL="171450" indent="-171450">
                <a:lnSpc>
                  <a:spcPct val="150000"/>
                </a:lnSpc>
                <a:buFont typeface="Arial" panose="020B0604020202020204" pitchFamily="34" charset="0"/>
                <a:buChar char="•"/>
              </a:pPr>
              <a:r>
                <a:rPr lang="en-US" altLang="zh-CN" sz="1200" dirty="0"/>
                <a:t>Echo Cancellation &amp; transcoding (Octasic® DSP) </a:t>
              </a:r>
              <a:endParaRPr lang="en-US" altLang="zh-CN" sz="1200" dirty="0"/>
            </a:p>
            <a:p>
              <a:pPr marL="171450" indent="-171450">
                <a:lnSpc>
                  <a:spcPct val="150000"/>
                </a:lnSpc>
                <a:buFont typeface="Arial" panose="020B0604020202020204" pitchFamily="34" charset="0"/>
                <a:buChar char="•"/>
              </a:pPr>
              <a:r>
                <a:rPr lang="en-US" altLang="zh-CN" sz="1200" dirty="0"/>
                <a:t>Support redundant power supply</a:t>
              </a:r>
              <a:endParaRPr lang="en-US" altLang="zh-CN" sz="1200" dirty="0"/>
            </a:p>
          </p:txBody>
        </p:sp>
      </p:grpSp>
      <p:sp>
        <p:nvSpPr>
          <p:cNvPr id="98" name="矩形 45"/>
          <p:cNvSpPr/>
          <p:nvPr/>
        </p:nvSpPr>
        <p:spPr>
          <a:xfrm>
            <a:off x="7869984" y="3056813"/>
            <a:ext cx="2005677"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DGW-100X(R)</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63"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64"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5" name="ïş1ídè"/>
          <p:cNvSpPr txBox="1"/>
          <p:nvPr/>
        </p:nvSpPr>
        <p:spPr>
          <a:xfrm>
            <a:off x="19963" y="600329"/>
            <a:ext cx="4372507"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E1/T1 Gateway —— Integration</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47" name="图片 46"/>
          <p:cNvPicPr>
            <a:picLocks noChangeAspect="1"/>
          </p:cNvPicPr>
          <p:nvPr/>
        </p:nvPicPr>
        <p:blipFill rotWithShape="1">
          <a:blip r:embed="rId1" cstate="print">
            <a:extLst>
              <a:ext uri="{28A0092B-C50C-407E-A947-70E740481C1C}">
                <a14:useLocalDpi xmlns:a14="http://schemas.microsoft.com/office/drawing/2010/main" val="0"/>
              </a:ext>
            </a:extLst>
          </a:blip>
          <a:srcRect l="10963" t="28653" r="5458" b="21728"/>
          <a:stretch>
            <a:fillRect/>
          </a:stretch>
        </p:blipFill>
        <p:spPr>
          <a:xfrm>
            <a:off x="2491045" y="1847052"/>
            <a:ext cx="2808944" cy="1156110"/>
          </a:xfrm>
          <a:prstGeom prst="rect">
            <a:avLst/>
          </a:prstGeom>
        </p:spPr>
      </p:pic>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backgroundRemoval t="32858" b="68417" l="5300" r="93750">
                        <a14:foregroundMark x1="9350" y1="41410" x2="7100" y2="57689"/>
                        <a14:foregroundMark x1="7100" y1="57689" x2="9000" y2="42236"/>
                        <a14:foregroundMark x1="9000" y1="42236" x2="8350" y2="42311"/>
                        <a14:foregroundMark x1="88450" y1="45986" x2="91550" y2="62116"/>
                        <a14:foregroundMark x1="91550" y1="62116" x2="93250" y2="45536"/>
                        <a14:foregroundMark x1="93250" y1="45536" x2="86900" y2="44261"/>
                        <a14:foregroundMark x1="83350" y1="34884" x2="92250" y2="44861"/>
                        <a14:foregroundMark x1="87650" y1="34059" x2="93750" y2="45686"/>
                        <a14:foregroundMark x1="81350" y1="32933" x2="90950" y2="37734"/>
                        <a14:foregroundMark x1="11400" y1="34884" x2="5300" y2="50038"/>
                        <a14:foregroundMark x1="5300" y1="50038" x2="7600" y2="45986"/>
                      </a14:backgroundRemoval>
                    </a14:imgEffect>
                  </a14:imgLayer>
                </a14:imgProps>
              </a:ext>
              <a:ext uri="{28A0092B-C50C-407E-A947-70E740481C1C}">
                <a14:useLocalDpi xmlns:a14="http://schemas.microsoft.com/office/drawing/2010/main" val="0"/>
              </a:ext>
            </a:extLst>
          </a:blip>
          <a:srcRect t="29527" b="34270"/>
          <a:stretch>
            <a:fillRect/>
          </a:stretch>
        </p:blipFill>
        <p:spPr>
          <a:xfrm>
            <a:off x="7119303" y="1925748"/>
            <a:ext cx="3236920" cy="10774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2" presetClass="entr" presetSubtype="4" fill="hold" nodeType="withEffect">
                                  <p:stCondLst>
                                    <p:cond delay="25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rot="15433288">
            <a:off x="2244189" y="-1939496"/>
            <a:ext cx="8481704" cy="9397093"/>
            <a:chOff x="4297364" y="903288"/>
            <a:chExt cx="2946834" cy="3067178"/>
          </a:xfrm>
          <a:solidFill>
            <a:schemeClr val="bg1">
              <a:lumMod val="65000"/>
              <a:alpha val="3000"/>
            </a:schemeClr>
          </a:solidFill>
        </p:grpSpPr>
        <p:sp>
          <p:nvSpPr>
            <p:cNvPr id="32"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4"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5"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7" name="íṧlíḍè"/>
          <p:cNvSpPr/>
          <p:nvPr/>
        </p:nvSpPr>
        <p:spPr bwMode="auto">
          <a:xfrm>
            <a:off x="0" y="525681"/>
            <a:ext cx="2092035"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grpSp>
        <p:nvGrpSpPr>
          <p:cNvPr id="39" name="组合 38"/>
          <p:cNvGrpSpPr/>
          <p:nvPr/>
        </p:nvGrpSpPr>
        <p:grpSpPr>
          <a:xfrm>
            <a:off x="925225" y="484441"/>
            <a:ext cx="11512319" cy="7057559"/>
            <a:chOff x="925225" y="484441"/>
            <a:chExt cx="11512319" cy="7057559"/>
          </a:xfrm>
        </p:grpSpPr>
        <p:sp>
          <p:nvSpPr>
            <p:cNvPr id="40" name="矩形 39"/>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41"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2"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3"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4"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5"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sp>
        <p:nvSpPr>
          <p:cNvPr id="52" name="ïş1ídè"/>
          <p:cNvSpPr txBox="1"/>
          <p:nvPr/>
        </p:nvSpPr>
        <p:spPr>
          <a:xfrm>
            <a:off x="0" y="621536"/>
            <a:ext cx="204531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Products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155" name="图片 2"/>
          <p:cNvPicPr>
            <a:picLocks noChangeAspect="1"/>
          </p:cNvPicPr>
          <p:nvPr/>
        </p:nvPicPr>
        <p:blipFill>
          <a:blip r:embed="rId1"/>
          <a:stretch>
            <a:fillRect/>
          </a:stretch>
        </p:blipFill>
        <p:spPr>
          <a:xfrm>
            <a:off x="182803" y="1504857"/>
            <a:ext cx="7084905" cy="4554582"/>
          </a:xfrm>
          <a:prstGeom prst="rect">
            <a:avLst/>
          </a:prstGeom>
        </p:spPr>
      </p:pic>
      <p:sp>
        <p:nvSpPr>
          <p:cNvPr id="157" name="Oval 53"/>
          <p:cNvSpPr>
            <a:spLocks noChangeAspect="1"/>
          </p:cNvSpPr>
          <p:nvPr/>
        </p:nvSpPr>
        <p:spPr>
          <a:xfrm>
            <a:off x="7123124" y="2156977"/>
            <a:ext cx="656406" cy="656406"/>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58" name="1"/>
          <p:cNvSpPr txBox="1">
            <a:spLocks noChangeArrowheads="1"/>
          </p:cNvSpPr>
          <p:nvPr/>
        </p:nvSpPr>
        <p:spPr bwMode="auto">
          <a:xfrm>
            <a:off x="7939661" y="2197797"/>
            <a:ext cx="1995941"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IX Series</a:t>
            </a:r>
            <a:endParaRPr lang="en-US" altLang="zh-CN" b="1" dirty="0">
              <a:solidFill>
                <a:srgbClr val="404040"/>
              </a:solidFill>
              <a:latin typeface="+mn-lt"/>
              <a:ea typeface="+mn-ea"/>
              <a:cs typeface="+mn-ea"/>
              <a:sym typeface="+mn-lt"/>
            </a:endParaRPr>
          </a:p>
        </p:txBody>
      </p:sp>
      <p:sp>
        <p:nvSpPr>
          <p:cNvPr id="159" name="1"/>
          <p:cNvSpPr txBox="1">
            <a:spLocks noChangeArrowheads="1"/>
          </p:cNvSpPr>
          <p:nvPr/>
        </p:nvSpPr>
        <p:spPr bwMode="auto">
          <a:xfrm>
            <a:off x="7949187" y="2461027"/>
            <a:ext cx="3918840"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IX160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IX240</a:t>
            </a:r>
            <a:endParaRPr lang="en-US" altLang="zh-CN" sz="1400" dirty="0">
              <a:solidFill>
                <a:schemeClr val="tx1">
                  <a:lumMod val="75000"/>
                  <a:lumOff val="25000"/>
                </a:schemeClr>
              </a:solidFill>
              <a:latin typeface="+mn-lt"/>
              <a:ea typeface="+mn-ea"/>
              <a:cs typeface="+mn-ea"/>
              <a:sym typeface="+mn-lt"/>
            </a:endParaRPr>
          </a:p>
        </p:txBody>
      </p:sp>
      <p:sp>
        <p:nvSpPr>
          <p:cNvPr id="160" name="Oval 53"/>
          <p:cNvSpPr>
            <a:spLocks noChangeAspect="1"/>
          </p:cNvSpPr>
          <p:nvPr/>
        </p:nvSpPr>
        <p:spPr>
          <a:xfrm>
            <a:off x="7123124" y="3420558"/>
            <a:ext cx="656406" cy="656406"/>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61" name="1"/>
          <p:cNvSpPr txBox="1">
            <a:spLocks noChangeArrowheads="1"/>
          </p:cNvSpPr>
          <p:nvPr/>
        </p:nvSpPr>
        <p:spPr bwMode="auto">
          <a:xfrm>
            <a:off x="7939662" y="3461378"/>
            <a:ext cx="1950000"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UC Series</a:t>
            </a:r>
            <a:endParaRPr lang="en-US" altLang="zh-CN" b="1" dirty="0">
              <a:solidFill>
                <a:srgbClr val="404040"/>
              </a:solidFill>
              <a:latin typeface="+mn-lt"/>
              <a:ea typeface="+mn-ea"/>
              <a:cs typeface="+mn-ea"/>
              <a:sym typeface="+mn-lt"/>
            </a:endParaRPr>
          </a:p>
        </p:txBody>
      </p:sp>
      <p:sp>
        <p:nvSpPr>
          <p:cNvPr id="162" name="1"/>
          <p:cNvSpPr txBox="1">
            <a:spLocks noChangeArrowheads="1"/>
          </p:cNvSpPr>
          <p:nvPr/>
        </p:nvSpPr>
        <p:spPr bwMode="auto">
          <a:xfrm>
            <a:off x="7939662" y="3724608"/>
            <a:ext cx="3918840"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UC501</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UC300</a:t>
            </a:r>
            <a:endParaRPr lang="en-US" altLang="zh-CN" sz="1400" dirty="0">
              <a:solidFill>
                <a:schemeClr val="tx1">
                  <a:lumMod val="75000"/>
                  <a:lumOff val="25000"/>
                </a:schemeClr>
              </a:solidFill>
              <a:latin typeface="+mn-lt"/>
              <a:ea typeface="+mn-ea"/>
              <a:cs typeface="+mn-ea"/>
              <a:sym typeface="+mn-lt"/>
            </a:endParaRPr>
          </a:p>
        </p:txBody>
      </p:sp>
      <p:grpSp>
        <p:nvGrpSpPr>
          <p:cNvPr id="163" name="Group 58"/>
          <p:cNvGrpSpPr/>
          <p:nvPr/>
        </p:nvGrpSpPr>
        <p:grpSpPr>
          <a:xfrm>
            <a:off x="7313379" y="2304856"/>
            <a:ext cx="276258" cy="406347"/>
            <a:chOff x="9209088" y="5059363"/>
            <a:chExt cx="300038" cy="441324"/>
          </a:xfrm>
          <a:solidFill>
            <a:schemeClr val="bg1"/>
          </a:solidFill>
        </p:grpSpPr>
        <p:sp>
          <p:nvSpPr>
            <p:cNvPr id="164" name="Freeform 412"/>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5" name="Freeform 413"/>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6" name="Freeform 414"/>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7" name="Freeform 415"/>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8" name="Freeform 416"/>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9" name="Freeform 417"/>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grpSp>
      <p:grpSp>
        <p:nvGrpSpPr>
          <p:cNvPr id="170" name="Group 142"/>
          <p:cNvGrpSpPr/>
          <p:nvPr/>
        </p:nvGrpSpPr>
        <p:grpSpPr>
          <a:xfrm>
            <a:off x="7271316" y="3599014"/>
            <a:ext cx="356167" cy="313475"/>
            <a:chOff x="10059988" y="2759075"/>
            <a:chExt cx="463550" cy="407988"/>
          </a:xfrm>
          <a:solidFill>
            <a:schemeClr val="bg1"/>
          </a:solidFill>
        </p:grpSpPr>
        <p:sp>
          <p:nvSpPr>
            <p:cNvPr id="171" name="Freeform 182"/>
            <p:cNvSpPr/>
            <p:nvPr/>
          </p:nvSpPr>
          <p:spPr bwMode="auto">
            <a:xfrm>
              <a:off x="10059988" y="2759075"/>
              <a:ext cx="463550" cy="168275"/>
            </a:xfrm>
            <a:custGeom>
              <a:avLst/>
              <a:gdLst>
                <a:gd name="T0" fmla="*/ 1606 w 3212"/>
                <a:gd name="T1" fmla="*/ 0 h 1164"/>
                <a:gd name="T2" fmla="*/ 1815 w 3212"/>
                <a:gd name="T3" fmla="*/ 5 h 1164"/>
                <a:gd name="T4" fmla="*/ 2016 w 3212"/>
                <a:gd name="T5" fmla="*/ 19 h 1164"/>
                <a:gd name="T6" fmla="*/ 2208 w 3212"/>
                <a:gd name="T7" fmla="*/ 43 h 1164"/>
                <a:gd name="T8" fmla="*/ 2388 w 3212"/>
                <a:gd name="T9" fmla="*/ 74 h 1164"/>
                <a:gd name="T10" fmla="*/ 2554 w 3212"/>
                <a:gd name="T11" fmla="*/ 112 h 1164"/>
                <a:gd name="T12" fmla="*/ 2706 w 3212"/>
                <a:gd name="T13" fmla="*/ 158 h 1164"/>
                <a:gd name="T14" fmla="*/ 2841 w 3212"/>
                <a:gd name="T15" fmla="*/ 210 h 1164"/>
                <a:gd name="T16" fmla="*/ 2958 w 3212"/>
                <a:gd name="T17" fmla="*/ 268 h 1164"/>
                <a:gd name="T18" fmla="*/ 3055 w 3212"/>
                <a:gd name="T19" fmla="*/ 331 h 1164"/>
                <a:gd name="T20" fmla="*/ 3130 w 3212"/>
                <a:gd name="T21" fmla="*/ 398 h 1164"/>
                <a:gd name="T22" fmla="*/ 3182 w 3212"/>
                <a:gd name="T23" fmla="*/ 469 h 1164"/>
                <a:gd name="T24" fmla="*/ 3209 w 3212"/>
                <a:gd name="T25" fmla="*/ 544 h 1164"/>
                <a:gd name="T26" fmla="*/ 3209 w 3212"/>
                <a:gd name="T27" fmla="*/ 620 h 1164"/>
                <a:gd name="T28" fmla="*/ 3182 w 3212"/>
                <a:gd name="T29" fmla="*/ 695 h 1164"/>
                <a:gd name="T30" fmla="*/ 3130 w 3212"/>
                <a:gd name="T31" fmla="*/ 766 h 1164"/>
                <a:gd name="T32" fmla="*/ 3055 w 3212"/>
                <a:gd name="T33" fmla="*/ 833 h 1164"/>
                <a:gd name="T34" fmla="*/ 2958 w 3212"/>
                <a:gd name="T35" fmla="*/ 896 h 1164"/>
                <a:gd name="T36" fmla="*/ 2841 w 3212"/>
                <a:gd name="T37" fmla="*/ 954 h 1164"/>
                <a:gd name="T38" fmla="*/ 2706 w 3212"/>
                <a:gd name="T39" fmla="*/ 1006 h 1164"/>
                <a:gd name="T40" fmla="*/ 2554 w 3212"/>
                <a:gd name="T41" fmla="*/ 1052 h 1164"/>
                <a:gd name="T42" fmla="*/ 2388 w 3212"/>
                <a:gd name="T43" fmla="*/ 1090 h 1164"/>
                <a:gd name="T44" fmla="*/ 2208 w 3212"/>
                <a:gd name="T45" fmla="*/ 1122 h 1164"/>
                <a:gd name="T46" fmla="*/ 2016 w 3212"/>
                <a:gd name="T47" fmla="*/ 1145 h 1164"/>
                <a:gd name="T48" fmla="*/ 1815 w 3212"/>
                <a:gd name="T49" fmla="*/ 1159 h 1164"/>
                <a:gd name="T50" fmla="*/ 1606 w 3212"/>
                <a:gd name="T51" fmla="*/ 1164 h 1164"/>
                <a:gd name="T52" fmla="*/ 1397 w 3212"/>
                <a:gd name="T53" fmla="*/ 1159 h 1164"/>
                <a:gd name="T54" fmla="*/ 1195 w 3212"/>
                <a:gd name="T55" fmla="*/ 1145 h 1164"/>
                <a:gd name="T56" fmla="*/ 1004 w 3212"/>
                <a:gd name="T57" fmla="*/ 1122 h 1164"/>
                <a:gd name="T58" fmla="*/ 824 w 3212"/>
                <a:gd name="T59" fmla="*/ 1090 h 1164"/>
                <a:gd name="T60" fmla="*/ 658 w 3212"/>
                <a:gd name="T61" fmla="*/ 1052 h 1164"/>
                <a:gd name="T62" fmla="*/ 506 w 3212"/>
                <a:gd name="T63" fmla="*/ 1006 h 1164"/>
                <a:gd name="T64" fmla="*/ 371 w 3212"/>
                <a:gd name="T65" fmla="*/ 954 h 1164"/>
                <a:gd name="T66" fmla="*/ 254 w 3212"/>
                <a:gd name="T67" fmla="*/ 896 h 1164"/>
                <a:gd name="T68" fmla="*/ 157 w 3212"/>
                <a:gd name="T69" fmla="*/ 833 h 1164"/>
                <a:gd name="T70" fmla="*/ 82 w 3212"/>
                <a:gd name="T71" fmla="*/ 766 h 1164"/>
                <a:gd name="T72" fmla="*/ 30 w 3212"/>
                <a:gd name="T73" fmla="*/ 695 h 1164"/>
                <a:gd name="T74" fmla="*/ 3 w 3212"/>
                <a:gd name="T75" fmla="*/ 620 h 1164"/>
                <a:gd name="T76" fmla="*/ 3 w 3212"/>
                <a:gd name="T77" fmla="*/ 544 h 1164"/>
                <a:gd name="T78" fmla="*/ 30 w 3212"/>
                <a:gd name="T79" fmla="*/ 469 h 1164"/>
                <a:gd name="T80" fmla="*/ 82 w 3212"/>
                <a:gd name="T81" fmla="*/ 398 h 1164"/>
                <a:gd name="T82" fmla="*/ 157 w 3212"/>
                <a:gd name="T83" fmla="*/ 331 h 1164"/>
                <a:gd name="T84" fmla="*/ 254 w 3212"/>
                <a:gd name="T85" fmla="*/ 268 h 1164"/>
                <a:gd name="T86" fmla="*/ 371 w 3212"/>
                <a:gd name="T87" fmla="*/ 210 h 1164"/>
                <a:gd name="T88" fmla="*/ 506 w 3212"/>
                <a:gd name="T89" fmla="*/ 158 h 1164"/>
                <a:gd name="T90" fmla="*/ 658 w 3212"/>
                <a:gd name="T91" fmla="*/ 112 h 1164"/>
                <a:gd name="T92" fmla="*/ 824 w 3212"/>
                <a:gd name="T93" fmla="*/ 74 h 1164"/>
                <a:gd name="T94" fmla="*/ 1004 w 3212"/>
                <a:gd name="T95" fmla="*/ 43 h 1164"/>
                <a:gd name="T96" fmla="*/ 1195 w 3212"/>
                <a:gd name="T97" fmla="*/ 19 h 1164"/>
                <a:gd name="T98" fmla="*/ 1397 w 3212"/>
                <a:gd name="T99" fmla="*/ 5 h 1164"/>
                <a:gd name="T100" fmla="*/ 1606 w 3212"/>
                <a:gd name="T101" fmla="*/ 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12" h="1164">
                  <a:moveTo>
                    <a:pt x="1606" y="0"/>
                  </a:moveTo>
                  <a:lnTo>
                    <a:pt x="1606" y="0"/>
                  </a:lnTo>
                  <a:lnTo>
                    <a:pt x="1712" y="2"/>
                  </a:lnTo>
                  <a:lnTo>
                    <a:pt x="1815" y="5"/>
                  </a:lnTo>
                  <a:lnTo>
                    <a:pt x="1917" y="11"/>
                  </a:lnTo>
                  <a:lnTo>
                    <a:pt x="2016" y="19"/>
                  </a:lnTo>
                  <a:lnTo>
                    <a:pt x="2114" y="30"/>
                  </a:lnTo>
                  <a:lnTo>
                    <a:pt x="2208" y="43"/>
                  </a:lnTo>
                  <a:lnTo>
                    <a:pt x="2299" y="57"/>
                  </a:lnTo>
                  <a:lnTo>
                    <a:pt x="2388" y="74"/>
                  </a:lnTo>
                  <a:lnTo>
                    <a:pt x="2472" y="92"/>
                  </a:lnTo>
                  <a:lnTo>
                    <a:pt x="2554" y="112"/>
                  </a:lnTo>
                  <a:lnTo>
                    <a:pt x="2632" y="135"/>
                  </a:lnTo>
                  <a:lnTo>
                    <a:pt x="2706" y="158"/>
                  </a:lnTo>
                  <a:lnTo>
                    <a:pt x="2775" y="183"/>
                  </a:lnTo>
                  <a:lnTo>
                    <a:pt x="2841" y="210"/>
                  </a:lnTo>
                  <a:lnTo>
                    <a:pt x="2902" y="238"/>
                  </a:lnTo>
                  <a:lnTo>
                    <a:pt x="2958" y="268"/>
                  </a:lnTo>
                  <a:lnTo>
                    <a:pt x="3009" y="299"/>
                  </a:lnTo>
                  <a:lnTo>
                    <a:pt x="3055" y="331"/>
                  </a:lnTo>
                  <a:lnTo>
                    <a:pt x="3096" y="364"/>
                  </a:lnTo>
                  <a:lnTo>
                    <a:pt x="3130" y="398"/>
                  </a:lnTo>
                  <a:lnTo>
                    <a:pt x="3159" y="433"/>
                  </a:lnTo>
                  <a:lnTo>
                    <a:pt x="3182" y="469"/>
                  </a:lnTo>
                  <a:lnTo>
                    <a:pt x="3199" y="506"/>
                  </a:lnTo>
                  <a:lnTo>
                    <a:pt x="3209" y="544"/>
                  </a:lnTo>
                  <a:lnTo>
                    <a:pt x="3212" y="582"/>
                  </a:lnTo>
                  <a:lnTo>
                    <a:pt x="3209" y="620"/>
                  </a:lnTo>
                  <a:lnTo>
                    <a:pt x="3199" y="658"/>
                  </a:lnTo>
                  <a:lnTo>
                    <a:pt x="3182" y="695"/>
                  </a:lnTo>
                  <a:lnTo>
                    <a:pt x="3159" y="731"/>
                  </a:lnTo>
                  <a:lnTo>
                    <a:pt x="3130" y="766"/>
                  </a:lnTo>
                  <a:lnTo>
                    <a:pt x="3096" y="800"/>
                  </a:lnTo>
                  <a:lnTo>
                    <a:pt x="3055" y="833"/>
                  </a:lnTo>
                  <a:lnTo>
                    <a:pt x="3009" y="865"/>
                  </a:lnTo>
                  <a:lnTo>
                    <a:pt x="2958" y="896"/>
                  </a:lnTo>
                  <a:lnTo>
                    <a:pt x="2902" y="926"/>
                  </a:lnTo>
                  <a:lnTo>
                    <a:pt x="2841" y="954"/>
                  </a:lnTo>
                  <a:lnTo>
                    <a:pt x="2775" y="981"/>
                  </a:lnTo>
                  <a:lnTo>
                    <a:pt x="2706" y="1006"/>
                  </a:lnTo>
                  <a:lnTo>
                    <a:pt x="2632" y="1030"/>
                  </a:lnTo>
                  <a:lnTo>
                    <a:pt x="2554" y="1052"/>
                  </a:lnTo>
                  <a:lnTo>
                    <a:pt x="2472" y="1072"/>
                  </a:lnTo>
                  <a:lnTo>
                    <a:pt x="2388" y="1090"/>
                  </a:lnTo>
                  <a:lnTo>
                    <a:pt x="2299" y="1107"/>
                  </a:lnTo>
                  <a:lnTo>
                    <a:pt x="2208" y="1122"/>
                  </a:lnTo>
                  <a:lnTo>
                    <a:pt x="2114" y="1134"/>
                  </a:lnTo>
                  <a:lnTo>
                    <a:pt x="2016" y="1145"/>
                  </a:lnTo>
                  <a:lnTo>
                    <a:pt x="1917" y="1153"/>
                  </a:lnTo>
                  <a:lnTo>
                    <a:pt x="1815" y="1159"/>
                  </a:lnTo>
                  <a:lnTo>
                    <a:pt x="1712" y="1163"/>
                  </a:lnTo>
                  <a:lnTo>
                    <a:pt x="1606" y="1164"/>
                  </a:lnTo>
                  <a:lnTo>
                    <a:pt x="1500" y="1163"/>
                  </a:lnTo>
                  <a:lnTo>
                    <a:pt x="1397" y="1159"/>
                  </a:lnTo>
                  <a:lnTo>
                    <a:pt x="1295" y="1153"/>
                  </a:lnTo>
                  <a:lnTo>
                    <a:pt x="1195" y="1145"/>
                  </a:lnTo>
                  <a:lnTo>
                    <a:pt x="1098" y="1134"/>
                  </a:lnTo>
                  <a:lnTo>
                    <a:pt x="1004" y="1122"/>
                  </a:lnTo>
                  <a:lnTo>
                    <a:pt x="912" y="1107"/>
                  </a:lnTo>
                  <a:lnTo>
                    <a:pt x="824" y="1090"/>
                  </a:lnTo>
                  <a:lnTo>
                    <a:pt x="739" y="1072"/>
                  </a:lnTo>
                  <a:lnTo>
                    <a:pt x="658" y="1052"/>
                  </a:lnTo>
                  <a:lnTo>
                    <a:pt x="580" y="1030"/>
                  </a:lnTo>
                  <a:lnTo>
                    <a:pt x="506" y="1006"/>
                  </a:lnTo>
                  <a:lnTo>
                    <a:pt x="436" y="981"/>
                  </a:lnTo>
                  <a:lnTo>
                    <a:pt x="371" y="954"/>
                  </a:lnTo>
                  <a:lnTo>
                    <a:pt x="310" y="926"/>
                  </a:lnTo>
                  <a:lnTo>
                    <a:pt x="254" y="896"/>
                  </a:lnTo>
                  <a:lnTo>
                    <a:pt x="203" y="865"/>
                  </a:lnTo>
                  <a:lnTo>
                    <a:pt x="157" y="833"/>
                  </a:lnTo>
                  <a:lnTo>
                    <a:pt x="116" y="800"/>
                  </a:lnTo>
                  <a:lnTo>
                    <a:pt x="82" y="766"/>
                  </a:lnTo>
                  <a:lnTo>
                    <a:pt x="53" y="731"/>
                  </a:lnTo>
                  <a:lnTo>
                    <a:pt x="30" y="695"/>
                  </a:lnTo>
                  <a:lnTo>
                    <a:pt x="13" y="658"/>
                  </a:lnTo>
                  <a:lnTo>
                    <a:pt x="3" y="620"/>
                  </a:lnTo>
                  <a:lnTo>
                    <a:pt x="0" y="582"/>
                  </a:lnTo>
                  <a:lnTo>
                    <a:pt x="3" y="544"/>
                  </a:lnTo>
                  <a:lnTo>
                    <a:pt x="13" y="506"/>
                  </a:lnTo>
                  <a:lnTo>
                    <a:pt x="30" y="469"/>
                  </a:lnTo>
                  <a:lnTo>
                    <a:pt x="53" y="433"/>
                  </a:lnTo>
                  <a:lnTo>
                    <a:pt x="82" y="398"/>
                  </a:lnTo>
                  <a:lnTo>
                    <a:pt x="116" y="364"/>
                  </a:lnTo>
                  <a:lnTo>
                    <a:pt x="157" y="331"/>
                  </a:lnTo>
                  <a:lnTo>
                    <a:pt x="203" y="299"/>
                  </a:lnTo>
                  <a:lnTo>
                    <a:pt x="254" y="268"/>
                  </a:lnTo>
                  <a:lnTo>
                    <a:pt x="310" y="238"/>
                  </a:lnTo>
                  <a:lnTo>
                    <a:pt x="371" y="210"/>
                  </a:lnTo>
                  <a:lnTo>
                    <a:pt x="436" y="183"/>
                  </a:lnTo>
                  <a:lnTo>
                    <a:pt x="506" y="158"/>
                  </a:lnTo>
                  <a:lnTo>
                    <a:pt x="580" y="135"/>
                  </a:lnTo>
                  <a:lnTo>
                    <a:pt x="658" y="112"/>
                  </a:lnTo>
                  <a:lnTo>
                    <a:pt x="739" y="92"/>
                  </a:lnTo>
                  <a:lnTo>
                    <a:pt x="824" y="74"/>
                  </a:lnTo>
                  <a:lnTo>
                    <a:pt x="912" y="57"/>
                  </a:lnTo>
                  <a:lnTo>
                    <a:pt x="1004" y="43"/>
                  </a:lnTo>
                  <a:lnTo>
                    <a:pt x="1098" y="30"/>
                  </a:lnTo>
                  <a:lnTo>
                    <a:pt x="1195" y="19"/>
                  </a:lnTo>
                  <a:lnTo>
                    <a:pt x="1295" y="11"/>
                  </a:lnTo>
                  <a:lnTo>
                    <a:pt x="1397" y="5"/>
                  </a:lnTo>
                  <a:lnTo>
                    <a:pt x="1500" y="2"/>
                  </a:lnTo>
                  <a:lnTo>
                    <a:pt x="1606"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2" name="Freeform 183"/>
            <p:cNvSpPr/>
            <p:nvPr/>
          </p:nvSpPr>
          <p:spPr bwMode="auto">
            <a:xfrm>
              <a:off x="10059988" y="2917825"/>
              <a:ext cx="463550" cy="93663"/>
            </a:xfrm>
            <a:custGeom>
              <a:avLst/>
              <a:gdLst>
                <a:gd name="T0" fmla="*/ 87 w 3212"/>
                <a:gd name="T1" fmla="*/ 40 h 648"/>
                <a:gd name="T2" fmla="*/ 256 w 3212"/>
                <a:gd name="T3" fmla="*/ 114 h 648"/>
                <a:gd name="T4" fmla="*/ 442 w 3212"/>
                <a:gd name="T5" fmla="*/ 179 h 648"/>
                <a:gd name="T6" fmla="*/ 647 w 3212"/>
                <a:gd name="T7" fmla="*/ 233 h 648"/>
                <a:gd name="T8" fmla="*/ 869 w 3212"/>
                <a:gd name="T9" fmla="*/ 277 h 648"/>
                <a:gd name="T10" fmla="*/ 1103 w 3212"/>
                <a:gd name="T11" fmla="*/ 310 h 648"/>
                <a:gd name="T12" fmla="*/ 1349 w 3212"/>
                <a:gd name="T13" fmla="*/ 330 h 648"/>
                <a:gd name="T14" fmla="*/ 1606 w 3212"/>
                <a:gd name="T15" fmla="*/ 338 h 648"/>
                <a:gd name="T16" fmla="*/ 1862 w 3212"/>
                <a:gd name="T17" fmla="*/ 330 h 648"/>
                <a:gd name="T18" fmla="*/ 2109 w 3212"/>
                <a:gd name="T19" fmla="*/ 310 h 648"/>
                <a:gd name="T20" fmla="*/ 2343 w 3212"/>
                <a:gd name="T21" fmla="*/ 277 h 648"/>
                <a:gd name="T22" fmla="*/ 2564 w 3212"/>
                <a:gd name="T23" fmla="*/ 233 h 648"/>
                <a:gd name="T24" fmla="*/ 2769 w 3212"/>
                <a:gd name="T25" fmla="*/ 179 h 648"/>
                <a:gd name="T26" fmla="*/ 2957 w 3212"/>
                <a:gd name="T27" fmla="*/ 114 h 648"/>
                <a:gd name="T28" fmla="*/ 3125 w 3212"/>
                <a:gd name="T29" fmla="*/ 40 h 648"/>
                <a:gd name="T30" fmla="*/ 3209 w 3212"/>
                <a:gd name="T31" fmla="*/ 33 h 648"/>
                <a:gd name="T32" fmla="*/ 3209 w 3212"/>
                <a:gd name="T33" fmla="*/ 104 h 648"/>
                <a:gd name="T34" fmla="*/ 3182 w 3212"/>
                <a:gd name="T35" fmla="*/ 179 h 648"/>
                <a:gd name="T36" fmla="*/ 3130 w 3212"/>
                <a:gd name="T37" fmla="*/ 250 h 648"/>
                <a:gd name="T38" fmla="*/ 3055 w 3212"/>
                <a:gd name="T39" fmla="*/ 317 h 648"/>
                <a:gd name="T40" fmla="*/ 2958 w 3212"/>
                <a:gd name="T41" fmla="*/ 381 h 648"/>
                <a:gd name="T42" fmla="*/ 2841 w 3212"/>
                <a:gd name="T43" fmla="*/ 439 h 648"/>
                <a:gd name="T44" fmla="*/ 2706 w 3212"/>
                <a:gd name="T45" fmla="*/ 491 h 648"/>
                <a:gd name="T46" fmla="*/ 2554 w 3212"/>
                <a:gd name="T47" fmla="*/ 536 h 648"/>
                <a:gd name="T48" fmla="*/ 2388 w 3212"/>
                <a:gd name="T49" fmla="*/ 575 h 648"/>
                <a:gd name="T50" fmla="*/ 2208 w 3212"/>
                <a:gd name="T51" fmla="*/ 606 h 648"/>
                <a:gd name="T52" fmla="*/ 2016 w 3212"/>
                <a:gd name="T53" fmla="*/ 629 h 648"/>
                <a:gd name="T54" fmla="*/ 1815 w 3212"/>
                <a:gd name="T55" fmla="*/ 644 h 648"/>
                <a:gd name="T56" fmla="*/ 1606 w 3212"/>
                <a:gd name="T57" fmla="*/ 648 h 648"/>
                <a:gd name="T58" fmla="*/ 1397 w 3212"/>
                <a:gd name="T59" fmla="*/ 644 h 648"/>
                <a:gd name="T60" fmla="*/ 1195 w 3212"/>
                <a:gd name="T61" fmla="*/ 629 h 648"/>
                <a:gd name="T62" fmla="*/ 1004 w 3212"/>
                <a:gd name="T63" fmla="*/ 606 h 648"/>
                <a:gd name="T64" fmla="*/ 824 w 3212"/>
                <a:gd name="T65" fmla="*/ 575 h 648"/>
                <a:gd name="T66" fmla="*/ 658 w 3212"/>
                <a:gd name="T67" fmla="*/ 536 h 648"/>
                <a:gd name="T68" fmla="*/ 506 w 3212"/>
                <a:gd name="T69" fmla="*/ 491 h 648"/>
                <a:gd name="T70" fmla="*/ 371 w 3212"/>
                <a:gd name="T71" fmla="*/ 439 h 648"/>
                <a:gd name="T72" fmla="*/ 254 w 3212"/>
                <a:gd name="T73" fmla="*/ 381 h 648"/>
                <a:gd name="T74" fmla="*/ 157 w 3212"/>
                <a:gd name="T75" fmla="*/ 317 h 648"/>
                <a:gd name="T76" fmla="*/ 82 w 3212"/>
                <a:gd name="T77" fmla="*/ 250 h 648"/>
                <a:gd name="T78" fmla="*/ 30 w 3212"/>
                <a:gd name="T79" fmla="*/ 179 h 648"/>
                <a:gd name="T80" fmla="*/ 3 w 3212"/>
                <a:gd name="T81" fmla="*/ 104 h 648"/>
                <a:gd name="T82" fmla="*/ 3 w 3212"/>
                <a:gd name="T83" fmla="*/ 3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8">
                  <a:moveTo>
                    <a:pt x="11" y="0"/>
                  </a:moveTo>
                  <a:lnTo>
                    <a:pt x="87" y="40"/>
                  </a:lnTo>
                  <a:lnTo>
                    <a:pt x="169" y="78"/>
                  </a:lnTo>
                  <a:lnTo>
                    <a:pt x="256" y="114"/>
                  </a:lnTo>
                  <a:lnTo>
                    <a:pt x="346" y="147"/>
                  </a:lnTo>
                  <a:lnTo>
                    <a:pt x="442" y="179"/>
                  </a:lnTo>
                  <a:lnTo>
                    <a:pt x="543" y="207"/>
                  </a:lnTo>
                  <a:lnTo>
                    <a:pt x="647" y="233"/>
                  </a:lnTo>
                  <a:lnTo>
                    <a:pt x="756" y="257"/>
                  </a:lnTo>
                  <a:lnTo>
                    <a:pt x="869" y="277"/>
                  </a:lnTo>
                  <a:lnTo>
                    <a:pt x="985" y="295"/>
                  </a:lnTo>
                  <a:lnTo>
                    <a:pt x="1103" y="310"/>
                  </a:lnTo>
                  <a:lnTo>
                    <a:pt x="1225" y="322"/>
                  </a:lnTo>
                  <a:lnTo>
                    <a:pt x="1349" y="330"/>
                  </a:lnTo>
                  <a:lnTo>
                    <a:pt x="1477" y="336"/>
                  </a:lnTo>
                  <a:lnTo>
                    <a:pt x="1606" y="338"/>
                  </a:lnTo>
                  <a:lnTo>
                    <a:pt x="1735" y="336"/>
                  </a:lnTo>
                  <a:lnTo>
                    <a:pt x="1862" y="330"/>
                  </a:lnTo>
                  <a:lnTo>
                    <a:pt x="1987" y="322"/>
                  </a:lnTo>
                  <a:lnTo>
                    <a:pt x="2109" y="310"/>
                  </a:lnTo>
                  <a:lnTo>
                    <a:pt x="2228" y="295"/>
                  </a:lnTo>
                  <a:lnTo>
                    <a:pt x="2343" y="277"/>
                  </a:lnTo>
                  <a:lnTo>
                    <a:pt x="2455" y="257"/>
                  </a:lnTo>
                  <a:lnTo>
                    <a:pt x="2564" y="233"/>
                  </a:lnTo>
                  <a:lnTo>
                    <a:pt x="2669" y="207"/>
                  </a:lnTo>
                  <a:lnTo>
                    <a:pt x="2769" y="179"/>
                  </a:lnTo>
                  <a:lnTo>
                    <a:pt x="2865" y="147"/>
                  </a:lnTo>
                  <a:lnTo>
                    <a:pt x="2957" y="114"/>
                  </a:lnTo>
                  <a:lnTo>
                    <a:pt x="3044" y="78"/>
                  </a:lnTo>
                  <a:lnTo>
                    <a:pt x="3125" y="40"/>
                  </a:lnTo>
                  <a:lnTo>
                    <a:pt x="3202" y="0"/>
                  </a:lnTo>
                  <a:lnTo>
                    <a:pt x="3209" y="33"/>
                  </a:lnTo>
                  <a:lnTo>
                    <a:pt x="3212" y="66"/>
                  </a:lnTo>
                  <a:lnTo>
                    <a:pt x="3209" y="104"/>
                  </a:lnTo>
                  <a:lnTo>
                    <a:pt x="3199" y="142"/>
                  </a:lnTo>
                  <a:lnTo>
                    <a:pt x="3182" y="179"/>
                  </a:lnTo>
                  <a:lnTo>
                    <a:pt x="3159" y="215"/>
                  </a:lnTo>
                  <a:lnTo>
                    <a:pt x="3130" y="250"/>
                  </a:lnTo>
                  <a:lnTo>
                    <a:pt x="3096" y="284"/>
                  </a:lnTo>
                  <a:lnTo>
                    <a:pt x="3055" y="317"/>
                  </a:lnTo>
                  <a:lnTo>
                    <a:pt x="3009" y="350"/>
                  </a:lnTo>
                  <a:lnTo>
                    <a:pt x="2958" y="381"/>
                  </a:lnTo>
                  <a:lnTo>
                    <a:pt x="2902" y="410"/>
                  </a:lnTo>
                  <a:lnTo>
                    <a:pt x="2841" y="439"/>
                  </a:lnTo>
                  <a:lnTo>
                    <a:pt x="2775" y="465"/>
                  </a:lnTo>
                  <a:lnTo>
                    <a:pt x="2706" y="491"/>
                  </a:lnTo>
                  <a:lnTo>
                    <a:pt x="2632" y="514"/>
                  </a:lnTo>
                  <a:lnTo>
                    <a:pt x="2554" y="536"/>
                  </a:lnTo>
                  <a:lnTo>
                    <a:pt x="2472" y="557"/>
                  </a:lnTo>
                  <a:lnTo>
                    <a:pt x="2388" y="575"/>
                  </a:lnTo>
                  <a:lnTo>
                    <a:pt x="2299" y="592"/>
                  </a:lnTo>
                  <a:lnTo>
                    <a:pt x="2208" y="606"/>
                  </a:lnTo>
                  <a:lnTo>
                    <a:pt x="2114" y="619"/>
                  </a:lnTo>
                  <a:lnTo>
                    <a:pt x="2016" y="629"/>
                  </a:lnTo>
                  <a:lnTo>
                    <a:pt x="1917" y="638"/>
                  </a:lnTo>
                  <a:lnTo>
                    <a:pt x="1815" y="644"/>
                  </a:lnTo>
                  <a:lnTo>
                    <a:pt x="1712" y="647"/>
                  </a:lnTo>
                  <a:lnTo>
                    <a:pt x="1606" y="648"/>
                  </a:lnTo>
                  <a:lnTo>
                    <a:pt x="1500" y="647"/>
                  </a:lnTo>
                  <a:lnTo>
                    <a:pt x="1397" y="644"/>
                  </a:lnTo>
                  <a:lnTo>
                    <a:pt x="1295" y="638"/>
                  </a:lnTo>
                  <a:lnTo>
                    <a:pt x="1195" y="629"/>
                  </a:lnTo>
                  <a:lnTo>
                    <a:pt x="1098" y="619"/>
                  </a:lnTo>
                  <a:lnTo>
                    <a:pt x="1004" y="606"/>
                  </a:lnTo>
                  <a:lnTo>
                    <a:pt x="912" y="592"/>
                  </a:lnTo>
                  <a:lnTo>
                    <a:pt x="824" y="575"/>
                  </a:lnTo>
                  <a:lnTo>
                    <a:pt x="739" y="557"/>
                  </a:lnTo>
                  <a:lnTo>
                    <a:pt x="658" y="536"/>
                  </a:lnTo>
                  <a:lnTo>
                    <a:pt x="580" y="514"/>
                  </a:lnTo>
                  <a:lnTo>
                    <a:pt x="506" y="491"/>
                  </a:lnTo>
                  <a:lnTo>
                    <a:pt x="436" y="465"/>
                  </a:lnTo>
                  <a:lnTo>
                    <a:pt x="371" y="439"/>
                  </a:lnTo>
                  <a:lnTo>
                    <a:pt x="310" y="410"/>
                  </a:lnTo>
                  <a:lnTo>
                    <a:pt x="254" y="381"/>
                  </a:lnTo>
                  <a:lnTo>
                    <a:pt x="203" y="350"/>
                  </a:lnTo>
                  <a:lnTo>
                    <a:pt x="157" y="317"/>
                  </a:lnTo>
                  <a:lnTo>
                    <a:pt x="116" y="284"/>
                  </a:lnTo>
                  <a:lnTo>
                    <a:pt x="82" y="250"/>
                  </a:lnTo>
                  <a:lnTo>
                    <a:pt x="53" y="215"/>
                  </a:lnTo>
                  <a:lnTo>
                    <a:pt x="30" y="179"/>
                  </a:lnTo>
                  <a:lnTo>
                    <a:pt x="13" y="142"/>
                  </a:lnTo>
                  <a:lnTo>
                    <a:pt x="3" y="104"/>
                  </a:lnTo>
                  <a:lnTo>
                    <a:pt x="0" y="66"/>
                  </a:lnTo>
                  <a:lnTo>
                    <a:pt x="3" y="33"/>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3" name="Freeform 184"/>
            <p:cNvSpPr/>
            <p:nvPr/>
          </p:nvSpPr>
          <p:spPr bwMode="auto">
            <a:xfrm>
              <a:off x="10059988" y="2995613"/>
              <a:ext cx="463550" cy="93663"/>
            </a:xfrm>
            <a:custGeom>
              <a:avLst/>
              <a:gdLst>
                <a:gd name="T0" fmla="*/ 87 w 3212"/>
                <a:gd name="T1" fmla="*/ 40 h 647"/>
                <a:gd name="T2" fmla="*/ 256 w 3212"/>
                <a:gd name="T3" fmla="*/ 114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4 h 647"/>
                <a:gd name="T28" fmla="*/ 3125 w 3212"/>
                <a:gd name="T29" fmla="*/ 40 h 647"/>
                <a:gd name="T30" fmla="*/ 3209 w 3212"/>
                <a:gd name="T31" fmla="*/ 33 h 647"/>
                <a:gd name="T32" fmla="*/ 3209 w 3212"/>
                <a:gd name="T33" fmla="*/ 104 h 647"/>
                <a:gd name="T34" fmla="*/ 3182 w 3212"/>
                <a:gd name="T35" fmla="*/ 178 h 647"/>
                <a:gd name="T36" fmla="*/ 3130 w 3212"/>
                <a:gd name="T37" fmla="*/ 250 h 647"/>
                <a:gd name="T38" fmla="*/ 3055 w 3212"/>
                <a:gd name="T39" fmla="*/ 317 h 647"/>
                <a:gd name="T40" fmla="*/ 2958 w 3212"/>
                <a:gd name="T41" fmla="*/ 380 h 647"/>
                <a:gd name="T42" fmla="*/ 2841 w 3212"/>
                <a:gd name="T43" fmla="*/ 438 h 647"/>
                <a:gd name="T44" fmla="*/ 2706 w 3212"/>
                <a:gd name="T45" fmla="*/ 490 h 647"/>
                <a:gd name="T46" fmla="*/ 2554 w 3212"/>
                <a:gd name="T47" fmla="*/ 535 h 647"/>
                <a:gd name="T48" fmla="*/ 2388 w 3212"/>
                <a:gd name="T49" fmla="*/ 574 h 647"/>
                <a:gd name="T50" fmla="*/ 2208 w 3212"/>
                <a:gd name="T51" fmla="*/ 605 h 647"/>
                <a:gd name="T52" fmla="*/ 2016 w 3212"/>
                <a:gd name="T53" fmla="*/ 628 h 647"/>
                <a:gd name="T54" fmla="*/ 1815 w 3212"/>
                <a:gd name="T55" fmla="*/ 643 h 647"/>
                <a:gd name="T56" fmla="*/ 1606 w 3212"/>
                <a:gd name="T57" fmla="*/ 647 h 647"/>
                <a:gd name="T58" fmla="*/ 1397 w 3212"/>
                <a:gd name="T59" fmla="*/ 643 h 647"/>
                <a:gd name="T60" fmla="*/ 1195 w 3212"/>
                <a:gd name="T61" fmla="*/ 628 h 647"/>
                <a:gd name="T62" fmla="*/ 1004 w 3212"/>
                <a:gd name="T63" fmla="*/ 605 h 647"/>
                <a:gd name="T64" fmla="*/ 824 w 3212"/>
                <a:gd name="T65" fmla="*/ 574 h 647"/>
                <a:gd name="T66" fmla="*/ 658 w 3212"/>
                <a:gd name="T67" fmla="*/ 535 h 647"/>
                <a:gd name="T68" fmla="*/ 506 w 3212"/>
                <a:gd name="T69" fmla="*/ 490 h 647"/>
                <a:gd name="T70" fmla="*/ 371 w 3212"/>
                <a:gd name="T71" fmla="*/ 438 h 647"/>
                <a:gd name="T72" fmla="*/ 254 w 3212"/>
                <a:gd name="T73" fmla="*/ 380 h 647"/>
                <a:gd name="T74" fmla="*/ 157 w 3212"/>
                <a:gd name="T75" fmla="*/ 317 h 647"/>
                <a:gd name="T76" fmla="*/ 82 w 3212"/>
                <a:gd name="T77" fmla="*/ 250 h 647"/>
                <a:gd name="T78" fmla="*/ 30 w 3212"/>
                <a:gd name="T79" fmla="*/ 178 h 647"/>
                <a:gd name="T80" fmla="*/ 3 w 3212"/>
                <a:gd name="T81" fmla="*/ 104 h 647"/>
                <a:gd name="T82" fmla="*/ 3 w 3212"/>
                <a:gd name="T83" fmla="*/ 3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4"/>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4"/>
                  </a:lnTo>
                  <a:lnTo>
                    <a:pt x="3044" y="78"/>
                  </a:lnTo>
                  <a:lnTo>
                    <a:pt x="3125" y="40"/>
                  </a:lnTo>
                  <a:lnTo>
                    <a:pt x="3202" y="0"/>
                  </a:lnTo>
                  <a:lnTo>
                    <a:pt x="3209" y="33"/>
                  </a:lnTo>
                  <a:lnTo>
                    <a:pt x="3212" y="66"/>
                  </a:lnTo>
                  <a:lnTo>
                    <a:pt x="3209" y="104"/>
                  </a:lnTo>
                  <a:lnTo>
                    <a:pt x="3199" y="142"/>
                  </a:lnTo>
                  <a:lnTo>
                    <a:pt x="3182" y="178"/>
                  </a:lnTo>
                  <a:lnTo>
                    <a:pt x="3159" y="215"/>
                  </a:lnTo>
                  <a:lnTo>
                    <a:pt x="3130" y="250"/>
                  </a:lnTo>
                  <a:lnTo>
                    <a:pt x="3096" y="284"/>
                  </a:lnTo>
                  <a:lnTo>
                    <a:pt x="3055" y="317"/>
                  </a:lnTo>
                  <a:lnTo>
                    <a:pt x="3009" y="349"/>
                  </a:lnTo>
                  <a:lnTo>
                    <a:pt x="2958" y="380"/>
                  </a:lnTo>
                  <a:lnTo>
                    <a:pt x="2902" y="409"/>
                  </a:lnTo>
                  <a:lnTo>
                    <a:pt x="2841" y="438"/>
                  </a:lnTo>
                  <a:lnTo>
                    <a:pt x="2775" y="464"/>
                  </a:lnTo>
                  <a:lnTo>
                    <a:pt x="2706" y="490"/>
                  </a:lnTo>
                  <a:lnTo>
                    <a:pt x="2632" y="513"/>
                  </a:lnTo>
                  <a:lnTo>
                    <a:pt x="2554" y="535"/>
                  </a:lnTo>
                  <a:lnTo>
                    <a:pt x="2472" y="556"/>
                  </a:lnTo>
                  <a:lnTo>
                    <a:pt x="2388" y="574"/>
                  </a:lnTo>
                  <a:lnTo>
                    <a:pt x="2299" y="591"/>
                  </a:lnTo>
                  <a:lnTo>
                    <a:pt x="2208" y="605"/>
                  </a:lnTo>
                  <a:lnTo>
                    <a:pt x="2114" y="618"/>
                  </a:lnTo>
                  <a:lnTo>
                    <a:pt x="2016" y="628"/>
                  </a:lnTo>
                  <a:lnTo>
                    <a:pt x="1917" y="637"/>
                  </a:lnTo>
                  <a:lnTo>
                    <a:pt x="1815" y="643"/>
                  </a:lnTo>
                  <a:lnTo>
                    <a:pt x="1712" y="646"/>
                  </a:lnTo>
                  <a:lnTo>
                    <a:pt x="1606" y="647"/>
                  </a:lnTo>
                  <a:lnTo>
                    <a:pt x="1500" y="646"/>
                  </a:lnTo>
                  <a:lnTo>
                    <a:pt x="1397" y="643"/>
                  </a:lnTo>
                  <a:lnTo>
                    <a:pt x="1295" y="637"/>
                  </a:lnTo>
                  <a:lnTo>
                    <a:pt x="1195" y="628"/>
                  </a:lnTo>
                  <a:lnTo>
                    <a:pt x="1098" y="618"/>
                  </a:lnTo>
                  <a:lnTo>
                    <a:pt x="1004" y="605"/>
                  </a:lnTo>
                  <a:lnTo>
                    <a:pt x="912" y="591"/>
                  </a:lnTo>
                  <a:lnTo>
                    <a:pt x="824" y="574"/>
                  </a:lnTo>
                  <a:lnTo>
                    <a:pt x="739" y="556"/>
                  </a:lnTo>
                  <a:lnTo>
                    <a:pt x="658" y="535"/>
                  </a:lnTo>
                  <a:lnTo>
                    <a:pt x="580" y="513"/>
                  </a:lnTo>
                  <a:lnTo>
                    <a:pt x="506" y="490"/>
                  </a:lnTo>
                  <a:lnTo>
                    <a:pt x="436" y="464"/>
                  </a:lnTo>
                  <a:lnTo>
                    <a:pt x="371" y="438"/>
                  </a:lnTo>
                  <a:lnTo>
                    <a:pt x="310" y="409"/>
                  </a:lnTo>
                  <a:lnTo>
                    <a:pt x="254" y="380"/>
                  </a:lnTo>
                  <a:lnTo>
                    <a:pt x="203" y="349"/>
                  </a:lnTo>
                  <a:lnTo>
                    <a:pt x="157" y="317"/>
                  </a:lnTo>
                  <a:lnTo>
                    <a:pt x="116" y="284"/>
                  </a:lnTo>
                  <a:lnTo>
                    <a:pt x="82" y="250"/>
                  </a:lnTo>
                  <a:lnTo>
                    <a:pt x="53" y="215"/>
                  </a:lnTo>
                  <a:lnTo>
                    <a:pt x="30" y="178"/>
                  </a:lnTo>
                  <a:lnTo>
                    <a:pt x="13" y="142"/>
                  </a:lnTo>
                  <a:lnTo>
                    <a:pt x="3" y="104"/>
                  </a:lnTo>
                  <a:lnTo>
                    <a:pt x="0" y="66"/>
                  </a:lnTo>
                  <a:lnTo>
                    <a:pt x="3" y="33"/>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4" name="Freeform 185"/>
            <p:cNvSpPr/>
            <p:nvPr/>
          </p:nvSpPr>
          <p:spPr bwMode="auto">
            <a:xfrm>
              <a:off x="10059988" y="3074988"/>
              <a:ext cx="463550" cy="92075"/>
            </a:xfrm>
            <a:custGeom>
              <a:avLst/>
              <a:gdLst>
                <a:gd name="T0" fmla="*/ 87 w 3212"/>
                <a:gd name="T1" fmla="*/ 40 h 647"/>
                <a:gd name="T2" fmla="*/ 256 w 3212"/>
                <a:gd name="T3" fmla="*/ 113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3 h 647"/>
                <a:gd name="T28" fmla="*/ 3125 w 3212"/>
                <a:gd name="T29" fmla="*/ 40 h 647"/>
                <a:gd name="T30" fmla="*/ 3209 w 3212"/>
                <a:gd name="T31" fmla="*/ 32 h 647"/>
                <a:gd name="T32" fmla="*/ 3209 w 3212"/>
                <a:gd name="T33" fmla="*/ 103 h 647"/>
                <a:gd name="T34" fmla="*/ 3182 w 3212"/>
                <a:gd name="T35" fmla="*/ 178 h 647"/>
                <a:gd name="T36" fmla="*/ 3130 w 3212"/>
                <a:gd name="T37" fmla="*/ 249 h 647"/>
                <a:gd name="T38" fmla="*/ 3055 w 3212"/>
                <a:gd name="T39" fmla="*/ 316 h 647"/>
                <a:gd name="T40" fmla="*/ 2958 w 3212"/>
                <a:gd name="T41" fmla="*/ 379 h 647"/>
                <a:gd name="T42" fmla="*/ 2841 w 3212"/>
                <a:gd name="T43" fmla="*/ 437 h 647"/>
                <a:gd name="T44" fmla="*/ 2706 w 3212"/>
                <a:gd name="T45" fmla="*/ 489 h 647"/>
                <a:gd name="T46" fmla="*/ 2554 w 3212"/>
                <a:gd name="T47" fmla="*/ 535 h 647"/>
                <a:gd name="T48" fmla="*/ 2388 w 3212"/>
                <a:gd name="T49" fmla="*/ 574 h 647"/>
                <a:gd name="T50" fmla="*/ 2208 w 3212"/>
                <a:gd name="T51" fmla="*/ 605 h 647"/>
                <a:gd name="T52" fmla="*/ 2016 w 3212"/>
                <a:gd name="T53" fmla="*/ 628 h 647"/>
                <a:gd name="T54" fmla="*/ 1815 w 3212"/>
                <a:gd name="T55" fmla="*/ 642 h 647"/>
                <a:gd name="T56" fmla="*/ 1606 w 3212"/>
                <a:gd name="T57" fmla="*/ 647 h 647"/>
                <a:gd name="T58" fmla="*/ 1397 w 3212"/>
                <a:gd name="T59" fmla="*/ 642 h 647"/>
                <a:gd name="T60" fmla="*/ 1195 w 3212"/>
                <a:gd name="T61" fmla="*/ 628 h 647"/>
                <a:gd name="T62" fmla="*/ 1004 w 3212"/>
                <a:gd name="T63" fmla="*/ 605 h 647"/>
                <a:gd name="T64" fmla="*/ 824 w 3212"/>
                <a:gd name="T65" fmla="*/ 574 h 647"/>
                <a:gd name="T66" fmla="*/ 658 w 3212"/>
                <a:gd name="T67" fmla="*/ 535 h 647"/>
                <a:gd name="T68" fmla="*/ 506 w 3212"/>
                <a:gd name="T69" fmla="*/ 489 h 647"/>
                <a:gd name="T70" fmla="*/ 371 w 3212"/>
                <a:gd name="T71" fmla="*/ 437 h 647"/>
                <a:gd name="T72" fmla="*/ 254 w 3212"/>
                <a:gd name="T73" fmla="*/ 379 h 647"/>
                <a:gd name="T74" fmla="*/ 157 w 3212"/>
                <a:gd name="T75" fmla="*/ 316 h 647"/>
                <a:gd name="T76" fmla="*/ 82 w 3212"/>
                <a:gd name="T77" fmla="*/ 249 h 647"/>
                <a:gd name="T78" fmla="*/ 30 w 3212"/>
                <a:gd name="T79" fmla="*/ 178 h 647"/>
                <a:gd name="T80" fmla="*/ 3 w 3212"/>
                <a:gd name="T81" fmla="*/ 103 h 647"/>
                <a:gd name="T82" fmla="*/ 3 w 3212"/>
                <a:gd name="T83" fmla="*/ 3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3"/>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3"/>
                  </a:lnTo>
                  <a:lnTo>
                    <a:pt x="3044" y="78"/>
                  </a:lnTo>
                  <a:lnTo>
                    <a:pt x="3125" y="40"/>
                  </a:lnTo>
                  <a:lnTo>
                    <a:pt x="3202" y="0"/>
                  </a:lnTo>
                  <a:lnTo>
                    <a:pt x="3209" y="32"/>
                  </a:lnTo>
                  <a:lnTo>
                    <a:pt x="3212" y="65"/>
                  </a:lnTo>
                  <a:lnTo>
                    <a:pt x="3209" y="103"/>
                  </a:lnTo>
                  <a:lnTo>
                    <a:pt x="3199" y="141"/>
                  </a:lnTo>
                  <a:lnTo>
                    <a:pt x="3182" y="178"/>
                  </a:lnTo>
                  <a:lnTo>
                    <a:pt x="3159" y="214"/>
                  </a:lnTo>
                  <a:lnTo>
                    <a:pt x="3130" y="249"/>
                  </a:lnTo>
                  <a:lnTo>
                    <a:pt x="3096" y="283"/>
                  </a:lnTo>
                  <a:lnTo>
                    <a:pt x="3055" y="316"/>
                  </a:lnTo>
                  <a:lnTo>
                    <a:pt x="3009" y="348"/>
                  </a:lnTo>
                  <a:lnTo>
                    <a:pt x="2958" y="379"/>
                  </a:lnTo>
                  <a:lnTo>
                    <a:pt x="2902" y="409"/>
                  </a:lnTo>
                  <a:lnTo>
                    <a:pt x="2841" y="437"/>
                  </a:lnTo>
                  <a:lnTo>
                    <a:pt x="2775" y="464"/>
                  </a:lnTo>
                  <a:lnTo>
                    <a:pt x="2706" y="489"/>
                  </a:lnTo>
                  <a:lnTo>
                    <a:pt x="2632" y="513"/>
                  </a:lnTo>
                  <a:lnTo>
                    <a:pt x="2554" y="535"/>
                  </a:lnTo>
                  <a:lnTo>
                    <a:pt x="2472" y="555"/>
                  </a:lnTo>
                  <a:lnTo>
                    <a:pt x="2388" y="574"/>
                  </a:lnTo>
                  <a:lnTo>
                    <a:pt x="2299" y="590"/>
                  </a:lnTo>
                  <a:lnTo>
                    <a:pt x="2208" y="605"/>
                  </a:lnTo>
                  <a:lnTo>
                    <a:pt x="2114" y="618"/>
                  </a:lnTo>
                  <a:lnTo>
                    <a:pt x="2016" y="628"/>
                  </a:lnTo>
                  <a:lnTo>
                    <a:pt x="1917" y="636"/>
                  </a:lnTo>
                  <a:lnTo>
                    <a:pt x="1815" y="642"/>
                  </a:lnTo>
                  <a:lnTo>
                    <a:pt x="1712" y="646"/>
                  </a:lnTo>
                  <a:lnTo>
                    <a:pt x="1606" y="647"/>
                  </a:lnTo>
                  <a:lnTo>
                    <a:pt x="1500" y="646"/>
                  </a:lnTo>
                  <a:lnTo>
                    <a:pt x="1397" y="642"/>
                  </a:lnTo>
                  <a:lnTo>
                    <a:pt x="1295" y="636"/>
                  </a:lnTo>
                  <a:lnTo>
                    <a:pt x="1195" y="628"/>
                  </a:lnTo>
                  <a:lnTo>
                    <a:pt x="1098" y="618"/>
                  </a:lnTo>
                  <a:lnTo>
                    <a:pt x="1004" y="605"/>
                  </a:lnTo>
                  <a:lnTo>
                    <a:pt x="912" y="590"/>
                  </a:lnTo>
                  <a:lnTo>
                    <a:pt x="824" y="574"/>
                  </a:lnTo>
                  <a:lnTo>
                    <a:pt x="739" y="555"/>
                  </a:lnTo>
                  <a:lnTo>
                    <a:pt x="658" y="535"/>
                  </a:lnTo>
                  <a:lnTo>
                    <a:pt x="580" y="513"/>
                  </a:lnTo>
                  <a:lnTo>
                    <a:pt x="506" y="489"/>
                  </a:lnTo>
                  <a:lnTo>
                    <a:pt x="436" y="464"/>
                  </a:lnTo>
                  <a:lnTo>
                    <a:pt x="371" y="437"/>
                  </a:lnTo>
                  <a:lnTo>
                    <a:pt x="310" y="409"/>
                  </a:lnTo>
                  <a:lnTo>
                    <a:pt x="254" y="379"/>
                  </a:lnTo>
                  <a:lnTo>
                    <a:pt x="203" y="348"/>
                  </a:lnTo>
                  <a:lnTo>
                    <a:pt x="157" y="316"/>
                  </a:lnTo>
                  <a:lnTo>
                    <a:pt x="116" y="283"/>
                  </a:lnTo>
                  <a:lnTo>
                    <a:pt x="82" y="249"/>
                  </a:lnTo>
                  <a:lnTo>
                    <a:pt x="53" y="214"/>
                  </a:lnTo>
                  <a:lnTo>
                    <a:pt x="30" y="178"/>
                  </a:lnTo>
                  <a:lnTo>
                    <a:pt x="13" y="141"/>
                  </a:lnTo>
                  <a:lnTo>
                    <a:pt x="3" y="103"/>
                  </a:lnTo>
                  <a:lnTo>
                    <a:pt x="0" y="65"/>
                  </a:lnTo>
                  <a:lnTo>
                    <a:pt x="3" y="32"/>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grpSp>
      <p:sp>
        <p:nvSpPr>
          <p:cNvPr id="175" name="矩形 29"/>
          <p:cNvSpPr/>
          <p:nvPr/>
        </p:nvSpPr>
        <p:spPr>
          <a:xfrm>
            <a:off x="1402003" y="2218960"/>
            <a:ext cx="4653280" cy="2905760"/>
          </a:xfrm>
          <a:prstGeom prst="rect">
            <a:avLst/>
          </a:prstGeom>
          <a:blipFill dpi="0" rotWithShape="1">
            <a:blip r:embed="rId2"/>
            <a:srcRect/>
            <a:stretch>
              <a:fillRect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Google Shape;86;p19"/>
          <p:cNvSpPr txBox="1"/>
          <p:nvPr/>
        </p:nvSpPr>
        <p:spPr>
          <a:xfrm>
            <a:off x="7078803" y="1200590"/>
            <a:ext cx="3183654" cy="4342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altLang="en-US" sz="2800" b="1" dirty="0">
                <a:solidFill>
                  <a:schemeClr val="tx1">
                    <a:lumMod val="75000"/>
                    <a:lumOff val="25000"/>
                  </a:schemeClr>
                </a:solidFill>
                <a:cs typeface="+mn-ea"/>
                <a:sym typeface="+mn-lt"/>
              </a:rPr>
              <a:t>②</a:t>
            </a:r>
            <a:r>
              <a:rPr lang="en-US" altLang="zh-CN" sz="2800" b="1" dirty="0">
                <a:solidFill>
                  <a:schemeClr val="tx1">
                    <a:lumMod val="75000"/>
                    <a:lumOff val="25000"/>
                  </a:schemeClr>
                </a:solidFill>
                <a:cs typeface="+mn-ea"/>
                <a:sym typeface="+mn-lt"/>
              </a:rPr>
              <a:t>IPPBX</a:t>
            </a:r>
            <a:endParaRPr sz="2800" b="1" i="0" u="none" strike="noStrike" cap="none" dirty="0">
              <a:solidFill>
                <a:schemeClr val="tx1">
                  <a:lumMod val="75000"/>
                  <a:lumOff val="25000"/>
                </a:schemeClr>
              </a:solidFill>
              <a:cs typeface="+mn-ea"/>
              <a:sym typeface="+mn-lt"/>
            </a:endParaRPr>
          </a:p>
        </p:txBody>
      </p:sp>
      <p:sp>
        <p:nvSpPr>
          <p:cNvPr id="180" name="Oval 53"/>
          <p:cNvSpPr>
            <a:spLocks noChangeAspect="1"/>
          </p:cNvSpPr>
          <p:nvPr/>
        </p:nvSpPr>
        <p:spPr>
          <a:xfrm>
            <a:off x="7123124" y="4677683"/>
            <a:ext cx="656406" cy="656406"/>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81" name="1"/>
          <p:cNvSpPr txBox="1">
            <a:spLocks noChangeArrowheads="1"/>
          </p:cNvSpPr>
          <p:nvPr/>
        </p:nvSpPr>
        <p:spPr bwMode="auto">
          <a:xfrm>
            <a:off x="7939661" y="4718503"/>
            <a:ext cx="3703403"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Unified Communication Platform</a:t>
            </a:r>
            <a:endParaRPr lang="en-US" altLang="zh-CN" b="1" dirty="0">
              <a:solidFill>
                <a:srgbClr val="404040"/>
              </a:solidFill>
              <a:latin typeface="+mn-lt"/>
              <a:ea typeface="+mn-ea"/>
              <a:cs typeface="+mn-ea"/>
              <a:sym typeface="+mn-lt"/>
            </a:endParaRPr>
          </a:p>
        </p:txBody>
      </p:sp>
      <p:sp>
        <p:nvSpPr>
          <p:cNvPr id="182" name="1"/>
          <p:cNvSpPr txBox="1">
            <a:spLocks noChangeArrowheads="1"/>
          </p:cNvSpPr>
          <p:nvPr/>
        </p:nvSpPr>
        <p:spPr bwMode="auto">
          <a:xfrm>
            <a:off x="7939662" y="4981733"/>
            <a:ext cx="3918840" cy="613501"/>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Host</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Main Control Module</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Gateway Module</a:t>
            </a:r>
            <a:r>
              <a:rPr lang="zh-CN" altLang="en-US" sz="1400" dirty="0">
                <a:solidFill>
                  <a:schemeClr val="tx1">
                    <a:lumMod val="75000"/>
                    <a:lumOff val="25000"/>
                  </a:schemeClr>
                </a:solidFill>
                <a:latin typeface="+mn-lt"/>
                <a:ea typeface="+mn-ea"/>
                <a:cs typeface="+mn-ea"/>
                <a:sym typeface="+mn-lt"/>
              </a:rPr>
              <a:t>、</a:t>
            </a:r>
            <a:endParaRPr lang="en-US" altLang="zh-CN" sz="1400" dirty="0">
              <a:solidFill>
                <a:schemeClr val="tx1">
                  <a:lumMod val="75000"/>
                  <a:lumOff val="25000"/>
                </a:schemeClr>
              </a:solidFill>
              <a:latin typeface="+mn-lt"/>
              <a:ea typeface="+mn-ea"/>
              <a:cs typeface="+mn-ea"/>
              <a:sym typeface="+mn-lt"/>
            </a:endParaRPr>
          </a:p>
          <a:p>
            <a:pPr>
              <a:lnSpc>
                <a:spcPct val="150000"/>
              </a:lnSpc>
            </a:pPr>
            <a:r>
              <a:rPr lang="en-US" altLang="zh-CN" sz="1400" dirty="0">
                <a:solidFill>
                  <a:schemeClr val="tx1">
                    <a:lumMod val="75000"/>
                    <a:lumOff val="25000"/>
                  </a:schemeClr>
                </a:solidFill>
                <a:latin typeface="+mn-lt"/>
                <a:ea typeface="+mn-ea"/>
                <a:cs typeface="+mn-ea"/>
                <a:sym typeface="+mn-lt"/>
              </a:rPr>
              <a:t>Accessories</a:t>
            </a:r>
            <a:endParaRPr lang="zh-CN" altLang="en-US" sz="1400" dirty="0">
              <a:solidFill>
                <a:schemeClr val="tx1">
                  <a:lumMod val="75000"/>
                  <a:lumOff val="25000"/>
                </a:schemeClr>
              </a:solidFill>
              <a:latin typeface="+mn-lt"/>
              <a:ea typeface="+mn-ea"/>
              <a:cs typeface="+mn-ea"/>
              <a:sym typeface="+mn-lt"/>
            </a:endParaRPr>
          </a:p>
        </p:txBody>
      </p:sp>
      <p:sp>
        <p:nvSpPr>
          <p:cNvPr id="188" name="Freeform 83"/>
          <p:cNvSpPr>
            <a:spLocks noEditPoints="1"/>
          </p:cNvSpPr>
          <p:nvPr/>
        </p:nvSpPr>
        <p:spPr bwMode="auto">
          <a:xfrm>
            <a:off x="7272502" y="4802986"/>
            <a:ext cx="369459" cy="422435"/>
          </a:xfrm>
          <a:custGeom>
            <a:avLst/>
            <a:gdLst/>
            <a:ahLst/>
            <a:cxnLst>
              <a:cxn ang="0">
                <a:pos x="79375" y="0"/>
              </a:cxn>
              <a:cxn ang="0">
                <a:pos x="127000" y="22225"/>
              </a:cxn>
              <a:cxn ang="0">
                <a:pos x="136525" y="111125"/>
              </a:cxn>
              <a:cxn ang="0">
                <a:pos x="104775" y="136525"/>
              </a:cxn>
              <a:cxn ang="0">
                <a:pos x="82550" y="158750"/>
              </a:cxn>
              <a:cxn ang="0">
                <a:pos x="73025" y="158750"/>
              </a:cxn>
              <a:cxn ang="0">
                <a:pos x="73025" y="158750"/>
              </a:cxn>
              <a:cxn ang="0">
                <a:pos x="73025" y="158750"/>
              </a:cxn>
              <a:cxn ang="0">
                <a:pos x="50800" y="136525"/>
              </a:cxn>
              <a:cxn ang="0">
                <a:pos x="19050" y="111125"/>
              </a:cxn>
              <a:cxn ang="0">
                <a:pos x="28575" y="22225"/>
              </a:cxn>
              <a:cxn ang="0">
                <a:pos x="79375" y="0"/>
              </a:cxn>
              <a:cxn ang="0">
                <a:pos x="79375" y="34925"/>
              </a:cxn>
              <a:cxn ang="0">
                <a:pos x="79375" y="34925"/>
              </a:cxn>
              <a:cxn ang="0">
                <a:pos x="101600" y="44450"/>
              </a:cxn>
              <a:cxn ang="0">
                <a:pos x="114300" y="69850"/>
              </a:cxn>
              <a:cxn ang="0">
                <a:pos x="101600" y="95250"/>
              </a:cxn>
              <a:cxn ang="0">
                <a:pos x="79375" y="104775"/>
              </a:cxn>
              <a:cxn ang="0">
                <a:pos x="53975" y="95250"/>
              </a:cxn>
              <a:cxn ang="0">
                <a:pos x="41275" y="69850"/>
              </a:cxn>
              <a:cxn ang="0">
                <a:pos x="53975" y="44450"/>
              </a:cxn>
              <a:cxn ang="0">
                <a:pos x="79375" y="34925"/>
              </a:cxn>
              <a:cxn ang="0">
                <a:pos x="98425" y="50800"/>
              </a:cxn>
              <a:cxn ang="0">
                <a:pos x="98425" y="50800"/>
              </a:cxn>
              <a:cxn ang="0">
                <a:pos x="79375" y="41275"/>
              </a:cxn>
              <a:cxn ang="0">
                <a:pos x="57150" y="50800"/>
              </a:cxn>
              <a:cxn ang="0">
                <a:pos x="50800" y="69850"/>
              </a:cxn>
              <a:cxn ang="0">
                <a:pos x="57150" y="88900"/>
              </a:cxn>
              <a:cxn ang="0">
                <a:pos x="79375" y="98425"/>
              </a:cxn>
              <a:cxn ang="0">
                <a:pos x="98425" y="88900"/>
              </a:cxn>
              <a:cxn ang="0">
                <a:pos x="104775" y="69850"/>
              </a:cxn>
              <a:cxn ang="0">
                <a:pos x="98425" y="50800"/>
              </a:cxn>
              <a:cxn ang="0">
                <a:pos x="117475" y="28575"/>
              </a:cxn>
              <a:cxn ang="0">
                <a:pos x="117475" y="28575"/>
              </a:cxn>
              <a:cxn ang="0">
                <a:pos x="79375" y="12700"/>
              </a:cxn>
              <a:cxn ang="0">
                <a:pos x="38100" y="28575"/>
              </a:cxn>
              <a:cxn ang="0">
                <a:pos x="28575" y="104775"/>
              </a:cxn>
              <a:cxn ang="0">
                <a:pos x="57150" y="123825"/>
              </a:cxn>
              <a:cxn ang="0">
                <a:pos x="60325" y="127000"/>
              </a:cxn>
              <a:cxn ang="0">
                <a:pos x="79375" y="146050"/>
              </a:cxn>
              <a:cxn ang="0">
                <a:pos x="95250" y="127000"/>
              </a:cxn>
              <a:cxn ang="0">
                <a:pos x="98425" y="123825"/>
              </a:cxn>
              <a:cxn ang="0">
                <a:pos x="127000" y="104775"/>
              </a:cxn>
              <a:cxn ang="0">
                <a:pos x="117475" y="28575"/>
              </a:cxn>
            </a:cxnLst>
            <a:rect l="0" t="0" r="0" b="0"/>
            <a:pathLst>
              <a:path w="49" h="51">
                <a:moveTo>
                  <a:pt x="25" y="0"/>
                </a:moveTo>
                <a:cubicBezTo>
                  <a:pt x="31" y="0"/>
                  <a:pt x="36" y="3"/>
                  <a:pt x="40" y="7"/>
                </a:cubicBezTo>
                <a:cubicBezTo>
                  <a:pt x="48" y="14"/>
                  <a:pt x="49" y="26"/>
                  <a:pt x="43" y="35"/>
                </a:cubicBezTo>
                <a:cubicBezTo>
                  <a:pt x="40" y="38"/>
                  <a:pt x="37" y="41"/>
                  <a:pt x="33" y="43"/>
                </a:cubicBezTo>
                <a:cubicBezTo>
                  <a:pt x="26" y="50"/>
                  <a:pt x="26" y="50"/>
                  <a:pt x="26" y="50"/>
                </a:cubicBezTo>
                <a:cubicBezTo>
                  <a:pt x="25" y="51"/>
                  <a:pt x="24" y="51"/>
                  <a:pt x="23" y="50"/>
                </a:cubicBezTo>
                <a:cubicBezTo>
                  <a:pt x="23" y="50"/>
                  <a:pt x="23" y="50"/>
                  <a:pt x="23" y="50"/>
                </a:cubicBezTo>
                <a:cubicBezTo>
                  <a:pt x="23" y="50"/>
                  <a:pt x="23" y="50"/>
                  <a:pt x="23" y="50"/>
                </a:cubicBezTo>
                <a:cubicBezTo>
                  <a:pt x="16" y="43"/>
                  <a:pt x="16" y="43"/>
                  <a:pt x="16" y="43"/>
                </a:cubicBezTo>
                <a:cubicBezTo>
                  <a:pt x="12" y="41"/>
                  <a:pt x="9" y="38"/>
                  <a:pt x="6" y="35"/>
                </a:cubicBezTo>
                <a:cubicBezTo>
                  <a:pt x="0" y="26"/>
                  <a:pt x="1" y="14"/>
                  <a:pt x="9" y="7"/>
                </a:cubicBezTo>
                <a:cubicBezTo>
                  <a:pt x="13" y="3"/>
                  <a:pt x="18" y="0"/>
                  <a:pt x="25" y="0"/>
                </a:cubicBezTo>
                <a:close/>
                <a:moveTo>
                  <a:pt x="25" y="11"/>
                </a:moveTo>
                <a:cubicBezTo>
                  <a:pt x="25" y="11"/>
                  <a:pt x="25" y="11"/>
                  <a:pt x="25" y="11"/>
                </a:cubicBezTo>
                <a:cubicBezTo>
                  <a:pt x="28" y="11"/>
                  <a:pt x="30" y="12"/>
                  <a:pt x="32" y="14"/>
                </a:cubicBezTo>
                <a:cubicBezTo>
                  <a:pt x="34" y="16"/>
                  <a:pt x="36" y="19"/>
                  <a:pt x="36" y="22"/>
                </a:cubicBezTo>
                <a:cubicBezTo>
                  <a:pt x="36" y="25"/>
                  <a:pt x="34" y="28"/>
                  <a:pt x="32" y="30"/>
                </a:cubicBezTo>
                <a:cubicBezTo>
                  <a:pt x="30" y="32"/>
                  <a:pt x="28" y="33"/>
                  <a:pt x="25" y="33"/>
                </a:cubicBezTo>
                <a:cubicBezTo>
                  <a:pt x="21" y="33"/>
                  <a:pt x="19" y="32"/>
                  <a:pt x="17" y="30"/>
                </a:cubicBezTo>
                <a:cubicBezTo>
                  <a:pt x="15" y="28"/>
                  <a:pt x="13" y="25"/>
                  <a:pt x="13" y="22"/>
                </a:cubicBezTo>
                <a:cubicBezTo>
                  <a:pt x="13" y="19"/>
                  <a:pt x="15" y="16"/>
                  <a:pt x="17" y="14"/>
                </a:cubicBezTo>
                <a:cubicBezTo>
                  <a:pt x="19" y="12"/>
                  <a:pt x="21" y="11"/>
                  <a:pt x="25" y="11"/>
                </a:cubicBezTo>
                <a:close/>
                <a:moveTo>
                  <a:pt x="31" y="16"/>
                </a:moveTo>
                <a:cubicBezTo>
                  <a:pt x="31" y="16"/>
                  <a:pt x="31" y="16"/>
                  <a:pt x="31" y="16"/>
                </a:cubicBezTo>
                <a:cubicBezTo>
                  <a:pt x="29" y="14"/>
                  <a:pt x="27" y="13"/>
                  <a:pt x="25" y="13"/>
                </a:cubicBezTo>
                <a:cubicBezTo>
                  <a:pt x="22" y="13"/>
                  <a:pt x="20" y="14"/>
                  <a:pt x="18" y="16"/>
                </a:cubicBezTo>
                <a:cubicBezTo>
                  <a:pt x="17" y="18"/>
                  <a:pt x="16" y="20"/>
                  <a:pt x="16" y="22"/>
                </a:cubicBezTo>
                <a:cubicBezTo>
                  <a:pt x="16" y="25"/>
                  <a:pt x="17" y="27"/>
                  <a:pt x="18" y="28"/>
                </a:cubicBezTo>
                <a:cubicBezTo>
                  <a:pt x="20" y="30"/>
                  <a:pt x="22" y="31"/>
                  <a:pt x="25" y="31"/>
                </a:cubicBezTo>
                <a:cubicBezTo>
                  <a:pt x="27" y="31"/>
                  <a:pt x="29" y="30"/>
                  <a:pt x="31" y="28"/>
                </a:cubicBezTo>
                <a:cubicBezTo>
                  <a:pt x="32" y="27"/>
                  <a:pt x="33" y="25"/>
                  <a:pt x="33" y="22"/>
                </a:cubicBezTo>
                <a:cubicBezTo>
                  <a:pt x="33" y="20"/>
                  <a:pt x="32" y="18"/>
                  <a:pt x="31" y="16"/>
                </a:cubicBezTo>
                <a:close/>
                <a:moveTo>
                  <a:pt x="37" y="9"/>
                </a:moveTo>
                <a:cubicBezTo>
                  <a:pt x="37" y="9"/>
                  <a:pt x="37" y="9"/>
                  <a:pt x="37" y="9"/>
                </a:cubicBezTo>
                <a:cubicBezTo>
                  <a:pt x="34" y="6"/>
                  <a:pt x="30" y="4"/>
                  <a:pt x="25" y="4"/>
                </a:cubicBezTo>
                <a:cubicBezTo>
                  <a:pt x="19" y="4"/>
                  <a:pt x="15" y="6"/>
                  <a:pt x="12" y="9"/>
                </a:cubicBezTo>
                <a:cubicBezTo>
                  <a:pt x="5" y="16"/>
                  <a:pt x="5" y="25"/>
                  <a:pt x="9" y="33"/>
                </a:cubicBezTo>
                <a:cubicBezTo>
                  <a:pt x="12" y="36"/>
                  <a:pt x="14" y="38"/>
                  <a:pt x="18" y="39"/>
                </a:cubicBezTo>
                <a:cubicBezTo>
                  <a:pt x="18" y="39"/>
                  <a:pt x="18" y="39"/>
                  <a:pt x="19" y="40"/>
                </a:cubicBezTo>
                <a:cubicBezTo>
                  <a:pt x="25" y="46"/>
                  <a:pt x="25" y="46"/>
                  <a:pt x="25" y="46"/>
                </a:cubicBezTo>
                <a:cubicBezTo>
                  <a:pt x="30" y="40"/>
                  <a:pt x="30" y="40"/>
                  <a:pt x="30" y="40"/>
                </a:cubicBezTo>
                <a:cubicBezTo>
                  <a:pt x="31" y="39"/>
                  <a:pt x="31" y="39"/>
                  <a:pt x="31" y="39"/>
                </a:cubicBezTo>
                <a:cubicBezTo>
                  <a:pt x="35" y="38"/>
                  <a:pt x="37" y="36"/>
                  <a:pt x="40" y="33"/>
                </a:cubicBezTo>
                <a:cubicBezTo>
                  <a:pt x="44" y="25"/>
                  <a:pt x="44" y="16"/>
                  <a:pt x="37" y="9"/>
                </a:cubicBezTo>
                <a:close/>
              </a:path>
            </a:pathLst>
          </a:custGeom>
          <a:solidFill>
            <a:schemeClr val="bg1"/>
          </a:solidFill>
          <a:ln>
            <a:noFill/>
          </a:ln>
          <a:effectLst/>
        </p:spPr>
        <p:txBody>
          <a:bodyPr wrap="square" lIns="19050" tIns="19050" rIns="19050" bIns="19050" anchor="ctr">
            <a:noAutofit/>
          </a:bodyPr>
          <a:lstStyle/>
          <a:p>
            <a:pPr lvl="0" algn="ctr" defTabSz="228600" fontAlgn="base" hangingPunct="0">
              <a:buClrTx/>
              <a:buSzTx/>
              <a:buFontTx/>
              <a:defRPr/>
            </a:pPr>
            <a:endParaRPr lang="en-US" sz="1500" noProof="0">
              <a:ln>
                <a:noFill/>
              </a:ln>
              <a:solidFill>
                <a:srgbClr val="FFFFFF"/>
              </a:solidFill>
              <a:effectLst>
                <a:outerShdw blurRad="38100" dist="38100" dir="2700000" algn="tl">
                  <a:srgbClr val="000000"/>
                </a:outerShdw>
              </a:effectLst>
              <a:uLnTx/>
              <a:uFillTx/>
              <a:latin typeface="思源黑体 Normal" panose="020B0400000000000000" pitchFamily="34" charset="-122"/>
              <a:ea typeface="思源黑体 Normal" panose="020B0400000000000000" pitchFamily="34" charset="-122"/>
              <a:sym typeface="+mn-ea"/>
            </a:endParaRPr>
          </a:p>
        </p:txBody>
      </p:sp>
      <p:pic>
        <p:nvPicPr>
          <p:cNvPr id="4" name="图片 3"/>
          <p:cNvPicPr>
            <a:picLocks noChangeAspect="1"/>
          </p:cNvPicPr>
          <p:nvPr/>
        </p:nvPicPr>
        <p:blipFill>
          <a:blip r:embed="rId3"/>
          <a:stretch>
            <a:fillRect/>
          </a:stretch>
        </p:blipFill>
        <p:spPr>
          <a:xfrm>
            <a:off x="1397646" y="2218961"/>
            <a:ext cx="4653280" cy="2905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14782" y="484441"/>
            <a:ext cx="11522762" cy="7057559"/>
            <a:chOff x="914782" y="484441"/>
            <a:chExt cx="11522762"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14782" y="6159380"/>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2129145" y="1156677"/>
            <a:ext cx="3426180" cy="482997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1032283" y="3123083"/>
              <a:ext cx="2996718" cy="2529669"/>
              <a:chOff x="5569294" y="982225"/>
              <a:chExt cx="2996718" cy="2529669"/>
            </a:xfrm>
          </p:grpSpPr>
          <p:sp>
            <p:nvSpPr>
              <p:cNvPr id="42" name="矩形 44"/>
              <p:cNvSpPr/>
              <p:nvPr/>
            </p:nvSpPr>
            <p:spPr>
              <a:xfrm>
                <a:off x="5569294" y="1430500"/>
                <a:ext cx="2996718" cy="2081394"/>
              </a:xfrm>
              <a:prstGeom prst="rect">
                <a:avLst/>
              </a:prstGeom>
            </p:spPr>
            <p:txBody>
              <a:bodyPr wrap="square">
                <a:spAutoFit/>
              </a:bodyPr>
              <a:lstStyle/>
              <a:p>
                <a:pPr marL="171450" indent="-171450">
                  <a:lnSpc>
                    <a:spcPct val="150000"/>
                  </a:lnSpc>
                  <a:buFont typeface="Arial" panose="020B0604020202020204" pitchFamily="34" charset="0"/>
                  <a:buChar char="•"/>
                </a:pPr>
                <a:r>
                  <a:rPr lang="en-US" altLang="zh-CN" sz="1200" dirty="0"/>
                  <a:t>Supports combination of two cards, includes FXS/FXO, BRI, E1/T1/J1 or transcoding interfaces</a:t>
                </a:r>
                <a:endParaRPr lang="en-US" altLang="zh-CN" sz="1200" dirty="0"/>
              </a:p>
              <a:p>
                <a:pPr marL="171450" indent="-171450">
                  <a:lnSpc>
                    <a:spcPct val="150000"/>
                  </a:lnSpc>
                  <a:buFont typeface="Arial" panose="020B0604020202020204" pitchFamily="34" charset="0"/>
                  <a:buChar char="•"/>
                </a:pPr>
                <a:r>
                  <a:rPr lang="en-US" altLang="zh-CN" sz="1200" dirty="0"/>
                  <a:t>Can easily handle 300 concurrent calls.</a:t>
                </a:r>
                <a:endParaRPr lang="en-US" altLang="zh-CN" sz="1200" dirty="0"/>
              </a:p>
              <a:p>
                <a:pPr marL="171450" indent="-171450">
                  <a:lnSpc>
                    <a:spcPct val="150000"/>
                  </a:lnSpc>
                  <a:buFont typeface="Arial" panose="020B0604020202020204" pitchFamily="34" charset="0"/>
                  <a:buChar char="•"/>
                </a:pPr>
                <a:r>
                  <a:rPr lang="en-US" altLang="zh-CN" sz="1200" dirty="0"/>
                  <a:t>Uninterruptible Power Supply (UPS): Yes (Optional)</a:t>
                </a:r>
                <a:endParaRPr lang="en-US" altLang="zh-CN" sz="1200" dirty="0"/>
              </a:p>
              <a:p>
                <a:pPr marL="171450" indent="-171450">
                  <a:lnSpc>
                    <a:spcPct val="150000"/>
                  </a:lnSpc>
                  <a:buFont typeface="Arial" panose="020B0604020202020204" pitchFamily="34" charset="0"/>
                  <a:buChar char="•"/>
                </a:pPr>
                <a:r>
                  <a:rPr lang="en-US" altLang="zh-CN" sz="1200" dirty="0"/>
                  <a:t>RAID: Yes (Optional)</a:t>
                </a:r>
                <a:endParaRPr lang="en-US" altLang="zh-CN" sz="1200" dirty="0"/>
              </a:p>
              <a:p>
                <a:pPr marL="171450" indent="-171450">
                  <a:lnSpc>
                    <a:spcPct val="150000"/>
                  </a:lnSpc>
                  <a:buFont typeface="Arial" panose="020B0604020202020204" pitchFamily="34" charset="0"/>
                  <a:buChar char="•"/>
                </a:pPr>
                <a:r>
                  <a:rPr lang="en-US" altLang="zh-CN" sz="1200" dirty="0"/>
                  <a:t>Built-in Redundant Power Supply (RPS) </a:t>
                </a:r>
                <a:endParaRPr lang="en-US" altLang="zh-CN" sz="1200" dirty="0"/>
              </a:p>
            </p:txBody>
          </p:sp>
          <p:sp>
            <p:nvSpPr>
              <p:cNvPr id="43" name="矩形 45"/>
              <p:cNvSpPr/>
              <p:nvPr/>
            </p:nvSpPr>
            <p:spPr>
              <a:xfrm>
                <a:off x="6558905" y="982225"/>
                <a:ext cx="926857" cy="456067"/>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IX240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6947958" y="1165238"/>
            <a:ext cx="3426180" cy="4829973"/>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983472" y="3630996"/>
              <a:ext cx="3138307" cy="1828543"/>
            </a:xfrm>
            <a:prstGeom prst="rect">
              <a:avLst/>
            </a:prstGeom>
          </p:spPr>
          <p:txBody>
            <a:bodyPr wrap="square">
              <a:spAutoFit/>
            </a:bodyPr>
            <a:lstStyle/>
            <a:p>
              <a:pPr marL="171450" indent="-171450">
                <a:lnSpc>
                  <a:spcPct val="150000"/>
                </a:lnSpc>
                <a:buFont typeface="Arial" panose="020B0604020202020204" pitchFamily="34" charset="0"/>
                <a:buChar char="•"/>
              </a:pPr>
              <a:r>
                <a:rPr lang="en-US" altLang="zh-CN" sz="1200" dirty="0"/>
                <a:t>Supports combination of two cards, includes FXS/FXO, BRI or E1/T1/J1 interfaces</a:t>
              </a:r>
              <a:endParaRPr lang="en-US" altLang="zh-CN" sz="1200" dirty="0"/>
            </a:p>
            <a:p>
              <a:pPr marL="171450" indent="-171450">
                <a:lnSpc>
                  <a:spcPct val="150000"/>
                </a:lnSpc>
                <a:buFont typeface="Arial" panose="020B0604020202020204" pitchFamily="34" charset="0"/>
                <a:buChar char="•"/>
              </a:pPr>
              <a:r>
                <a:rPr lang="en-US" altLang="zh-CN" sz="1200" dirty="0"/>
                <a:t>Uninterruptible Power Supply (UPS): Yes (Optional)</a:t>
              </a:r>
              <a:endParaRPr lang="en-US" altLang="zh-CN" sz="1200" dirty="0"/>
            </a:p>
            <a:p>
              <a:pPr marL="171450" indent="-171450">
                <a:lnSpc>
                  <a:spcPct val="150000"/>
                </a:lnSpc>
                <a:buFont typeface="Arial" panose="020B0604020202020204" pitchFamily="34" charset="0"/>
                <a:buChar char="•"/>
              </a:pPr>
              <a:r>
                <a:rPr lang="en-US" altLang="zh-CN" sz="1200" dirty="0"/>
                <a:t>RAID: Yes (Optional)</a:t>
              </a:r>
              <a:endParaRPr lang="en-US" altLang="zh-CN" sz="1200" dirty="0"/>
            </a:p>
            <a:p>
              <a:pPr marL="171450" indent="-171450">
                <a:lnSpc>
                  <a:spcPct val="150000"/>
                </a:lnSpc>
                <a:buFont typeface="Arial" panose="020B0604020202020204" pitchFamily="34" charset="0"/>
                <a:buChar char="•"/>
              </a:pPr>
              <a:r>
                <a:rPr lang="en-US" altLang="zh-CN" sz="1200" dirty="0"/>
                <a:t>Built-in Redundant Power Supply (RPS) </a:t>
              </a:r>
              <a:endParaRPr lang="en-US" altLang="zh-CN" sz="1200" dirty="0"/>
            </a:p>
          </p:txBody>
        </p:sp>
      </p:grpSp>
      <p:sp>
        <p:nvSpPr>
          <p:cNvPr id="98" name="矩形 45"/>
          <p:cNvSpPr/>
          <p:nvPr/>
        </p:nvSpPr>
        <p:spPr>
          <a:xfrm>
            <a:off x="7928831" y="3003856"/>
            <a:ext cx="1693092"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IX160/160P</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63"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64" name="íṧlíḍè"/>
          <p:cNvSpPr/>
          <p:nvPr/>
        </p:nvSpPr>
        <p:spPr bwMode="auto">
          <a:xfrm>
            <a:off x="0" y="525681"/>
            <a:ext cx="2793496"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5" name="ïş1ídè"/>
          <p:cNvSpPr txBox="1"/>
          <p:nvPr/>
        </p:nvSpPr>
        <p:spPr>
          <a:xfrm>
            <a:off x="19964" y="600329"/>
            <a:ext cx="277353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IX Series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50" name="Picture 2" descr="http://www.openvox.cn/images/products/IPPBX/EnterpriseIPPBX/IX240_ce1.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t="9476" b="11402"/>
          <a:stretch>
            <a:fillRect/>
          </a:stretch>
        </p:blipFill>
        <p:spPr bwMode="auto">
          <a:xfrm>
            <a:off x="2374142" y="1544470"/>
            <a:ext cx="2699713" cy="152574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3014" t="17897" r="1726" b="18216"/>
          <a:stretch>
            <a:fillRect/>
          </a:stretch>
        </p:blipFill>
        <p:spPr>
          <a:xfrm>
            <a:off x="7489891" y="1734832"/>
            <a:ext cx="2447879" cy="1172627"/>
          </a:xfrm>
          <a:prstGeom prst="rect">
            <a:avLst/>
          </a:prstGeom>
        </p:spPr>
      </p:pic>
      <p:graphicFrame>
        <p:nvGraphicFramePr>
          <p:cNvPr id="72" name="表格 71"/>
          <p:cNvGraphicFramePr>
            <a:graphicFrameLocks noGrp="1"/>
          </p:cNvGraphicFramePr>
          <p:nvPr/>
        </p:nvGraphicFramePr>
        <p:xfrm>
          <a:off x="6924549" y="3532207"/>
          <a:ext cx="3701655" cy="2286000"/>
        </p:xfrm>
        <a:graphic>
          <a:graphicData uri="http://schemas.openxmlformats.org/drawingml/2006/table">
            <a:tbl>
              <a:tblPr firstRow="1" bandRow="1">
                <a:tableStyleId>{7DF18680-E054-41AD-8BC1-D1AEF772440D}</a:tableStyleId>
              </a:tblPr>
              <a:tblGrid>
                <a:gridCol w="1174115"/>
                <a:gridCol w="2527540"/>
              </a:tblGrid>
              <a:tr h="272160">
                <a:tc>
                  <a:txBody>
                    <a:bodyPr/>
                    <a:lstStyle/>
                    <a:p>
                      <a:pPr algn="ctr" latinLnBrk="1">
                        <a:spcAft>
                          <a:spcPts val="0"/>
                        </a:spcAft>
                      </a:pPr>
                      <a:r>
                        <a:rPr lang="en-US" sz="1200" b="1" kern="100" dirty="0">
                          <a:effectLst/>
                          <a:latin typeface="Calibri" panose="020F0502020204030204" pitchFamily="34" charset="0"/>
                          <a:ea typeface="宋体" panose="02010600030101010101" pitchFamily="2" charset="-122"/>
                          <a:cs typeface="Times New Roman" panose="02020603050405020304" pitchFamily="18" charset="0"/>
                        </a:rPr>
                        <a:t>Product</a:t>
                      </a:r>
                      <a:endParaRPr lang="zh-CN" sz="9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5720" marR="45720" anchor="ctr"/>
                </a:tc>
                <a:tc>
                  <a:txBody>
                    <a:bodyPr/>
                    <a:lstStyle/>
                    <a:p>
                      <a:pPr algn="ctr" latinLnBrk="1">
                        <a:spcAft>
                          <a:spcPts val="0"/>
                        </a:spcAft>
                      </a:pPr>
                      <a:r>
                        <a:rPr lang="en-US" sz="1200" b="1" kern="100" dirty="0">
                          <a:effectLst/>
                          <a:latin typeface="Calibri" panose="020F0502020204030204" pitchFamily="34" charset="0"/>
                          <a:ea typeface="宋体" panose="02010600030101010101" pitchFamily="2" charset="-122"/>
                          <a:cs typeface="Times New Roman" panose="02020603050405020304" pitchFamily="18" charset="0"/>
                        </a:rPr>
                        <a:t>IX160/160P</a:t>
                      </a:r>
                      <a:endParaRPr lang="zh-CN" sz="9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5720" marR="45720" anchor="ctr"/>
                </a:tc>
              </a:tr>
              <a:tr h="249480">
                <a:tc>
                  <a:txBody>
                    <a:bodyPr/>
                    <a:lstStyle/>
                    <a:p>
                      <a:pPr marL="0" algn="ctr" defTabSz="685800" rtl="0" eaLnBrk="1" latinLnBrk="1" hangingPunct="1">
                        <a:spcAft>
                          <a:spcPts val="0"/>
                        </a:spcAft>
                      </a:pPr>
                      <a:r>
                        <a:rPr lang="en-US" sz="1050" kern="1200" dirty="0">
                          <a:solidFill>
                            <a:schemeClr val="dk1"/>
                          </a:solidFill>
                          <a:latin typeface="+mn-lt"/>
                          <a:ea typeface="+mn-ea"/>
                          <a:cs typeface="+mn-cs"/>
                        </a:rPr>
                        <a:t>Support Cards</a:t>
                      </a:r>
                      <a:endParaRPr lang="zh-CN" altLang="en-US" sz="105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A/B/D Series OpenVox Telephony Cards</a:t>
                      </a:r>
                      <a:endParaRPr lang="zh-CN" altLang="en-US" sz="1050" kern="1200" dirty="0">
                        <a:solidFill>
                          <a:schemeClr val="dk1"/>
                        </a:solidFill>
                        <a:latin typeface="+mn-lt"/>
                        <a:ea typeface="+mn-ea"/>
                        <a:cs typeface="+mn-cs"/>
                      </a:endParaRPr>
                    </a:p>
                  </a:txBody>
                  <a:tcPr marL="45720" marR="45720" anchor="ctr"/>
                </a:tc>
              </a:tr>
              <a:tr h="249480">
                <a:tc>
                  <a:txBody>
                    <a:bodyPr/>
                    <a:lstStyle/>
                    <a:p>
                      <a:pPr marL="0" algn="ctr" defTabSz="685800" rtl="0" eaLnBrk="1" latinLnBrk="1" hangingPunct="1">
                        <a:spcAft>
                          <a:spcPts val="0"/>
                        </a:spcAft>
                      </a:pPr>
                      <a:r>
                        <a:rPr lang="en-US" sz="1050" kern="1200" dirty="0">
                          <a:solidFill>
                            <a:schemeClr val="dk1"/>
                          </a:solidFill>
                          <a:latin typeface="+mn-lt"/>
                          <a:ea typeface="+mn-ea"/>
                          <a:cs typeface="+mn-cs"/>
                        </a:rPr>
                        <a:t>Network Interface</a:t>
                      </a:r>
                      <a:endParaRPr lang="zh-CN" altLang="en-US" sz="105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2*10/100/1000M</a:t>
                      </a:r>
                      <a:endParaRPr lang="zh-CN" altLang="en-US" sz="1050" kern="1200" dirty="0">
                        <a:solidFill>
                          <a:schemeClr val="dk1"/>
                        </a:solidFill>
                        <a:latin typeface="+mn-lt"/>
                        <a:ea typeface="+mn-ea"/>
                        <a:cs typeface="+mn-cs"/>
                      </a:endParaRPr>
                    </a:p>
                  </a:txBody>
                  <a:tcPr marL="45720" marR="45720" anchor="ctr"/>
                </a:tc>
              </a:tr>
              <a:tr h="249480">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CPU</a:t>
                      </a:r>
                      <a:endParaRPr lang="zh-CN" altLang="en-US" sz="105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Intel Quad Core Celeron / i5</a:t>
                      </a:r>
                      <a:endParaRPr lang="zh-CN" altLang="en-US" sz="1050" kern="1200" dirty="0">
                        <a:solidFill>
                          <a:schemeClr val="dk1"/>
                        </a:solidFill>
                        <a:latin typeface="+mn-lt"/>
                        <a:ea typeface="+mn-ea"/>
                        <a:cs typeface="+mn-cs"/>
                      </a:endParaRPr>
                    </a:p>
                  </a:txBody>
                  <a:tcPr marL="45720" marR="45720" anchor="ctr"/>
                </a:tc>
              </a:tr>
              <a:tr h="249480">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RAM</a:t>
                      </a:r>
                      <a:endParaRPr lang="zh-CN" altLang="en-US" sz="105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4/8/16GB (optional)</a:t>
                      </a:r>
                      <a:endParaRPr lang="zh-CN" altLang="en-US" sz="1050" kern="1200" dirty="0">
                        <a:solidFill>
                          <a:schemeClr val="dk1"/>
                        </a:solidFill>
                        <a:latin typeface="+mn-lt"/>
                        <a:ea typeface="+mn-ea"/>
                        <a:cs typeface="+mn-cs"/>
                      </a:endParaRPr>
                    </a:p>
                  </a:txBody>
                  <a:tcPr marL="45720" marR="45720" anchor="ctr"/>
                </a:tc>
              </a:tr>
              <a:tr h="249480">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flash</a:t>
                      </a:r>
                      <a:endParaRPr lang="zh-CN" altLang="en-US" sz="105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mSATA SSD/2.5 inch </a:t>
                      </a:r>
                      <a:endParaRPr lang="zh-CN" altLang="en-US" sz="1050" kern="1200" dirty="0">
                        <a:solidFill>
                          <a:schemeClr val="dk1"/>
                        </a:solidFill>
                        <a:latin typeface="+mn-lt"/>
                        <a:ea typeface="+mn-ea"/>
                        <a:cs typeface="+mn-cs"/>
                      </a:endParaRPr>
                    </a:p>
                  </a:txBody>
                  <a:tcPr marL="45720" marR="45720" anchor="ctr"/>
                </a:tc>
              </a:tr>
              <a:tr h="249480">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USB port</a:t>
                      </a:r>
                      <a:endParaRPr lang="zh-CN" altLang="en-US" sz="105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1</a:t>
                      </a:r>
                      <a:endParaRPr lang="zh-CN" altLang="en-US" sz="1050" kern="1200" dirty="0">
                        <a:solidFill>
                          <a:schemeClr val="dk1"/>
                        </a:solidFill>
                        <a:latin typeface="+mn-lt"/>
                        <a:ea typeface="+mn-ea"/>
                        <a:cs typeface="+mn-cs"/>
                      </a:endParaRPr>
                    </a:p>
                  </a:txBody>
                  <a:tcPr marL="45720" marR="45720" anchor="ctr"/>
                </a:tc>
              </a:tr>
              <a:tr h="249480">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SD slot</a:t>
                      </a:r>
                      <a:endParaRPr lang="zh-CN" altLang="en-US" sz="105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050" kern="1200" dirty="0">
                          <a:solidFill>
                            <a:schemeClr val="dk1"/>
                          </a:solidFill>
                          <a:latin typeface="+mn-lt"/>
                          <a:ea typeface="+mn-ea"/>
                          <a:cs typeface="+mn-cs"/>
                        </a:rPr>
                        <a:t>1 (support up to 128G SD card)</a:t>
                      </a:r>
                      <a:endParaRPr lang="zh-CN" altLang="en-US" sz="1050" kern="1200" dirty="0">
                        <a:solidFill>
                          <a:schemeClr val="dk1"/>
                        </a:solidFill>
                        <a:latin typeface="+mn-lt"/>
                        <a:ea typeface="+mn-ea"/>
                        <a:cs typeface="+mn-cs"/>
                      </a:endParaRPr>
                    </a:p>
                  </a:txBody>
                  <a:tcPr marL="45720" marR="45720" anchor="ctr"/>
                </a:tc>
              </a:tr>
              <a:tr h="249480">
                <a:tc>
                  <a:txBody>
                    <a:bodyPr/>
                    <a:lstStyle/>
                    <a:p>
                      <a:pPr algn="ctr" latinLnBrk="1"/>
                      <a:r>
                        <a:rPr lang="en-US" altLang="zh-CN" sz="1050" dirty="0"/>
                        <a:t>UPS</a:t>
                      </a:r>
                      <a:endParaRPr lang="zh-CN" altLang="en-US" sz="1050" dirty="0"/>
                    </a:p>
                  </a:txBody>
                  <a:tcPr marL="45720" marR="45720" anchor="ctr"/>
                </a:tc>
                <a:tc>
                  <a:txBody>
                    <a:bodyPr/>
                    <a:lstStyle/>
                    <a:p>
                      <a:pPr algn="ctr" latinLnBrk="1"/>
                      <a:r>
                        <a:rPr lang="en-US" altLang="zh-CN" sz="1050" dirty="0"/>
                        <a:t>Yes</a:t>
                      </a:r>
                      <a:endParaRPr lang="zh-CN" altLang="en-US" sz="1050" dirty="0"/>
                    </a:p>
                  </a:txBody>
                  <a:tcPr marL="45720" marR="4572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16" presetClass="entr" presetSubtype="21"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par>
                                <p:cTn id="11" presetID="16" presetClass="entr" presetSubtype="21"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down)">
                                      <p:cBhvr>
                                        <p:cTn id="1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1919450" y="1427977"/>
            <a:ext cx="3426180" cy="2663942"/>
            <a:chOff x="761464" y="1443258"/>
            <a:chExt cx="3426180" cy="2566210"/>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7"/>
              <a:ext cx="3425643" cy="2453871"/>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43" name="矩形 45"/>
            <p:cNvSpPr/>
            <p:nvPr/>
          </p:nvSpPr>
          <p:spPr>
            <a:xfrm>
              <a:off x="1891306" y="1720758"/>
              <a:ext cx="1032655" cy="48129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UC300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sp>
        <p:nvSpPr>
          <p:cNvPr id="33" name="íṧlíḍè"/>
          <p:cNvSpPr/>
          <p:nvPr/>
        </p:nvSpPr>
        <p:spPr bwMode="auto">
          <a:xfrm>
            <a:off x="0" y="525681"/>
            <a:ext cx="2793496"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34" name="ïş1ídè"/>
          <p:cNvSpPr txBox="1"/>
          <p:nvPr/>
        </p:nvSpPr>
        <p:spPr>
          <a:xfrm>
            <a:off x="19964" y="600329"/>
            <a:ext cx="277353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UC Series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38" name="图片 37" descr="IMG_0517-"/>
          <p:cNvPicPr>
            <a:picLocks noChangeAspect="1"/>
          </p:cNvPicPr>
          <p:nvPr/>
        </p:nvPicPr>
        <p:blipFill rotWithShape="1">
          <a:blip r:embed="rId1">
            <a:clrChange>
              <a:clrFrom>
                <a:srgbClr val="FFFFFF">
                  <a:alpha val="100000"/>
                </a:srgbClr>
              </a:clrFrom>
              <a:clrTo>
                <a:srgbClr val="FFFFFF">
                  <a:alpha val="100000"/>
                  <a:alpha val="0"/>
                </a:srgbClr>
              </a:clrTo>
            </a:clrChange>
          </a:blip>
          <a:srcRect l="18914" t="25225" r="20622" b="13475"/>
          <a:stretch>
            <a:fillRect/>
          </a:stretch>
        </p:blipFill>
        <p:spPr>
          <a:xfrm>
            <a:off x="2575720" y="2422626"/>
            <a:ext cx="2118360" cy="1432560"/>
          </a:xfrm>
          <a:prstGeom prst="rect">
            <a:avLst/>
          </a:prstGeom>
        </p:spPr>
      </p:pic>
      <p:graphicFrame>
        <p:nvGraphicFramePr>
          <p:cNvPr id="2" name="表格 1"/>
          <p:cNvGraphicFramePr>
            <a:graphicFrameLocks noGrp="1"/>
          </p:cNvGraphicFramePr>
          <p:nvPr>
            <p:custDataLst>
              <p:tags r:id="rId2"/>
            </p:custDataLst>
          </p:nvPr>
        </p:nvGraphicFramePr>
        <p:xfrm>
          <a:off x="6726030" y="1858115"/>
          <a:ext cx="3952181" cy="1838984"/>
        </p:xfrm>
        <a:graphic>
          <a:graphicData uri="http://schemas.openxmlformats.org/drawingml/2006/table">
            <a:tbl>
              <a:tblPr firstRow="1" bandRow="1">
                <a:tableStyleId>{7DF18680-E054-41AD-8BC1-D1AEF772440D}</a:tableStyleId>
              </a:tblPr>
              <a:tblGrid>
                <a:gridCol w="2422933"/>
                <a:gridCol w="1529248"/>
              </a:tblGrid>
              <a:tr h="459746">
                <a:tc>
                  <a:txBody>
                    <a:bodyPr/>
                    <a:lstStyle/>
                    <a:p>
                      <a:pPr algn="ctr">
                        <a:spcAft>
                          <a:spcPts val="0"/>
                        </a:spcAft>
                      </a:pPr>
                      <a:r>
                        <a:rPr lang="en-US" sz="1600" b="1" kern="100" dirty="0">
                          <a:effectLst/>
                          <a:latin typeface="Calibri" panose="020F0502020204030204" pitchFamily="34" charset="0"/>
                          <a:ea typeface="宋体" panose="02010600030101010101" pitchFamily="2" charset="-122"/>
                          <a:cs typeface="Times New Roman" panose="02020603050405020304" pitchFamily="18" charset="0"/>
                        </a:rPr>
                        <a:t>Product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tc>
                <a:tc>
                  <a:txBody>
                    <a:bodyPr/>
                    <a:lstStyle/>
                    <a:p>
                      <a:pPr algn="ctr">
                        <a:spcAft>
                          <a:spcPts val="0"/>
                        </a:spcAft>
                      </a:pPr>
                      <a:r>
                        <a:rPr lang="en-US" sz="1600" b="1" kern="100" dirty="0">
                          <a:effectLst/>
                          <a:latin typeface="Calibri" panose="020F0502020204030204" pitchFamily="34" charset="0"/>
                          <a:ea typeface="宋体" panose="02010600030101010101" pitchFamily="2" charset="-122"/>
                          <a:cs typeface="Times New Roman" panose="02020603050405020304" pitchFamily="18" charset="0"/>
                        </a:rPr>
                        <a:t>UC300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tc>
              </a:tr>
              <a:tr h="459746">
                <a:tc>
                  <a:txBody>
                    <a:bodyPr/>
                    <a:lstStyle/>
                    <a:p>
                      <a:pPr algn="ctr">
                        <a:spcAft>
                          <a:spcPts val="0"/>
                        </a:spcAft>
                      </a:pPr>
                      <a:r>
                        <a:rPr lang="en-US" sz="1600" kern="100" dirty="0">
                          <a:effectLst/>
                          <a:latin typeface="Calibri" panose="020F0502020204030204" pitchFamily="34" charset="0"/>
                          <a:ea typeface="宋体" panose="02010600030101010101" pitchFamily="2" charset="-122"/>
                          <a:cs typeface="Times New Roman" panose="02020603050405020304" pitchFamily="18" charset="0"/>
                        </a:rPr>
                        <a:t>Analog Interfaces</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tc>
                <a:tc>
                  <a:txBody>
                    <a:bodyPr/>
                    <a:lstStyle/>
                    <a:p>
                      <a:pPr algn="ctr">
                        <a:spcAft>
                          <a:spcPts val="0"/>
                        </a:spcAft>
                      </a:pPr>
                      <a:r>
                        <a:rPr lang="en-US" sz="1600" kern="100" dirty="0">
                          <a:effectLst/>
                          <a:latin typeface="Calibri" panose="020F0502020204030204" pitchFamily="34" charset="0"/>
                          <a:ea typeface="宋体" panose="02010600030101010101" pitchFamily="2" charset="-122"/>
                          <a:cs typeface="Times New Roman" panose="02020603050405020304" pitchFamily="18" charset="0"/>
                        </a:rPr>
                        <a:t>2-5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tc>
              </a:tr>
              <a:tr h="459746">
                <a:tc>
                  <a:txBody>
                    <a:bodyPr/>
                    <a:lstStyle/>
                    <a:p>
                      <a:pPr algn="ctr">
                        <a:spcAft>
                          <a:spcPts val="0"/>
                        </a:spcAft>
                        <a:buClrTx/>
                        <a:buSzTx/>
                        <a:buFontTx/>
                      </a:pPr>
                      <a:r>
                        <a:rPr lang="en-US" sz="1600" kern="100" dirty="0">
                          <a:effectLst/>
                          <a:latin typeface="Calibri" panose="020F0502020204030204" pitchFamily="34" charset="0"/>
                          <a:ea typeface="宋体" panose="02010600030101010101" pitchFamily="2" charset="-122"/>
                          <a:cs typeface="Times New Roman" panose="02020603050405020304" pitchFamily="18" charset="0"/>
                        </a:rPr>
                        <a:t>Network Interface</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nchorCtr="0"/>
                </a:tc>
                <a:tc>
                  <a:txBody>
                    <a:bodyPr/>
                    <a:lstStyle/>
                    <a:p>
                      <a:pPr algn="ctr">
                        <a:spcAft>
                          <a:spcPts val="0"/>
                        </a:spcAft>
                      </a:pP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a:tc>
              </a:tr>
              <a:tr h="459746">
                <a:tc>
                  <a:txBody>
                    <a:bodyPr/>
                    <a:lstStyle/>
                    <a:p>
                      <a:pPr marL="0" algn="ctr" defTabSz="685800" rtl="0" eaLnBrk="1" latinLnBrk="0" hangingPunct="1">
                        <a:spcAft>
                          <a:spcPts val="0"/>
                        </a:spcAft>
                      </a:pPr>
                      <a:r>
                        <a:rPr lang="en-US" altLang="zh-CN" sz="1600" kern="100" dirty="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UPS</a:t>
                      </a:r>
                      <a:endParaRPr lang="zh-CN" altLang="en-US" sz="1600" kern="100" dirty="0">
                        <a:solidFill>
                          <a:schemeClr val="dk1"/>
                        </a:solidFill>
                        <a:effectLst/>
                        <a:latin typeface="Calibri" panose="020F0502020204030204" pitchFamily="34" charset="0"/>
                        <a:ea typeface="宋体" panose="02010600030101010101" pitchFamily="2" charset="-122"/>
                        <a:cs typeface="Times New Roman" panose="02020603050405020304" pitchFamily="18" charset="0"/>
                      </a:endParaRPr>
                    </a:p>
                  </a:txBody>
                  <a:tcPr anchor="ctr" anchorCtr="0"/>
                </a:tc>
                <a:tc>
                  <a:txBody>
                    <a:bodyPr/>
                    <a:lstStyle/>
                    <a:p>
                      <a:pPr marL="0" algn="ctr" defTabSz="685800" rtl="0" eaLnBrk="1" latinLnBrk="0" hangingPunct="1">
                        <a:spcAft>
                          <a:spcPts val="0"/>
                        </a:spcAft>
                      </a:pPr>
                      <a:r>
                        <a:rPr lang="en-US" altLang="zh-CN" sz="1600" kern="100" dirty="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Yes</a:t>
                      </a:r>
                      <a:endParaRPr lang="zh-CN" altLang="en-US" sz="1600" kern="100" dirty="0">
                        <a:solidFill>
                          <a:schemeClr val="dk1"/>
                        </a:solidFill>
                        <a:effectLst/>
                        <a:latin typeface="Calibri" panose="020F0502020204030204" pitchFamily="34" charset="0"/>
                        <a:ea typeface="宋体" panose="02010600030101010101" pitchFamily="2" charset="-122"/>
                        <a:cs typeface="Times New Roman" panose="02020603050405020304" pitchFamily="18" charset="0"/>
                      </a:endParaRPr>
                    </a:p>
                  </a:txBody>
                  <a:tcPr/>
                </a:tc>
              </a:tr>
            </a:tbl>
          </a:graphicData>
        </a:graphic>
      </p:graphicFrame>
      <p:sp>
        <p:nvSpPr>
          <p:cNvPr id="47" name="矩形 46"/>
          <p:cNvSpPr/>
          <p:nvPr/>
        </p:nvSpPr>
        <p:spPr>
          <a:xfrm>
            <a:off x="2410940" y="4236449"/>
            <a:ext cx="7973637" cy="2247731"/>
          </a:xfrm>
          <a:prstGeom prst="rect">
            <a:avLst/>
          </a:prstGeom>
        </p:spPr>
        <p:txBody>
          <a:bodyPr wrap="square" lIns="68580" tIns="34290" rIns="68580" bIns="34290">
            <a:spAutoFit/>
          </a:bodyPr>
          <a:lstStyle/>
          <a:p>
            <a:pPr marL="171450" indent="-171450">
              <a:lnSpc>
                <a:spcPct val="150000"/>
              </a:lnSpc>
              <a:buFont typeface="Arial" panose="020B0604020202020204" pitchFamily="34" charset="0"/>
              <a:buChar char="•"/>
            </a:pPr>
            <a:r>
              <a:rPr lang="en-US" altLang="zh-CN" sz="1600" dirty="0"/>
              <a:t>Aluminum Enclosed Case and </a:t>
            </a:r>
            <a:r>
              <a:rPr lang="en-US" altLang="zh-CN" sz="1600" dirty="0" err="1"/>
              <a:t>Fanless</a:t>
            </a:r>
            <a:r>
              <a:rPr lang="en-US" altLang="zh-CN" sz="1600" dirty="0"/>
              <a:t> Design</a:t>
            </a:r>
            <a:endParaRPr lang="en-US" altLang="zh-CN" sz="1600" dirty="0"/>
          </a:p>
          <a:p>
            <a:pPr marL="171450" indent="-171450">
              <a:lnSpc>
                <a:spcPct val="150000"/>
              </a:lnSpc>
              <a:buFont typeface="Arial" panose="020B0604020202020204" pitchFamily="34" charset="0"/>
              <a:buChar char="•"/>
            </a:pPr>
            <a:r>
              <a:rPr lang="en-US" altLang="zh-CN" sz="1600" dirty="0"/>
              <a:t>Can easily handle 150 concurrent calls</a:t>
            </a:r>
            <a:endParaRPr lang="en-US" altLang="zh-CN" sz="1600" dirty="0"/>
          </a:p>
          <a:p>
            <a:pPr marL="171450" indent="-171450">
              <a:lnSpc>
                <a:spcPct val="150000"/>
              </a:lnSpc>
              <a:buFont typeface="Arial" panose="020B0604020202020204" pitchFamily="34" charset="0"/>
              <a:buChar char="•"/>
            </a:pPr>
            <a:r>
              <a:rPr lang="en-US" altLang="zh-CN" sz="1600" dirty="0"/>
              <a:t>Support industry standard SIP trunks, IAX2 trunks, analog PSTN trunks, and analog station trunks</a:t>
            </a:r>
            <a:endParaRPr lang="en-US" altLang="zh-CN" sz="1600" dirty="0"/>
          </a:p>
          <a:p>
            <a:pPr marL="171450" indent="-171450">
              <a:lnSpc>
                <a:spcPct val="150000"/>
              </a:lnSpc>
              <a:buFont typeface="Arial" panose="020B0604020202020204" pitchFamily="34" charset="0"/>
              <a:buChar char="•"/>
            </a:pPr>
            <a:r>
              <a:rPr lang="en-US" altLang="zh-CN" sz="1600" dirty="0"/>
              <a:t>Up to 5 Analog Ports with Failover Function</a:t>
            </a:r>
            <a:endParaRPr lang="en-US" altLang="zh-CN" sz="1600" dirty="0"/>
          </a:p>
          <a:p>
            <a:pPr marL="171450" indent="-171450">
              <a:lnSpc>
                <a:spcPct val="150000"/>
              </a:lnSpc>
              <a:buFont typeface="Arial" panose="020B0604020202020204" pitchFamily="34" charset="0"/>
              <a:buChar char="•"/>
            </a:pPr>
            <a:r>
              <a:rPr lang="en-US" altLang="zh-CN" sz="1600" dirty="0"/>
              <a:t>The Industry 1st IPPBX with Built-in Uninterruptible Power Supply</a:t>
            </a:r>
            <a:endParaRPr lang="en-US" altLang="zh-CN" sz="16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5"/>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1919450" y="1427977"/>
            <a:ext cx="3426180" cy="2663942"/>
            <a:chOff x="761464" y="1443258"/>
            <a:chExt cx="3426180" cy="2566210"/>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7"/>
              <a:ext cx="3425643" cy="2453871"/>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385431"/>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43" name="矩形 45"/>
            <p:cNvSpPr/>
            <p:nvPr/>
          </p:nvSpPr>
          <p:spPr>
            <a:xfrm>
              <a:off x="1891306" y="1720758"/>
              <a:ext cx="1032655" cy="48129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UC501</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sp>
        <p:nvSpPr>
          <p:cNvPr id="33" name="íṧlíḍè"/>
          <p:cNvSpPr/>
          <p:nvPr/>
        </p:nvSpPr>
        <p:spPr bwMode="auto">
          <a:xfrm>
            <a:off x="0" y="525681"/>
            <a:ext cx="2793496"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34" name="ïş1ídè"/>
          <p:cNvSpPr txBox="1"/>
          <p:nvPr/>
        </p:nvSpPr>
        <p:spPr>
          <a:xfrm>
            <a:off x="19964" y="600329"/>
            <a:ext cx="277353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UC Series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47" name="矩形 46"/>
          <p:cNvSpPr/>
          <p:nvPr/>
        </p:nvSpPr>
        <p:spPr>
          <a:xfrm>
            <a:off x="2615059" y="4280734"/>
            <a:ext cx="8213598" cy="2298578"/>
          </a:xfrm>
          <a:prstGeom prst="rect">
            <a:avLst/>
          </a:prstGeom>
        </p:spPr>
        <p:txBody>
          <a:bodyPr wrap="square" lIns="68580" tIns="34290" rIns="68580" bIns="34290">
            <a:spAutoFit/>
          </a:bodyPr>
          <a:lstStyle/>
          <a:p>
            <a:pPr marL="171450" indent="-171450">
              <a:lnSpc>
                <a:spcPct val="150000"/>
              </a:lnSpc>
              <a:buFont typeface="Arial" panose="020B0604020202020204" pitchFamily="34" charset="0"/>
              <a:buChar char="•"/>
            </a:pPr>
            <a:r>
              <a:rPr lang="en-US" altLang="zh-CN" sz="1400" dirty="0"/>
              <a:t>Optimized Uninterruptible Power Supply</a:t>
            </a:r>
            <a:endParaRPr lang="en-US" altLang="zh-CN" sz="1400" dirty="0"/>
          </a:p>
          <a:p>
            <a:pPr marL="171450" indent="-171450">
              <a:lnSpc>
                <a:spcPct val="150000"/>
              </a:lnSpc>
              <a:buFont typeface="Arial" panose="020B0604020202020204" pitchFamily="34" charset="0"/>
              <a:buChar char="•"/>
            </a:pPr>
            <a:r>
              <a:rPr lang="en-US" altLang="zh-CN" sz="1400" dirty="0"/>
              <a:t>Modular design, customizable with FXO-200/FXS-200/FXOS-200 module</a:t>
            </a:r>
            <a:endParaRPr lang="en-US" altLang="zh-CN" sz="1400" dirty="0"/>
          </a:p>
          <a:p>
            <a:pPr marL="171450" indent="-171450">
              <a:lnSpc>
                <a:spcPct val="150000"/>
              </a:lnSpc>
              <a:buFont typeface="Arial" panose="020B0604020202020204" pitchFamily="34" charset="0"/>
              <a:buChar char="•"/>
            </a:pPr>
            <a:r>
              <a:rPr lang="en-US" altLang="zh-CN" sz="1400" dirty="0"/>
              <a:t>With Quad Core processors, UC501 can easily handle 150 concurrent calls and up to 1000 extension registers</a:t>
            </a:r>
            <a:endParaRPr lang="en-US" altLang="zh-CN" sz="1400" dirty="0"/>
          </a:p>
          <a:p>
            <a:pPr marL="171450" indent="-171450">
              <a:lnSpc>
                <a:spcPct val="150000"/>
              </a:lnSpc>
              <a:buFont typeface="Arial" panose="020B0604020202020204" pitchFamily="34" charset="0"/>
              <a:buChar char="•"/>
            </a:pPr>
            <a:r>
              <a:rPr lang="en-US" altLang="zh-CN" sz="1400" dirty="0"/>
              <a:t>Support industry standard SIP trunks, IAX2 trunks and analog PSTN trunks</a:t>
            </a:r>
            <a:endParaRPr lang="en-US" altLang="zh-CN" sz="1400" dirty="0"/>
          </a:p>
          <a:p>
            <a:pPr marL="171450" indent="-171450">
              <a:lnSpc>
                <a:spcPct val="150000"/>
              </a:lnSpc>
              <a:buFont typeface="Arial" panose="020B0604020202020204" pitchFamily="34" charset="0"/>
              <a:buChar char="•"/>
            </a:pPr>
            <a:r>
              <a:rPr lang="en-US" altLang="zh-CN" sz="1400" dirty="0"/>
              <a:t>It can seamlessly integrate VoIP trunks and your existing PSTN lines with maximum 8 port analog connections and 2 Ethernet ports</a:t>
            </a:r>
            <a:endParaRPr lang="en-US" altLang="zh-CN" sz="1400" dirty="0"/>
          </a:p>
        </p:txBody>
      </p:sp>
      <p:pic>
        <p:nvPicPr>
          <p:cNvPr id="42" name="Picture 2" descr="https://www.openvox.cn/images/products/IPPBX/UC501/UC501_shang.jpg"/>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8860" t="23334" r="7904" b="26132"/>
          <a:stretch>
            <a:fillRect/>
          </a:stretch>
        </p:blipFill>
        <p:spPr bwMode="auto">
          <a:xfrm>
            <a:off x="2028538" y="2359558"/>
            <a:ext cx="3293408" cy="14281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表格 49"/>
          <p:cNvGraphicFramePr>
            <a:graphicFrameLocks noGrp="1"/>
          </p:cNvGraphicFramePr>
          <p:nvPr/>
        </p:nvGraphicFramePr>
        <p:xfrm>
          <a:off x="6221501" y="1225521"/>
          <a:ext cx="4589023" cy="3017520"/>
        </p:xfrm>
        <a:graphic>
          <a:graphicData uri="http://schemas.openxmlformats.org/drawingml/2006/table">
            <a:tbl>
              <a:tblPr firstRow="1" bandRow="1">
                <a:tableStyleId>{7DF18680-E054-41AD-8BC1-D1AEF772440D}</a:tableStyleId>
              </a:tblPr>
              <a:tblGrid>
                <a:gridCol w="1673757"/>
                <a:gridCol w="2915266"/>
              </a:tblGrid>
              <a:tr h="311530">
                <a:tc>
                  <a:txBody>
                    <a:bodyPr/>
                    <a:lstStyle/>
                    <a:p>
                      <a:pPr algn="ctr" latinLnBrk="1">
                        <a:spcAft>
                          <a:spcPts val="0"/>
                        </a:spcAft>
                      </a:pPr>
                      <a:r>
                        <a:rPr lang="en-US" sz="1600" b="1" kern="100" dirty="0">
                          <a:effectLst/>
                          <a:latin typeface="Calibri" panose="020F0502020204030204" pitchFamily="34" charset="0"/>
                          <a:ea typeface="宋体" panose="02010600030101010101" pitchFamily="2" charset="-122"/>
                          <a:cs typeface="Times New Roman" panose="02020603050405020304" pitchFamily="18" charset="0"/>
                        </a:rPr>
                        <a:t>Product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5720" marR="45720" anchor="ctr"/>
                </a:tc>
                <a:tc>
                  <a:txBody>
                    <a:bodyPr/>
                    <a:lstStyle/>
                    <a:p>
                      <a:pPr algn="ctr" latinLnBrk="1">
                        <a:spcAft>
                          <a:spcPts val="0"/>
                        </a:spcAft>
                      </a:pPr>
                      <a:r>
                        <a:rPr lang="en-US" sz="1600" b="1" kern="100" dirty="0">
                          <a:effectLst/>
                          <a:latin typeface="Calibri" panose="020F0502020204030204" pitchFamily="34" charset="0"/>
                          <a:ea typeface="宋体" panose="02010600030101010101" pitchFamily="2" charset="-122"/>
                          <a:cs typeface="Times New Roman" panose="02020603050405020304" pitchFamily="18" charset="0"/>
                        </a:rPr>
                        <a:t>UC</a:t>
                      </a:r>
                      <a:r>
                        <a:rPr lang="en-US" altLang="zh-CN" sz="1600" b="1" kern="100" dirty="0">
                          <a:effectLst/>
                          <a:latin typeface="Calibri" panose="020F0502020204030204" pitchFamily="34" charset="0"/>
                          <a:ea typeface="宋体" panose="02010600030101010101" pitchFamily="2" charset="-122"/>
                          <a:cs typeface="Times New Roman" panose="02020603050405020304" pitchFamily="18" charset="0"/>
                        </a:rPr>
                        <a:t>501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5720" marR="45720" anchor="ctr"/>
                </a:tc>
              </a:tr>
              <a:tr h="311530">
                <a:tc>
                  <a:txBody>
                    <a:bodyPr/>
                    <a:lstStyle/>
                    <a:p>
                      <a:pPr marL="0" algn="ctr" defTabSz="685800" rtl="0" eaLnBrk="1" latinLnBrk="1" hangingPunct="1">
                        <a:spcAft>
                          <a:spcPts val="0"/>
                        </a:spcAft>
                      </a:pPr>
                      <a:r>
                        <a:rPr lang="en-US" sz="1600" kern="1200" dirty="0">
                          <a:solidFill>
                            <a:schemeClr val="dk1"/>
                          </a:solidFill>
                          <a:latin typeface="+mn-lt"/>
                          <a:ea typeface="+mn-ea"/>
                          <a:cs typeface="+mn-cs"/>
                        </a:rPr>
                        <a:t>Analog Interfaces</a:t>
                      </a:r>
                      <a:endParaRPr lang="zh-CN" altLang="en-US" sz="160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sz="1600" kern="1200" dirty="0">
                          <a:solidFill>
                            <a:schemeClr val="dk1"/>
                          </a:solidFill>
                          <a:latin typeface="+mn-lt"/>
                          <a:ea typeface="+mn-ea"/>
                          <a:cs typeface="+mn-cs"/>
                        </a:rPr>
                        <a:t>2-</a:t>
                      </a:r>
                      <a:r>
                        <a:rPr lang="en-US" altLang="zh-CN" sz="1600" kern="1200" dirty="0">
                          <a:solidFill>
                            <a:schemeClr val="dk1"/>
                          </a:solidFill>
                          <a:latin typeface="+mn-lt"/>
                          <a:ea typeface="+mn-ea"/>
                          <a:cs typeface="+mn-cs"/>
                        </a:rPr>
                        <a:t>8</a:t>
                      </a:r>
                      <a:endParaRPr lang="zh-CN" altLang="en-US" sz="1600" kern="1200" dirty="0">
                        <a:solidFill>
                          <a:schemeClr val="dk1"/>
                        </a:solidFill>
                        <a:latin typeface="+mn-lt"/>
                        <a:ea typeface="+mn-ea"/>
                        <a:cs typeface="+mn-cs"/>
                      </a:endParaRPr>
                    </a:p>
                  </a:txBody>
                  <a:tcPr marL="45720" marR="45720" anchor="ctr"/>
                </a:tc>
              </a:tr>
              <a:tr h="311530">
                <a:tc>
                  <a:txBody>
                    <a:bodyPr/>
                    <a:lstStyle/>
                    <a:p>
                      <a:pPr marL="0" algn="ctr" defTabSz="685800" rtl="0" eaLnBrk="1" latinLnBrk="1" hangingPunct="1">
                        <a:spcAft>
                          <a:spcPts val="0"/>
                        </a:spcAft>
                      </a:pPr>
                      <a:r>
                        <a:rPr lang="en-US" sz="1600" kern="1200" dirty="0">
                          <a:solidFill>
                            <a:schemeClr val="dk1"/>
                          </a:solidFill>
                          <a:latin typeface="+mn-lt"/>
                          <a:ea typeface="+mn-ea"/>
                          <a:cs typeface="+mn-cs"/>
                        </a:rPr>
                        <a:t>Network Interface</a:t>
                      </a:r>
                      <a:endParaRPr lang="zh-CN" altLang="en-US" sz="160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2</a:t>
                      </a:r>
                      <a:endParaRPr lang="zh-CN" altLang="en-US" sz="1600" kern="1200" dirty="0">
                        <a:solidFill>
                          <a:schemeClr val="dk1"/>
                        </a:solidFill>
                        <a:latin typeface="+mn-lt"/>
                        <a:ea typeface="+mn-ea"/>
                        <a:cs typeface="+mn-cs"/>
                      </a:endParaRPr>
                    </a:p>
                  </a:txBody>
                  <a:tcPr marL="45720" marR="45720" anchor="ctr"/>
                </a:tc>
              </a:tr>
              <a:tr h="311530">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CPU</a:t>
                      </a:r>
                      <a:endParaRPr lang="zh-CN" altLang="en-US" sz="160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Intel Quad Core</a:t>
                      </a:r>
                      <a:endParaRPr lang="zh-CN" altLang="en-US" sz="1600" kern="1200" dirty="0">
                        <a:solidFill>
                          <a:schemeClr val="dk1"/>
                        </a:solidFill>
                        <a:latin typeface="+mn-lt"/>
                        <a:ea typeface="+mn-ea"/>
                        <a:cs typeface="+mn-cs"/>
                      </a:endParaRPr>
                    </a:p>
                  </a:txBody>
                  <a:tcPr marL="45720" marR="45720" anchor="ctr"/>
                </a:tc>
              </a:tr>
              <a:tr h="311530">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RAM</a:t>
                      </a:r>
                      <a:endParaRPr lang="zh-CN" altLang="en-US" sz="160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1GB</a:t>
                      </a:r>
                      <a:endParaRPr lang="zh-CN" altLang="en-US" sz="1600" kern="1200" dirty="0">
                        <a:solidFill>
                          <a:schemeClr val="dk1"/>
                        </a:solidFill>
                        <a:latin typeface="+mn-lt"/>
                        <a:ea typeface="+mn-ea"/>
                        <a:cs typeface="+mn-cs"/>
                      </a:endParaRPr>
                    </a:p>
                  </a:txBody>
                  <a:tcPr marL="45720" marR="45720" anchor="ctr"/>
                </a:tc>
              </a:tr>
              <a:tr h="311530">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flash</a:t>
                      </a:r>
                      <a:endParaRPr lang="zh-CN" altLang="en-US" sz="160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16GB</a:t>
                      </a:r>
                      <a:endParaRPr lang="zh-CN" altLang="en-US" sz="1600" kern="1200" dirty="0">
                        <a:solidFill>
                          <a:schemeClr val="dk1"/>
                        </a:solidFill>
                        <a:latin typeface="+mn-lt"/>
                        <a:ea typeface="+mn-ea"/>
                        <a:cs typeface="+mn-cs"/>
                      </a:endParaRPr>
                    </a:p>
                  </a:txBody>
                  <a:tcPr marL="45720" marR="45720" anchor="ctr"/>
                </a:tc>
              </a:tr>
              <a:tr h="311530">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USB port</a:t>
                      </a:r>
                      <a:endParaRPr lang="zh-CN" altLang="en-US" sz="160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1</a:t>
                      </a:r>
                      <a:endParaRPr lang="zh-CN" altLang="en-US" sz="1600" kern="1200" dirty="0">
                        <a:solidFill>
                          <a:schemeClr val="dk1"/>
                        </a:solidFill>
                        <a:latin typeface="+mn-lt"/>
                        <a:ea typeface="+mn-ea"/>
                        <a:cs typeface="+mn-cs"/>
                      </a:endParaRPr>
                    </a:p>
                  </a:txBody>
                  <a:tcPr marL="45720" marR="45720" anchor="ctr"/>
                </a:tc>
              </a:tr>
              <a:tr h="311530">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SD slot</a:t>
                      </a:r>
                      <a:endParaRPr lang="zh-CN" altLang="en-US" sz="1600" kern="1200" dirty="0">
                        <a:solidFill>
                          <a:schemeClr val="dk1"/>
                        </a:solidFill>
                        <a:latin typeface="+mn-lt"/>
                        <a:ea typeface="+mn-ea"/>
                        <a:cs typeface="+mn-cs"/>
                      </a:endParaRPr>
                    </a:p>
                  </a:txBody>
                  <a:tcPr marL="45720" marR="45720" anchor="ctr"/>
                </a:tc>
                <a:tc>
                  <a:txBody>
                    <a:bodyPr/>
                    <a:lstStyle/>
                    <a:p>
                      <a:pPr marL="0" algn="ctr" defTabSz="685800" rtl="0" eaLnBrk="1" latinLnBrk="1" hangingPunct="1">
                        <a:spcAft>
                          <a:spcPts val="0"/>
                        </a:spcAft>
                      </a:pPr>
                      <a:r>
                        <a:rPr lang="en-US" altLang="zh-CN" sz="1600" kern="1200" dirty="0">
                          <a:solidFill>
                            <a:schemeClr val="dk1"/>
                          </a:solidFill>
                          <a:latin typeface="+mn-lt"/>
                          <a:ea typeface="+mn-ea"/>
                          <a:cs typeface="+mn-cs"/>
                        </a:rPr>
                        <a:t>1 (support up to 128G SD card)</a:t>
                      </a:r>
                      <a:endParaRPr lang="zh-CN" altLang="en-US" sz="1600" kern="1200" dirty="0">
                        <a:solidFill>
                          <a:schemeClr val="dk1"/>
                        </a:solidFill>
                        <a:latin typeface="+mn-lt"/>
                        <a:ea typeface="+mn-ea"/>
                        <a:cs typeface="+mn-cs"/>
                      </a:endParaRPr>
                    </a:p>
                  </a:txBody>
                  <a:tcPr marL="45720" marR="45720" anchor="ctr"/>
                </a:tc>
              </a:tr>
              <a:tr h="311530">
                <a:tc>
                  <a:txBody>
                    <a:bodyPr/>
                    <a:lstStyle/>
                    <a:p>
                      <a:pPr algn="ctr" latinLnBrk="1"/>
                      <a:r>
                        <a:rPr lang="en-US" altLang="zh-CN" sz="1600" dirty="0"/>
                        <a:t>UPS</a:t>
                      </a:r>
                      <a:endParaRPr lang="zh-CN" altLang="en-US" sz="1600" dirty="0"/>
                    </a:p>
                  </a:txBody>
                  <a:tcPr marL="45720" marR="45720" anchor="ctr"/>
                </a:tc>
                <a:tc>
                  <a:txBody>
                    <a:bodyPr/>
                    <a:lstStyle/>
                    <a:p>
                      <a:pPr algn="ctr" latinLnBrk="1"/>
                      <a:r>
                        <a:rPr lang="en-US" altLang="zh-CN" sz="1600" dirty="0"/>
                        <a:t>Yes</a:t>
                      </a:r>
                      <a:endParaRPr lang="zh-CN" altLang="en-US" sz="1600" dirty="0"/>
                    </a:p>
                  </a:txBody>
                  <a:tcPr marL="45720" marR="4572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1000"/>
                                        <p:tgtEl>
                                          <p:spTgt spid="47"/>
                                        </p:tgtEl>
                                      </p:cBhvr>
                                    </p:animEffect>
                                  </p:childTnLst>
                                </p:cTn>
                              </p:par>
                              <p:par>
                                <p:cTn id="11" presetID="22" presetClass="entr" presetSubtype="1"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up)">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linds(horizontal)">
                                      <p:cBhvr>
                                        <p:cTn id="18"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997824" y="3744011"/>
              <a:ext cx="2996718" cy="1420248"/>
              <a:chOff x="5534835" y="1603153"/>
              <a:chExt cx="2996718" cy="1420248"/>
            </a:xfrm>
          </p:grpSpPr>
          <p:sp>
            <p:nvSpPr>
              <p:cNvPr id="42" name="矩形 44"/>
              <p:cNvSpPr/>
              <p:nvPr/>
            </p:nvSpPr>
            <p:spPr>
              <a:xfrm>
                <a:off x="5534835" y="2284737"/>
                <a:ext cx="2996718" cy="738664"/>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rPr>
                  <a:t>Allows OpenVox UC series IPPBX Module to terminate 2 analog PTSN lines per module</a:t>
                </a:r>
                <a:endParaRPr lang="en-US" altLang="zh-CN" sz="1400" dirty="0">
                  <a:latin typeface="+mn-ea"/>
                </a:endParaRPr>
              </a:p>
            </p:txBody>
          </p:sp>
          <p:sp>
            <p:nvSpPr>
              <p:cNvPr id="43" name="矩形 45"/>
              <p:cNvSpPr/>
              <p:nvPr/>
            </p:nvSpPr>
            <p:spPr>
              <a:xfrm>
                <a:off x="6301443" y="1603153"/>
                <a:ext cx="1301125"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FXO-200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85572" y="4425595"/>
              <a:ext cx="2996718" cy="738664"/>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rPr>
                <a:t>Allows OpenVox UC series IPPBX Module to terminate 2 analog telephone lines per module</a:t>
              </a:r>
              <a:endParaRPr lang="en-US" altLang="zh-CN" sz="1400" dirty="0">
                <a:latin typeface="+mn-ea"/>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128821" y="4425832"/>
              <a:ext cx="2996718" cy="737235"/>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rPr>
                <a:t>Dual-channel module</a:t>
              </a:r>
              <a:endParaRPr lang="en-US" altLang="zh-CN" sz="1400" dirty="0">
                <a:latin typeface="+mn-ea"/>
              </a:endParaRPr>
            </a:p>
            <a:p>
              <a:pPr marL="171450" indent="-171450">
                <a:buFont typeface="Arial" panose="020B0604020202020204" pitchFamily="34" charset="0"/>
                <a:buChar char="•"/>
              </a:pPr>
              <a:r>
                <a:rPr lang="en-US" altLang="zh-CN" sz="1400" dirty="0">
                  <a:latin typeface="+mn-ea"/>
                </a:rPr>
                <a:t>Builds 1 FXO and 1 FXS channels with failover capability</a:t>
              </a:r>
              <a:endParaRPr lang="en-US" altLang="zh-CN" sz="1400" dirty="0">
                <a:latin typeface="+mn-ea"/>
              </a:endParaRPr>
            </a:p>
          </p:txBody>
        </p:sp>
      </p:grpSp>
      <p:sp>
        <p:nvSpPr>
          <p:cNvPr id="98" name="矩形 45"/>
          <p:cNvSpPr/>
          <p:nvPr/>
        </p:nvSpPr>
        <p:spPr>
          <a:xfrm>
            <a:off x="5535599" y="3744011"/>
            <a:ext cx="124906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FXS-200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9065985" y="3744011"/>
            <a:ext cx="1455014"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FXOS-200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63"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64"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5" name="ïş1ídè"/>
          <p:cNvSpPr txBox="1"/>
          <p:nvPr/>
        </p:nvSpPr>
        <p:spPr>
          <a:xfrm>
            <a:off x="19963" y="600329"/>
            <a:ext cx="4372507"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IPPBX——UC Series ——Module</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7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1464" t="15254" r="10748" b="13698"/>
          <a:stretch>
            <a:fillRect/>
          </a:stretch>
        </p:blipFill>
        <p:spPr bwMode="auto">
          <a:xfrm>
            <a:off x="1254475" y="2135706"/>
            <a:ext cx="2330682" cy="1520512"/>
          </a:xfrm>
          <a:prstGeom prst="rect">
            <a:avLst/>
          </a:prstGeom>
          <a:extLst>
            <a:ext uri="{909E8E84-426E-40DD-AFC4-6F175D3DCCD1}">
              <a14:hiddenFill xmlns:a14="http://schemas.microsoft.com/office/drawing/2010/main">
                <a:solidFill>
                  <a:srgbClr val="FFFFFF"/>
                </a:solidFill>
              </a14:hiddenFill>
            </a:ext>
          </a:extLst>
        </p:spPr>
      </p:pic>
      <p:pic>
        <p:nvPicPr>
          <p:cNvPr id="8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23" t="17702" r="10937" b="19568"/>
          <a:stretch>
            <a:fillRect/>
          </a:stretch>
        </p:blipFill>
        <p:spPr bwMode="auto">
          <a:xfrm>
            <a:off x="4978866" y="2135706"/>
            <a:ext cx="2535351" cy="148613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23" t="18681" r="13143" b="17367"/>
          <a:stretch>
            <a:fillRect/>
          </a:stretch>
        </p:blipFill>
        <p:spPr bwMode="auto">
          <a:xfrm>
            <a:off x="8580863" y="2085372"/>
            <a:ext cx="2569838" cy="16549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16" presetClass="entr" presetSubtype="21" fill="hold" nodeType="withEffect">
                                  <p:stCondLst>
                                    <p:cond delay="250"/>
                                  </p:stCondLst>
                                  <p:childTnLst>
                                    <p:set>
                                      <p:cBhvr>
                                        <p:cTn id="9" dur="1" fill="hold">
                                          <p:stCondLst>
                                            <p:cond delay="0"/>
                                          </p:stCondLst>
                                        </p:cTn>
                                        <p:tgtEl>
                                          <p:spTgt spid="76"/>
                                        </p:tgtEl>
                                        <p:attrNameLst>
                                          <p:attrName>style.visibility</p:attrName>
                                        </p:attrNameLst>
                                      </p:cBhvr>
                                      <p:to>
                                        <p:strVal val="visible"/>
                                      </p:to>
                                    </p:set>
                                    <p:animEffect transition="in" filter="barn(inVertical)">
                                      <p:cBhvr>
                                        <p:cTn id="10" dur="500"/>
                                        <p:tgtEl>
                                          <p:spTgt spid="76"/>
                                        </p:tgtEl>
                                      </p:cBhvr>
                                    </p:animEffect>
                                  </p:childTnLst>
                                </p:cTn>
                              </p:par>
                              <p:par>
                                <p:cTn id="11" presetID="16" presetClass="entr" presetSubtype="21" fill="hold" nodeType="withEffect">
                                  <p:stCondLst>
                                    <p:cond delay="250"/>
                                  </p:stCondLst>
                                  <p:childTnLst>
                                    <p:set>
                                      <p:cBhvr>
                                        <p:cTn id="12" dur="1" fill="hold">
                                          <p:stCondLst>
                                            <p:cond delay="0"/>
                                          </p:stCondLst>
                                        </p:cTn>
                                        <p:tgtEl>
                                          <p:spTgt spid="80"/>
                                        </p:tgtEl>
                                        <p:attrNameLst>
                                          <p:attrName>style.visibility</p:attrName>
                                        </p:attrNameLst>
                                      </p:cBhvr>
                                      <p:to>
                                        <p:strVal val="visible"/>
                                      </p:to>
                                    </p:set>
                                    <p:animEffect transition="in" filter="barn(inVertical)">
                                      <p:cBhvr>
                                        <p:cTn id="13" dur="500"/>
                                        <p:tgtEl>
                                          <p:spTgt spid="80"/>
                                        </p:tgtEl>
                                      </p:cBhvr>
                                    </p:animEffect>
                                  </p:childTnLst>
                                </p:cTn>
                              </p:par>
                              <p:par>
                                <p:cTn id="14" presetID="16" presetClass="entr" presetSubtype="21" fill="hold" nodeType="withEffect">
                                  <p:stCondLst>
                                    <p:cond delay="25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65500" cy="4408902"/>
            <a:chOff x="761464" y="1443258"/>
            <a:chExt cx="346550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761464" y="3738038"/>
              <a:ext cx="3465500" cy="1640692"/>
              <a:chOff x="5298475" y="1597180"/>
              <a:chExt cx="3465500" cy="1640692"/>
            </a:xfrm>
          </p:grpSpPr>
          <p:sp>
            <p:nvSpPr>
              <p:cNvPr id="42" name="矩形 44"/>
              <p:cNvSpPr/>
              <p:nvPr/>
            </p:nvSpPr>
            <p:spPr>
              <a:xfrm>
                <a:off x="5534835" y="2284737"/>
                <a:ext cx="2996718" cy="953135"/>
              </a:xfrm>
              <a:prstGeom prst="rect">
                <a:avLst/>
              </a:prstGeom>
            </p:spPr>
            <p:txBody>
              <a:bodyPr wrap="square">
                <a:spAutoFit/>
              </a:bodyPr>
              <a:lstStyle/>
              <a:p>
                <a:pPr marL="171450" lvl="0" indent="-171450">
                  <a:buFont typeface="Arial" panose="020B0604020202020204" pitchFamily="34" charset="0"/>
                  <a:buChar char="•"/>
                </a:pPr>
                <a:r>
                  <a:rPr lang="en-US" altLang="zh-CN" sz="1400" dirty="0">
                    <a:latin typeface="+mn-ea"/>
                    <a:sym typeface="+mn-ea"/>
                  </a:rPr>
                  <a:t>Provides up to 11 plug-in gateway modules</a:t>
                </a:r>
                <a:endParaRPr lang="en-US" altLang="zh-CN" sz="1400" dirty="0">
                  <a:latin typeface="+mn-ea"/>
                  <a:sym typeface="+mn-ea"/>
                </a:endParaRPr>
              </a:p>
              <a:p>
                <a:pPr marL="171450" lvl="0" indent="-171450">
                  <a:buFont typeface="Arial" panose="020B0604020202020204" pitchFamily="34" charset="0"/>
                  <a:buChar char="•"/>
                </a:pPr>
                <a:r>
                  <a:rPr lang="en-US" altLang="zh-CN" sz="1400" dirty="0">
                    <a:latin typeface="+mn-ea"/>
                  </a:rPr>
                  <a:t>Supports from 4 to 44 channels and 3 Ethernet ports</a:t>
                </a:r>
                <a:endParaRPr lang="en-US" altLang="zh-CN" sz="1400" dirty="0">
                  <a:latin typeface="+mn-ea"/>
                </a:endParaRPr>
              </a:p>
            </p:txBody>
          </p:sp>
          <p:sp>
            <p:nvSpPr>
              <p:cNvPr id="43" name="矩形 45"/>
              <p:cNvSpPr/>
              <p:nvPr/>
            </p:nvSpPr>
            <p:spPr>
              <a:xfrm>
                <a:off x="5298475" y="1597180"/>
                <a:ext cx="346550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2U Series VS-GW2120 V2</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85572" y="4425595"/>
              <a:ext cx="2996718" cy="738664"/>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sym typeface="+mn-ea"/>
                </a:rPr>
                <a:t>Provides up to 5 plug-in gateway modules</a:t>
              </a:r>
              <a:endParaRPr lang="en-US" altLang="zh-CN" sz="1400" dirty="0">
                <a:latin typeface="+mn-ea"/>
                <a:sym typeface="+mn-ea"/>
              </a:endParaRPr>
            </a:p>
            <a:p>
              <a:pPr marL="171450" indent="-171450">
                <a:buFont typeface="Arial" panose="020B0604020202020204" pitchFamily="34" charset="0"/>
                <a:buChar char="•"/>
              </a:pPr>
              <a:r>
                <a:rPr lang="en-US" altLang="zh-CN" sz="1400" dirty="0"/>
                <a:t>Ranging from 4 up to 20 channels</a:t>
              </a:r>
              <a:endParaRPr lang="en-US" altLang="zh-CN" sz="1400" dirty="0">
                <a:latin typeface="+mn-ea"/>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128821" y="4425832"/>
              <a:ext cx="2996718" cy="953135"/>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rPr>
                <a:t>Provides up to 2 plug-in gateway modules</a:t>
              </a:r>
              <a:endParaRPr lang="en-US" altLang="zh-CN" sz="1400" dirty="0">
                <a:latin typeface="+mn-ea"/>
              </a:endParaRPr>
            </a:p>
            <a:p>
              <a:pPr marL="171450" indent="-171450">
                <a:buFont typeface="Arial" panose="020B0604020202020204" pitchFamily="34" charset="0"/>
                <a:buChar char="•"/>
              </a:pPr>
              <a:r>
                <a:rPr lang="en-US" altLang="zh-CN" sz="1400" dirty="0">
                  <a:latin typeface="+mn-ea"/>
                </a:rPr>
                <a:t>Supports 4 or 8 channels and 2 Ethernet ports</a:t>
              </a:r>
              <a:endParaRPr lang="en-US" altLang="zh-CN" sz="1400" dirty="0">
                <a:latin typeface="+mn-ea"/>
              </a:endParaRPr>
            </a:p>
          </p:txBody>
        </p:sp>
      </p:grpSp>
      <p:sp>
        <p:nvSpPr>
          <p:cNvPr id="98" name="矩形 45"/>
          <p:cNvSpPr/>
          <p:nvPr/>
        </p:nvSpPr>
        <p:spPr>
          <a:xfrm>
            <a:off x="4448583" y="3737653"/>
            <a:ext cx="346550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1U Series VS-GW1600 V2</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8197600" y="3743096"/>
            <a:ext cx="3341749"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Desktop VS-GW1202 V2</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47"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50"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52" name="íṧlíḍè"/>
          <p:cNvSpPr/>
          <p:nvPr/>
        </p:nvSpPr>
        <p:spPr bwMode="auto">
          <a:xfrm>
            <a:off x="-1" y="525681"/>
            <a:ext cx="5229523"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56" name="ïş1ídè"/>
          <p:cNvSpPr txBox="1"/>
          <p:nvPr/>
        </p:nvSpPr>
        <p:spPr>
          <a:xfrm>
            <a:off x="9981" y="653929"/>
            <a:ext cx="5219542"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Unified Communication Platform —— Host</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72" name="图片 71" descr="侧面1"/>
          <p:cNvPicPr>
            <a:picLocks noChangeAspect="1"/>
          </p:cNvPicPr>
          <p:nvPr/>
        </p:nvPicPr>
        <p:blipFill rotWithShape="1">
          <a:blip r:embed="rId1"/>
          <a:srcRect t="22090" b="15957"/>
          <a:stretch>
            <a:fillRect/>
          </a:stretch>
        </p:blipFill>
        <p:spPr>
          <a:xfrm>
            <a:off x="950701" y="2214358"/>
            <a:ext cx="3059441" cy="1353585"/>
          </a:xfrm>
          <a:prstGeom prst="rect">
            <a:avLst/>
          </a:prstGeom>
        </p:spPr>
      </p:pic>
      <p:pic>
        <p:nvPicPr>
          <p:cNvPr id="73" name="图片 72" descr="DSC_0051-1"/>
          <p:cNvPicPr>
            <a:picLocks noChangeAspect="1"/>
          </p:cNvPicPr>
          <p:nvPr/>
        </p:nvPicPr>
        <p:blipFill>
          <a:blip r:embed="rId2"/>
          <a:stretch>
            <a:fillRect/>
          </a:stretch>
        </p:blipFill>
        <p:spPr>
          <a:xfrm>
            <a:off x="4536272" y="2173695"/>
            <a:ext cx="3207449" cy="1202298"/>
          </a:xfrm>
          <a:prstGeom prst="rect">
            <a:avLst/>
          </a:prstGeom>
        </p:spPr>
      </p:pic>
      <p:pic>
        <p:nvPicPr>
          <p:cNvPr id="63" name="图片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5941" y="1915753"/>
            <a:ext cx="2581106" cy="18436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2" presetClass="entr" presetSubtype="4" fill="hold" nodeType="withEffect">
                                  <p:stCondLst>
                                    <p:cond delay="250"/>
                                  </p:stCondLst>
                                  <p:childTnLst>
                                    <p:set>
                                      <p:cBhvr>
                                        <p:cTn id="9" dur="1" fill="hold">
                                          <p:stCondLst>
                                            <p:cond delay="0"/>
                                          </p:stCondLst>
                                        </p:cTn>
                                        <p:tgtEl>
                                          <p:spTgt spid="72"/>
                                        </p:tgtEl>
                                        <p:attrNameLst>
                                          <p:attrName>style.visibility</p:attrName>
                                        </p:attrNameLst>
                                      </p:cBhvr>
                                      <p:to>
                                        <p:strVal val="visible"/>
                                      </p:to>
                                    </p:set>
                                    <p:animEffect transition="in" filter="wipe(down)">
                                      <p:cBhvr>
                                        <p:cTn id="10" dur="500"/>
                                        <p:tgtEl>
                                          <p:spTgt spid="72"/>
                                        </p:tgtEl>
                                      </p:cBhvr>
                                    </p:animEffect>
                                  </p:childTnLst>
                                </p:cTn>
                              </p:par>
                              <p:par>
                                <p:cTn id="11" presetID="22" presetClass="entr" presetSubtype="4" fill="hold" nodeType="withEffect">
                                  <p:stCondLst>
                                    <p:cond delay="250"/>
                                  </p:stCondLst>
                                  <p:childTnLst>
                                    <p:set>
                                      <p:cBhvr>
                                        <p:cTn id="12" dur="1" fill="hold">
                                          <p:stCondLst>
                                            <p:cond delay="0"/>
                                          </p:stCondLst>
                                        </p:cTn>
                                        <p:tgtEl>
                                          <p:spTgt spid="73"/>
                                        </p:tgtEl>
                                        <p:attrNameLst>
                                          <p:attrName>style.visibility</p:attrName>
                                        </p:attrNameLst>
                                      </p:cBhvr>
                                      <p:to>
                                        <p:strVal val="visible"/>
                                      </p:to>
                                    </p:set>
                                    <p:animEffect transition="in" filter="wipe(down)">
                                      <p:cBhvr>
                                        <p:cTn id="13" dur="500"/>
                                        <p:tgtEl>
                                          <p:spTgt spid="73"/>
                                        </p:tgtEl>
                                      </p:cBhvr>
                                    </p:animEffect>
                                  </p:childTnLst>
                                </p:cTn>
                              </p:par>
                              <p:par>
                                <p:cTn id="14" presetID="22" presetClass="entr" presetSubtype="4" fill="hold" nodeType="withEffect">
                                  <p:stCondLst>
                                    <p:cond delay="250"/>
                                  </p:stCondLst>
                                  <p:childTnLst>
                                    <p:set>
                                      <p:cBhvr>
                                        <p:cTn id="15" dur="1" fill="hold">
                                          <p:stCondLst>
                                            <p:cond delay="0"/>
                                          </p:stCondLst>
                                        </p:cTn>
                                        <p:tgtEl>
                                          <p:spTgt spid="63"/>
                                        </p:tgtEl>
                                        <p:attrNameLst>
                                          <p:attrName>style.visibility</p:attrName>
                                        </p:attrNameLst>
                                      </p:cBhvr>
                                      <p:to>
                                        <p:strVal val="visible"/>
                                      </p:to>
                                    </p:set>
                                    <p:animEffect transition="in" filter="wipe(down)">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5433288">
            <a:off x="6801911" y="2070117"/>
            <a:ext cx="2611131" cy="2717764"/>
            <a:chOff x="4297364" y="903288"/>
            <a:chExt cx="2946834" cy="3067178"/>
          </a:xfrm>
          <a:solidFill>
            <a:schemeClr val="accent1">
              <a:alpha val="13000"/>
            </a:schemeClr>
          </a:solidFill>
        </p:grpSpPr>
        <p:sp>
          <p:nvSpPr>
            <p:cNvPr id="3"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5"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4" name="组合 13"/>
          <p:cNvGrpSpPr/>
          <p:nvPr/>
        </p:nvGrpSpPr>
        <p:grpSpPr>
          <a:xfrm>
            <a:off x="-822837" y="-1740227"/>
            <a:ext cx="13690458" cy="9752745"/>
            <a:chOff x="-822837" y="-1740227"/>
            <a:chExt cx="13690458" cy="9752745"/>
          </a:xfrm>
        </p:grpSpPr>
        <p:sp>
          <p:nvSpPr>
            <p:cNvPr id="15" name="任意多边形: 形状 26"/>
            <p:cNvSpPr>
              <a:spLocks noChangeAspect="1"/>
            </p:cNvSpPr>
            <p:nvPr/>
          </p:nvSpPr>
          <p:spPr>
            <a:xfrm rot="12104625">
              <a:off x="-822837" y="-1740227"/>
              <a:ext cx="2772000" cy="277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6" name="任意多边形: 形状 1"/>
            <p:cNvSpPr/>
            <p:nvPr/>
          </p:nvSpPr>
          <p:spPr>
            <a:xfrm rot="2045644">
              <a:off x="10347621" y="5492518"/>
              <a:ext cx="2520000" cy="2520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8" name="文本框 17"/>
            <p:cNvSpPr txBox="1"/>
            <p:nvPr/>
          </p:nvSpPr>
          <p:spPr>
            <a:xfrm rot="10800000">
              <a:off x="10302137" y="-1573827"/>
              <a:ext cx="1604211"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3900" b="1" i="0" u="none" strike="noStrike" kern="1200" cap="none" spc="0" normalizeH="0" baseline="0" noProof="0" dirty="0">
                  <a:ln>
                    <a:noFill/>
                  </a:ln>
                  <a:solidFill>
                    <a:schemeClr val="accent1"/>
                  </a:solidFill>
                  <a:effectLst/>
                  <a:uLnTx/>
                  <a:uFillTx/>
                  <a:cs typeface="+mn-ea"/>
                  <a:sym typeface="+mn-lt"/>
                </a:rPr>
                <a:t>“</a:t>
              </a:r>
              <a:endParaRPr kumimoji="0" lang="en-US" altLang="zh-CN" sz="23900" b="1" i="0" u="none" strike="noStrike" kern="1200" cap="none" spc="0" normalizeH="0" baseline="0" noProof="0" dirty="0">
                <a:ln>
                  <a:noFill/>
                </a:ln>
                <a:solidFill>
                  <a:schemeClr val="accent1"/>
                </a:solidFill>
                <a:effectLst/>
                <a:uLnTx/>
                <a:uFillTx/>
                <a:cs typeface="+mn-ea"/>
                <a:sym typeface="+mn-lt"/>
              </a:endParaRPr>
            </a:p>
          </p:txBody>
        </p:sp>
      </p:grpSp>
      <p:sp>
        <p:nvSpPr>
          <p:cNvPr id="21" name="椭圆 20"/>
          <p:cNvSpPr/>
          <p:nvPr/>
        </p:nvSpPr>
        <p:spPr>
          <a:xfrm rot="20722132">
            <a:off x="504305" y="5571497"/>
            <a:ext cx="824923" cy="8249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2" name="椭圆 21"/>
          <p:cNvSpPr/>
          <p:nvPr/>
        </p:nvSpPr>
        <p:spPr>
          <a:xfrm rot="20722132">
            <a:off x="1044208" y="6021229"/>
            <a:ext cx="338559" cy="338559"/>
          </a:xfrm>
          <a:prstGeom prst="ellipse">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3" name="文本框 22"/>
          <p:cNvSpPr txBox="1"/>
          <p:nvPr/>
        </p:nvSpPr>
        <p:spPr>
          <a:xfrm>
            <a:off x="7448663" y="2513546"/>
            <a:ext cx="1633781" cy="156966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schemeClr val="accent1"/>
                </a:solidFill>
                <a:effectLst/>
                <a:uLnTx/>
                <a:uFillTx/>
                <a:latin typeface="思源黑体 Normal" panose="020B0400000000000000" pitchFamily="34" charset="-122"/>
                <a:ea typeface="思源黑体 Normal" panose="020B0400000000000000" pitchFamily="34" charset="-122"/>
                <a:cs typeface="+mn-ea"/>
                <a:sym typeface="+mn-lt"/>
              </a:rPr>
              <a:t>01</a:t>
            </a:r>
            <a:endParaRPr kumimoji="0" lang="zh-CN" altLang="en-US" sz="9600" b="1" i="0" u="none" strike="noStrike" kern="1200" cap="none" spc="0" normalizeH="0" baseline="0" noProof="0" dirty="0">
              <a:ln>
                <a:noFill/>
              </a:ln>
              <a:solidFill>
                <a:schemeClr val="accent1"/>
              </a:solidFill>
              <a:effectLst/>
              <a:uLnTx/>
              <a:uFillTx/>
              <a:latin typeface="思源黑体 Normal" panose="020B0400000000000000" pitchFamily="34" charset="-122"/>
              <a:ea typeface="思源黑体 Normal" panose="020B0400000000000000" pitchFamily="34" charset="-122"/>
              <a:cs typeface="+mn-ea"/>
              <a:sym typeface="+mn-lt"/>
            </a:endParaRPr>
          </a:p>
        </p:txBody>
      </p:sp>
      <p:sp>
        <p:nvSpPr>
          <p:cNvPr id="24" name="矩形 8"/>
          <p:cNvSpPr/>
          <p:nvPr/>
        </p:nvSpPr>
        <p:spPr>
          <a:xfrm>
            <a:off x="1865983" y="2775341"/>
            <a:ext cx="3619866" cy="707886"/>
          </a:xfrm>
          <a:prstGeom prst="rect">
            <a:avLst/>
          </a:prstGeom>
        </p:spPr>
        <p:txBody>
          <a:bodyPr wrap="square">
            <a:spAutoFit/>
          </a:bodyPr>
          <a:lstStyle/>
          <a:p>
            <a:pPr algn="dist"/>
            <a:r>
              <a:rPr lang="en-US" altLang="zh-CN" sz="4000" b="1" spc="6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rPr>
              <a:t>PROFILE</a:t>
            </a:r>
            <a:endParaRPr kumimoji="1" lang="zh-CN" altLang="en-US" sz="4000" b="1" spc="6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endParaRPr>
          </a:p>
        </p:txBody>
      </p:sp>
      <p:sp>
        <p:nvSpPr>
          <p:cNvPr id="26" name="TextBox 24"/>
          <p:cNvSpPr txBox="1"/>
          <p:nvPr/>
        </p:nvSpPr>
        <p:spPr>
          <a:xfrm>
            <a:off x="1694715" y="3416981"/>
            <a:ext cx="3962401" cy="587645"/>
          </a:xfrm>
          <a:prstGeom prst="rect">
            <a:avLst/>
          </a:prstGeom>
          <a:noFill/>
        </p:spPr>
        <p:txBody>
          <a:bodyPr wrap="square" lIns="91423" tIns="45712" rIns="91423" bIns="45712" rtlCol="0">
            <a:spAutoFit/>
          </a:bodyPr>
          <a:lstStyle/>
          <a:p>
            <a:pPr marL="0" marR="0" lvl="0" indent="0" algn="ctr" defTabSz="1217930" rtl="0" eaLnBrk="1" fontAlgn="auto" latinLnBrk="0" hangingPunct="1">
              <a:lnSpc>
                <a:spcPct val="150000"/>
              </a:lnSpc>
              <a:spcBef>
                <a:spcPts val="0"/>
              </a:spcBef>
              <a:spcAft>
                <a:spcPts val="0"/>
              </a:spcAft>
              <a:buClrTx/>
              <a:buSzTx/>
              <a:buFontTx/>
              <a:buNone/>
              <a:defRPr/>
            </a:pPr>
            <a:r>
              <a:rPr lang="en-US" altLang="zh-CN" sz="2400" dirty="0">
                <a:solidFill>
                  <a:schemeClr val="bg1">
                    <a:lumMod val="50000"/>
                  </a:schemeClr>
                </a:solidFill>
                <a:latin typeface="思源黑体 Normal" panose="020B0400000000000000" pitchFamily="34" charset="-122"/>
                <a:ea typeface="思源黑体 Normal" panose="020B0400000000000000" pitchFamily="34" charset="-122"/>
                <a:cs typeface="+mn-ea"/>
                <a:sym typeface="+mn-lt"/>
              </a:rPr>
              <a:t>COMPANY</a:t>
            </a:r>
            <a:endParaRPr kumimoji="0" lang="zh-CN" altLang="en-US" sz="2400" b="0" i="0" u="none" strike="noStrike" kern="1200" cap="none" spc="0" normalizeH="0" baseline="0" noProof="0" dirty="0">
              <a:ln>
                <a:noFill/>
              </a:ln>
              <a:solidFill>
                <a:schemeClr val="bg1">
                  <a:lumMod val="50000"/>
                </a:schemeClr>
              </a:solidFill>
              <a:effectLst/>
              <a:uLnTx/>
              <a:uFillTx/>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sp>
        <p:nvSpPr>
          <p:cNvPr id="20"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21"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22" name="ïş1ídè"/>
          <p:cNvSpPr txBox="1"/>
          <p:nvPr/>
        </p:nvSpPr>
        <p:spPr>
          <a:xfrm>
            <a:off x="9980" y="653929"/>
            <a:ext cx="4372507"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Unified Communication Platform</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27" name="文本框 26"/>
          <p:cNvSpPr txBox="1"/>
          <p:nvPr/>
        </p:nvSpPr>
        <p:spPr>
          <a:xfrm>
            <a:off x="5311293" y="1259833"/>
            <a:ext cx="5244036" cy="2738120"/>
          </a:xfrm>
          <a:prstGeom prst="rect">
            <a:avLst/>
          </a:prstGeom>
          <a:noFill/>
        </p:spPr>
        <p:txBody>
          <a:bodyPr wrap="square" rtlCol="0">
            <a:spAutoFit/>
          </a:bodyPr>
          <a:lstStyle/>
          <a:p>
            <a:r>
              <a:rPr lang="en-US" altLang="zh-CN" sz="2000" dirty="0">
                <a:solidFill>
                  <a:srgbClr val="00B050"/>
                </a:solidFill>
                <a:latin typeface="+mn-ea"/>
                <a:sym typeface="+mn-ea"/>
              </a:rPr>
              <a:t>Unified Communication Platform</a:t>
            </a:r>
            <a:endParaRPr lang="en-US" altLang="zh-CN" sz="2000" dirty="0">
              <a:solidFill>
                <a:srgbClr val="00B050"/>
              </a:solidFill>
              <a:latin typeface="+mn-ea"/>
              <a:sym typeface="+mn-ea"/>
            </a:endParaRPr>
          </a:p>
          <a:p>
            <a:endParaRPr lang="en-US" altLang="zh-CN" sz="1200" dirty="0">
              <a:solidFill>
                <a:srgbClr val="333333"/>
              </a:solidFill>
              <a:latin typeface="微软雅黑" panose="020B0503020204020204" charset="-122"/>
              <a:sym typeface="+mn-ea"/>
            </a:endParaRPr>
          </a:p>
          <a:p>
            <a:r>
              <a:rPr lang="en-US" altLang="zh-CN" sz="1400" dirty="0">
                <a:solidFill>
                  <a:srgbClr val="333333"/>
                </a:solidFill>
                <a:latin typeface="微软雅黑" panose="020B0503020204020204" charset="-122"/>
                <a:sym typeface="+mn-ea"/>
              </a:rPr>
              <a:t>UCP is an ideal solution to integrate data, voice and video in one product for SME market. The UCP supports FXS, GSM/WCDMA/LTE and E1/T1 interface modules and CPU board modules. </a:t>
            </a:r>
            <a:endParaRPr lang="en-US" altLang="zh-CN" sz="1400" dirty="0">
              <a:solidFill>
                <a:srgbClr val="333333"/>
              </a:solidFill>
              <a:latin typeface="微软雅黑" panose="020B0503020204020204" charset="-122"/>
              <a:sym typeface="+mn-ea"/>
            </a:endParaRPr>
          </a:p>
          <a:p>
            <a:endParaRPr lang="en-US" altLang="zh-CN" sz="1400" dirty="0">
              <a:solidFill>
                <a:srgbClr val="333333"/>
              </a:solidFill>
              <a:latin typeface="微软雅黑" panose="020B0503020204020204" charset="-122"/>
              <a:sym typeface="+mn-ea"/>
            </a:endParaRPr>
          </a:p>
          <a:p>
            <a:r>
              <a:rPr lang="en-US" altLang="zh-CN" sz="1400" dirty="0">
                <a:solidFill>
                  <a:srgbClr val="333333"/>
                </a:solidFill>
                <a:latin typeface="微软雅黑" panose="020B0503020204020204" charset="-122"/>
                <a:sym typeface="+mn-ea"/>
              </a:rPr>
              <a:t>Each slot in an UCP chassis has a unique slot number start from 1, different model of chassis has different orientation. Each adapter installed will occupy at least 1 slot, some adapter models must be installed in special use slot. But most slots are equivalent.</a:t>
            </a:r>
            <a:endParaRPr lang="en-US" altLang="zh-CN" sz="1400" dirty="0">
              <a:solidFill>
                <a:srgbClr val="333333"/>
              </a:solidFill>
              <a:latin typeface="微软雅黑" panose="020B0503020204020204" charset="-122"/>
              <a:sym typeface="+mn-ea"/>
            </a:endParaRPr>
          </a:p>
        </p:txBody>
      </p:sp>
      <p:sp>
        <p:nvSpPr>
          <p:cNvPr id="28" name="矩形 27"/>
          <p:cNvSpPr/>
          <p:nvPr/>
        </p:nvSpPr>
        <p:spPr>
          <a:xfrm>
            <a:off x="5457939" y="4345130"/>
            <a:ext cx="4947066" cy="499624"/>
          </a:xfrm>
          <a:prstGeom prst="rect">
            <a:avLst/>
          </a:prstGeom>
        </p:spPr>
        <p:txBody>
          <a:bodyPr wrap="square">
            <a:spAutoFit/>
          </a:bodyPr>
          <a:lstStyle/>
          <a:p>
            <a:pPr algn="ctr">
              <a:lnSpc>
                <a:spcPct val="150000"/>
              </a:lnSpc>
            </a:pPr>
            <a:r>
              <a:rPr lang="en-US" altLang="zh-CN" sz="2000" b="1" dirty="0">
                <a:solidFill>
                  <a:srgbClr val="333333"/>
                </a:solidFill>
                <a:latin typeface="微软雅黑" panose="020B0503020204020204" charset="-122"/>
              </a:rPr>
              <a:t>UCP4130 Slot Orientation</a:t>
            </a:r>
            <a:endParaRPr lang="en-US" altLang="zh-CN" sz="2000" b="1" dirty="0">
              <a:solidFill>
                <a:srgbClr val="333333"/>
              </a:solidFill>
              <a:latin typeface="微软雅黑" panose="020B0503020204020204" charset="-122"/>
            </a:endParaRPr>
          </a:p>
        </p:txBody>
      </p:sp>
      <p:graphicFrame>
        <p:nvGraphicFramePr>
          <p:cNvPr id="29" name="表格 28"/>
          <p:cNvGraphicFramePr>
            <a:graphicFrameLocks noGrp="1"/>
          </p:cNvGraphicFramePr>
          <p:nvPr/>
        </p:nvGraphicFramePr>
        <p:xfrm>
          <a:off x="5053111" y="4870341"/>
          <a:ext cx="6021913" cy="955409"/>
        </p:xfrm>
        <a:graphic>
          <a:graphicData uri="http://schemas.openxmlformats.org/drawingml/2006/table">
            <a:tbl>
              <a:tblPr/>
              <a:tblGrid>
                <a:gridCol w="364115"/>
                <a:gridCol w="484325"/>
                <a:gridCol w="367892"/>
                <a:gridCol w="385137"/>
                <a:gridCol w="373639"/>
                <a:gridCol w="517347"/>
                <a:gridCol w="373639"/>
                <a:gridCol w="477109"/>
                <a:gridCol w="379388"/>
                <a:gridCol w="390884"/>
                <a:gridCol w="373641"/>
                <a:gridCol w="632314"/>
                <a:gridCol w="454116"/>
                <a:gridCol w="448367"/>
              </a:tblGrid>
              <a:tr h="955409">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1</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2a&amp;2b</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BEB"/>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3</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4</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BEB"/>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5</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SFS</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BEB"/>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6</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7a&amp;7b</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BEB"/>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8</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9</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BEB"/>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10</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a:t>
                      </a:r>
                      <a:r>
                        <a:rPr lang="en-US" sz="1400" kern="1400" dirty="0">
                          <a:ln>
                            <a:noFill/>
                          </a:ln>
                          <a:solidFill>
                            <a:srgbClr val="000000"/>
                          </a:solidFill>
                          <a:effectLst/>
                          <a:latin typeface="Times New Roman" panose="02020603050405020304" pitchFamily="18" charset="0"/>
                        </a:rPr>
                        <a:t>11a&amp;11b</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PSS1</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c>
                  <a:txBody>
                    <a:bodyPr/>
                    <a:lstStyle/>
                    <a:p>
                      <a:pPr marR="0" indent="0" algn="ctr" rtl="0">
                        <a:spcBef>
                          <a:spcPts val="0"/>
                        </a:spcBef>
                        <a:spcAft>
                          <a:spcPts val="0"/>
                        </a:spcAft>
                      </a:pPr>
                      <a:r>
                        <a:rPr lang="en-US" altLang="zh-CN" sz="1400" kern="1400" dirty="0">
                          <a:ln>
                            <a:noFill/>
                          </a:ln>
                          <a:solidFill>
                            <a:srgbClr val="000000"/>
                          </a:solidFill>
                          <a:effectLst/>
                          <a:latin typeface="Times New Roman" panose="02020603050405020304" pitchFamily="18" charset="0"/>
                        </a:rPr>
                        <a:t>Slot PSS</a:t>
                      </a:r>
                      <a:r>
                        <a:rPr lang="en-US" sz="1400" kern="1400" dirty="0">
                          <a:ln>
                            <a:noFill/>
                          </a:ln>
                          <a:solidFill>
                            <a:srgbClr val="000000"/>
                          </a:solidFill>
                          <a:effectLst/>
                          <a:latin typeface="Times New Roman" panose="02020603050405020304" pitchFamily="18" charset="0"/>
                        </a:rPr>
                        <a:t>2</a:t>
                      </a:r>
                      <a:endParaRPr lang="en-US" sz="1400" kern="1400" dirty="0">
                        <a:ln>
                          <a:noFill/>
                        </a:ln>
                        <a:solidFill>
                          <a:srgbClr val="000000"/>
                        </a:solidFill>
                        <a:effectLst/>
                        <a:latin typeface="Times New Roman" panose="02020603050405020304" pitchFamily="18" charset="0"/>
                      </a:endParaRPr>
                    </a:p>
                  </a:txBody>
                  <a:tcPr marL="36576" marR="36576"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7D7"/>
                    </a:solidFill>
                  </a:tcPr>
                </a:tc>
              </a:tr>
            </a:tbl>
          </a:graphicData>
        </a:graphic>
      </p:graphicFrame>
      <p:grpSp>
        <p:nvGrpSpPr>
          <p:cNvPr id="23" name="组合 6"/>
          <p:cNvGrpSpPr/>
          <p:nvPr/>
        </p:nvGrpSpPr>
        <p:grpSpPr>
          <a:xfrm>
            <a:off x="1338439" y="1416848"/>
            <a:ext cx="3426180" cy="4408902"/>
            <a:chOff x="761464" y="1443258"/>
            <a:chExt cx="3426180" cy="4408902"/>
          </a:xfrm>
        </p:grpSpPr>
        <p:sp>
          <p:nvSpPr>
            <p:cNvPr id="24"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2" name="组合 43"/>
            <p:cNvGrpSpPr/>
            <p:nvPr/>
          </p:nvGrpSpPr>
          <p:grpSpPr>
            <a:xfrm>
              <a:off x="916165" y="3559014"/>
              <a:ext cx="3135223" cy="1999899"/>
              <a:chOff x="5453176" y="1418156"/>
              <a:chExt cx="3135223" cy="1999899"/>
            </a:xfrm>
          </p:grpSpPr>
          <p:sp>
            <p:nvSpPr>
              <p:cNvPr id="33" name="矩形 44"/>
              <p:cNvSpPr/>
              <p:nvPr/>
            </p:nvSpPr>
            <p:spPr>
              <a:xfrm>
                <a:off x="5453176" y="2002283"/>
                <a:ext cx="3135223" cy="1415772"/>
              </a:xfrm>
              <a:prstGeom prst="rect">
                <a:avLst/>
              </a:prstGeom>
            </p:spPr>
            <p:txBody>
              <a:bodyPr wrap="square">
                <a:spAutoFit/>
              </a:bodyPr>
              <a:lstStyle/>
              <a:p>
                <a:pPr marL="171450" indent="-171450">
                  <a:buFont typeface="Wingdings" panose="05000000000000000000" pitchFamily="2" charset="2"/>
                  <a:buChar char="Ø"/>
                </a:pPr>
                <a:r>
                  <a:rPr lang="zh-CN" altLang="en-US" sz="1400" dirty="0">
                    <a:solidFill>
                      <a:srgbClr val="333333"/>
                    </a:solidFill>
                  </a:rPr>
                  <a:t>Minimum default configuration：Chassis + Switch adaptor + fan box + </a:t>
                </a:r>
                <a:r>
                  <a:rPr lang="en-US" altLang="zh-CN" sz="1400" dirty="0">
                    <a:solidFill>
                      <a:srgbClr val="333333"/>
                    </a:solidFill>
                  </a:rPr>
                  <a:t>1</a:t>
                </a:r>
                <a:r>
                  <a:rPr lang="zh-CN" altLang="en-US" sz="1400" dirty="0">
                    <a:solidFill>
                      <a:srgbClr val="333333"/>
                    </a:solidFill>
                  </a:rPr>
                  <a:t>pcs power supply module</a:t>
                </a:r>
                <a:endParaRPr lang="en-US" altLang="zh-CN" sz="1400" dirty="0">
                  <a:solidFill>
                    <a:srgbClr val="333333"/>
                  </a:solidFill>
                </a:endParaRPr>
              </a:p>
              <a:p>
                <a:pPr marL="171450" indent="-171450">
                  <a:buFont typeface="Wingdings" panose="05000000000000000000" pitchFamily="2" charset="2"/>
                  <a:buChar char="Ø"/>
                </a:pPr>
                <a:r>
                  <a:rPr lang="en-US" altLang="zh-CN" sz="1400" dirty="0">
                    <a:solidFill>
                      <a:srgbClr val="333333"/>
                    </a:solidFill>
                  </a:rPr>
                  <a:t>Supports optional RAID, </a:t>
                </a:r>
                <a:r>
                  <a:rPr lang="en-US" altLang="zh-CN" sz="1400" dirty="0"/>
                  <a:t>Redundant Power Supply</a:t>
                </a:r>
                <a:endParaRPr lang="en-US" altLang="zh-CN" sz="1400" dirty="0"/>
              </a:p>
              <a:p>
                <a:pPr marL="171450" indent="-171450">
                  <a:buFont typeface="Wingdings" panose="05000000000000000000" pitchFamily="2" charset="2"/>
                  <a:buChar char="Ø"/>
                </a:pPr>
                <a:r>
                  <a:rPr lang="en-US" altLang="zh-CN" sz="1400" dirty="0">
                    <a:solidFill>
                      <a:srgbClr val="333333"/>
                    </a:solidFill>
                  </a:rPr>
                  <a:t>Supports Hot Standby</a:t>
                </a:r>
                <a:endParaRPr lang="zh-CN" altLang="en-US" sz="1400" dirty="0">
                  <a:solidFill>
                    <a:srgbClr val="333333"/>
                  </a:solidFill>
                </a:endParaRPr>
              </a:p>
            </p:txBody>
          </p:sp>
          <p:sp>
            <p:nvSpPr>
              <p:cNvPr id="34" name="矩形 45"/>
              <p:cNvSpPr/>
              <p:nvPr/>
            </p:nvSpPr>
            <p:spPr>
              <a:xfrm>
                <a:off x="6328407" y="1418156"/>
                <a:ext cx="1359668"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UCP4130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pic>
        <p:nvPicPr>
          <p:cNvPr id="3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8987" t="14188" r="8481" b="15017"/>
          <a:stretch>
            <a:fillRect/>
          </a:stretch>
        </p:blipFill>
        <p:spPr bwMode="auto">
          <a:xfrm>
            <a:off x="1721062" y="2070500"/>
            <a:ext cx="2549051" cy="1459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2" presetClass="entr" presetSubtype="4" fill="hold" nodeType="withEffect">
                                  <p:stCondLst>
                                    <p:cond delay="25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sp>
        <p:nvSpPr>
          <p:cNvPr id="20"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21"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22" name="ïş1ídè"/>
          <p:cNvSpPr txBox="1"/>
          <p:nvPr/>
        </p:nvSpPr>
        <p:spPr>
          <a:xfrm>
            <a:off x="9980" y="653929"/>
            <a:ext cx="4372507"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Unified Communication Platform</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27" name="文本框 26"/>
          <p:cNvSpPr txBox="1"/>
          <p:nvPr/>
        </p:nvSpPr>
        <p:spPr>
          <a:xfrm>
            <a:off x="737356" y="1190388"/>
            <a:ext cx="10384300" cy="1015663"/>
          </a:xfrm>
          <a:prstGeom prst="rect">
            <a:avLst/>
          </a:prstGeom>
          <a:noFill/>
        </p:spPr>
        <p:txBody>
          <a:bodyPr wrap="square" rtlCol="0">
            <a:spAutoFit/>
          </a:bodyPr>
          <a:lstStyle/>
          <a:p>
            <a:r>
              <a:rPr lang="en-US" altLang="zh-CN" sz="2000" dirty="0">
                <a:solidFill>
                  <a:srgbClr val="00B050"/>
                </a:solidFill>
                <a:latin typeface="+mn-ea"/>
                <a:sym typeface="+mn-ea"/>
              </a:rPr>
              <a:t>Unified Communication Platform</a:t>
            </a:r>
            <a:endParaRPr lang="en-US" altLang="zh-CN" sz="2000" dirty="0">
              <a:solidFill>
                <a:srgbClr val="00B050"/>
              </a:solidFill>
              <a:latin typeface="+mn-ea"/>
              <a:sym typeface="+mn-ea"/>
            </a:endParaRPr>
          </a:p>
          <a:p>
            <a:endParaRPr lang="en-US" altLang="zh-CN" sz="1200" dirty="0">
              <a:solidFill>
                <a:srgbClr val="333333"/>
              </a:solidFill>
              <a:latin typeface="微软雅黑" panose="020B0503020204020204" charset="-122"/>
              <a:sym typeface="+mn-ea"/>
            </a:endParaRPr>
          </a:p>
          <a:p>
            <a:r>
              <a:rPr lang="en-US" altLang="zh-CN" sz="1400" dirty="0">
                <a:solidFill>
                  <a:srgbClr val="333333"/>
                </a:solidFill>
                <a:latin typeface="微软雅黑" panose="020B0503020204020204" charset="-122"/>
                <a:sym typeface="+mn-ea"/>
              </a:rPr>
              <a:t>UCP is an ideal solution to integrate data, voice and video in one product for SME market. The UCP supports FXS, GSM/WCDMA/LTE and E1/T1 interface modules and CPU board modules. </a:t>
            </a:r>
            <a:endParaRPr lang="en-US" altLang="zh-CN" sz="1400" dirty="0">
              <a:solidFill>
                <a:srgbClr val="333333"/>
              </a:solidFill>
              <a:latin typeface="微软雅黑" panose="020B0503020204020204" charset="-122"/>
              <a:sym typeface="+mn-ea"/>
            </a:endParaRPr>
          </a:p>
        </p:txBody>
      </p:sp>
      <p:graphicFrame>
        <p:nvGraphicFramePr>
          <p:cNvPr id="23" name="表格 22"/>
          <p:cNvGraphicFramePr>
            <a:graphicFrameLocks noGrp="1"/>
          </p:cNvGraphicFramePr>
          <p:nvPr/>
        </p:nvGraphicFramePr>
        <p:xfrm>
          <a:off x="7763565" y="2144494"/>
          <a:ext cx="2951946" cy="4027094"/>
        </p:xfrm>
        <a:graphic>
          <a:graphicData uri="http://schemas.openxmlformats.org/drawingml/2006/table">
            <a:tbl>
              <a:tblPr/>
              <a:tblGrid>
                <a:gridCol w="522559"/>
                <a:gridCol w="831031"/>
                <a:gridCol w="1598356"/>
              </a:tblGrid>
              <a:tr h="320046">
                <a:tc>
                  <a:txBody>
                    <a:bodyPr/>
                    <a:lstStyle/>
                    <a:p>
                      <a:pPr marR="0" indent="0" algn="ctr" rtl="0">
                        <a:spcBef>
                          <a:spcPts val="0"/>
                        </a:spcBef>
                        <a:spcAft>
                          <a:spcPts val="0"/>
                        </a:spcAft>
                      </a:pPr>
                      <a:r>
                        <a:rPr lang="en-US" altLang="zh-CN" sz="1200" b="1" kern="1400" dirty="0">
                          <a:ln>
                            <a:noFill/>
                          </a:ln>
                          <a:solidFill>
                            <a:srgbClr val="FFFFFF"/>
                          </a:solidFill>
                          <a:effectLst/>
                          <a:latin typeface="Times New Roman" panose="02020603050405020304" pitchFamily="18" charset="0"/>
                        </a:rPr>
                        <a:t>Slot</a:t>
                      </a:r>
                      <a:r>
                        <a:rPr lang="en-US" sz="1200" b="1" kern="1400" dirty="0">
                          <a:ln>
                            <a:noFill/>
                          </a:ln>
                          <a:solidFill>
                            <a:srgbClr val="FFFFFF"/>
                          </a:solidFill>
                          <a:effectLst/>
                          <a:latin typeface="Times New Roman" panose="02020603050405020304" pitchFamily="18" charset="0"/>
                        </a:rPr>
                        <a:t>#</a:t>
                      </a:r>
                      <a:endParaRPr lang="en-US" sz="1200" kern="1400" dirty="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669999"/>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669999"/>
                    </a:solidFill>
                  </a:tcPr>
                </a:tc>
                <a:tc>
                  <a:txBody>
                    <a:bodyPr/>
                    <a:lstStyle/>
                    <a:p>
                      <a:pPr marR="0" indent="0" algn="ctr" rtl="0">
                        <a:spcBef>
                          <a:spcPts val="0"/>
                        </a:spcBef>
                        <a:spcAft>
                          <a:spcPts val="0"/>
                        </a:spcAft>
                      </a:pPr>
                      <a:r>
                        <a:rPr lang="en-US" sz="1200" b="1" kern="1400" dirty="0">
                          <a:ln>
                            <a:noFill/>
                          </a:ln>
                          <a:solidFill>
                            <a:srgbClr val="FFFFFF"/>
                          </a:solidFill>
                          <a:effectLst/>
                          <a:latin typeface="Times New Roman" panose="02020603050405020304" pitchFamily="18" charset="0"/>
                        </a:rPr>
                        <a:t>Function</a:t>
                      </a:r>
                      <a:endParaRPr lang="en-US" sz="1200" kern="1400" dirty="0">
                        <a:ln>
                          <a:noFill/>
                        </a:ln>
                        <a:solidFill>
                          <a:srgbClr val="000000"/>
                        </a:solidFill>
                        <a:effectLst/>
                        <a:latin typeface="Times New Roman" panose="02020603050405020304" pitchFamily="18" charset="0"/>
                      </a:endParaRPr>
                    </a:p>
                  </a:txBody>
                  <a:tcPr marL="30991" marR="30991" marT="30991" marB="30991"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669999"/>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669999"/>
                    </a:solidFill>
                  </a:tcPr>
                </a:tc>
                <a:tc>
                  <a:txBody>
                    <a:bodyPr/>
                    <a:lstStyle/>
                    <a:p>
                      <a:pPr marR="0" indent="0" algn="ctr" rtl="0">
                        <a:spcBef>
                          <a:spcPts val="0"/>
                        </a:spcBef>
                        <a:spcAft>
                          <a:spcPts val="0"/>
                        </a:spcAft>
                      </a:pPr>
                      <a:r>
                        <a:rPr lang="en-US" altLang="zh-CN" sz="1200" b="1" kern="1400" dirty="0">
                          <a:ln>
                            <a:noFill/>
                          </a:ln>
                          <a:solidFill>
                            <a:srgbClr val="FFFFFF"/>
                          </a:solidFill>
                          <a:effectLst/>
                          <a:latin typeface="Times New Roman" panose="02020603050405020304" pitchFamily="18" charset="0"/>
                        </a:rPr>
                        <a:t>Available Modules</a:t>
                      </a:r>
                      <a:endParaRPr lang="en-US" sz="1200" kern="1400" dirty="0">
                        <a:ln>
                          <a:noFill/>
                        </a:ln>
                        <a:solidFill>
                          <a:srgbClr val="000000"/>
                        </a:solidFill>
                        <a:effectLst/>
                        <a:latin typeface="Times New Roman" panose="02020603050405020304" pitchFamily="18" charset="0"/>
                      </a:endParaRPr>
                    </a:p>
                  </a:txBody>
                  <a:tcPr marL="30991" marR="30991" marT="30991" marB="30991" anchor="ctr">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12700" cap="flat" cmpd="sng" algn="ctr">
                      <a:solidFill>
                        <a:srgbClr val="669999"/>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669999"/>
                    </a:solidFill>
                  </a:tcPr>
                </a:tc>
              </a:tr>
              <a:tr h="269437">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1</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Optional</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A/B/C/W</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4461">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2</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Optional</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t-BR" sz="1200" kern="1400" dirty="0">
                          <a:ln>
                            <a:noFill/>
                          </a:ln>
                          <a:solidFill>
                            <a:srgbClr val="000000"/>
                          </a:solidFill>
                          <a:effectLst/>
                          <a:latin typeface="Times New Roman" panose="02020603050405020304" pitchFamily="18" charset="0"/>
                        </a:rPr>
                        <a:t>A/B/C</a:t>
                      </a:r>
                      <a:r>
                        <a:rPr lang="pt-BR" altLang="zh-CN" sz="1200" kern="1400" dirty="0">
                          <a:ln>
                            <a:noFill/>
                          </a:ln>
                          <a:solidFill>
                            <a:srgbClr val="000000"/>
                          </a:solidFill>
                          <a:effectLst/>
                          <a:latin typeface="Times New Roman" panose="02020603050405020304" pitchFamily="18" charset="0"/>
                          <a:ea typeface="宋体" panose="02010600030101010101" pitchFamily="2" charset="-122"/>
                        </a:rPr>
                        <a:t>/</a:t>
                      </a:r>
                      <a:r>
                        <a:rPr lang="pt-BR" sz="1200" kern="1400" dirty="0">
                          <a:ln>
                            <a:noFill/>
                          </a:ln>
                          <a:solidFill>
                            <a:srgbClr val="000000"/>
                          </a:solidFill>
                          <a:effectLst/>
                          <a:latin typeface="Times New Roman" panose="02020603050405020304" pitchFamily="18" charset="0"/>
                        </a:rPr>
                        <a:t>D/W</a:t>
                      </a:r>
                      <a:endParaRPr lang="pt-BR"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4461">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3</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A/B/C/W</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4461">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4</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A/B/C/W</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4461">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5</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A/B/C/W</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5018">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6</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A/B/C/W</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4461">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7</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t-BR" sz="1200" kern="1400" dirty="0">
                          <a:ln>
                            <a:noFill/>
                          </a:ln>
                          <a:solidFill>
                            <a:srgbClr val="000000"/>
                          </a:solidFill>
                          <a:effectLst/>
                          <a:latin typeface="Times New Roman" panose="02020603050405020304" pitchFamily="18" charset="0"/>
                        </a:rPr>
                        <a:t>A/B/C</a:t>
                      </a:r>
                      <a:r>
                        <a:rPr lang="pt-BR" altLang="zh-CN" sz="1200" kern="1400" dirty="0">
                          <a:ln>
                            <a:noFill/>
                          </a:ln>
                          <a:solidFill>
                            <a:srgbClr val="000000"/>
                          </a:solidFill>
                          <a:effectLst/>
                          <a:latin typeface="Times New Roman" panose="02020603050405020304" pitchFamily="18" charset="0"/>
                          <a:ea typeface="宋体" panose="02010600030101010101" pitchFamily="2" charset="-122"/>
                        </a:rPr>
                        <a:t>/</a:t>
                      </a:r>
                      <a:r>
                        <a:rPr lang="pt-BR" sz="1200" kern="1400" dirty="0">
                          <a:ln>
                            <a:noFill/>
                          </a:ln>
                          <a:solidFill>
                            <a:srgbClr val="000000"/>
                          </a:solidFill>
                          <a:effectLst/>
                          <a:latin typeface="Times New Roman" panose="02020603050405020304" pitchFamily="18" charset="0"/>
                        </a:rPr>
                        <a:t>D/W</a:t>
                      </a:r>
                      <a:endParaRPr lang="pt-BR"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4925">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8</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A/B/C/W</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69437">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9</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A/B/C/W</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4461">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10</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A/B/C/W</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5975">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11</a:t>
                      </a:r>
                      <a:endParaRPr lang="en-US" sz="1200" kern="140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t-BR" sz="1200" kern="1400" dirty="0">
                          <a:ln>
                            <a:noFill/>
                          </a:ln>
                          <a:solidFill>
                            <a:srgbClr val="000000"/>
                          </a:solidFill>
                          <a:effectLst/>
                          <a:latin typeface="Times New Roman" panose="02020603050405020304" pitchFamily="18" charset="0"/>
                        </a:rPr>
                        <a:t>A/B/C</a:t>
                      </a:r>
                      <a:r>
                        <a:rPr lang="pt-BR" altLang="zh-CN" sz="1200" kern="1400" dirty="0">
                          <a:ln>
                            <a:noFill/>
                          </a:ln>
                          <a:solidFill>
                            <a:srgbClr val="000000"/>
                          </a:solidFill>
                          <a:effectLst/>
                          <a:latin typeface="Times New Roman" panose="02020603050405020304" pitchFamily="18" charset="0"/>
                          <a:ea typeface="宋体" panose="02010600030101010101" pitchFamily="2" charset="-122"/>
                        </a:rPr>
                        <a:t>/</a:t>
                      </a:r>
                      <a:r>
                        <a:rPr lang="pt-BR" sz="1200" kern="1400" dirty="0">
                          <a:ln>
                            <a:noFill/>
                          </a:ln>
                          <a:solidFill>
                            <a:srgbClr val="000000"/>
                          </a:solidFill>
                          <a:effectLst/>
                          <a:latin typeface="Times New Roman" panose="02020603050405020304" pitchFamily="18" charset="0"/>
                        </a:rPr>
                        <a:t>D/W</a:t>
                      </a:r>
                      <a:endParaRPr lang="pt-BR"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319515">
                <a:tc>
                  <a:txBody>
                    <a:bodyPr/>
                    <a:lstStyle/>
                    <a:p>
                      <a:pPr marR="0" indent="0" algn="ctr" rtl="0">
                        <a:spcBef>
                          <a:spcPts val="0"/>
                        </a:spcBef>
                        <a:spcAft>
                          <a:spcPts val="0"/>
                        </a:spcAft>
                      </a:pPr>
                      <a:r>
                        <a:rPr lang="en-US" altLang="zh-CN" sz="1200" kern="1400" dirty="0">
                          <a:ln>
                            <a:noFill/>
                          </a:ln>
                          <a:solidFill>
                            <a:srgbClr val="000000"/>
                          </a:solidFill>
                          <a:effectLst/>
                          <a:latin typeface="Times New Roman" panose="02020603050405020304" pitchFamily="18" charset="0"/>
                        </a:rPr>
                        <a:t>PSS</a:t>
                      </a:r>
                      <a:r>
                        <a:rPr lang="en-US" sz="1200" kern="1400" dirty="0">
                          <a:ln>
                            <a:noFill/>
                          </a:ln>
                          <a:solidFill>
                            <a:srgbClr val="000000"/>
                          </a:solidFill>
                          <a:effectLst/>
                          <a:latin typeface="Times New Roman" panose="02020603050405020304" pitchFamily="18" charset="0"/>
                        </a:rPr>
                        <a:t>1</a:t>
                      </a:r>
                      <a:endParaRPr lang="en-US" sz="1200" kern="1400" dirty="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a:ln>
                            <a:noFill/>
                          </a:ln>
                          <a:solidFill>
                            <a:srgbClr val="000000"/>
                          </a:solidFill>
                          <a:effectLst/>
                          <a:latin typeface="Times New Roman" panose="02020603050405020304" pitchFamily="18" charset="0"/>
                        </a:rPr>
                        <a:t>Optional</a:t>
                      </a:r>
                      <a:endParaRPr lang="en-US" sz="1200" kern="140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E</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85975">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PSS2</a:t>
                      </a:r>
                      <a:endParaRPr lang="en-US" sz="1200" kern="1400" dirty="0">
                        <a:ln>
                          <a:noFill/>
                        </a:ln>
                        <a:solidFill>
                          <a:srgbClr val="000000"/>
                        </a:solidFill>
                        <a:effectLst/>
                        <a:latin typeface="Times New Roman" panose="02020603050405020304" pitchFamily="18" charset="0"/>
                      </a:endParaRPr>
                    </a:p>
                  </a:txBody>
                  <a:tcPr marL="30991" marR="30991" marT="30991" marB="30991" anchor="ctr">
                    <a:lnL w="12700" cap="flat" cmpd="sng" algn="ctr">
                      <a:solidFill>
                        <a:srgbClr val="669999"/>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669999"/>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Optional</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669999"/>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n-US" sz="1200" kern="1400" dirty="0">
                          <a:ln>
                            <a:noFill/>
                          </a:ln>
                          <a:solidFill>
                            <a:srgbClr val="000000"/>
                          </a:solidFill>
                          <a:effectLst/>
                          <a:latin typeface="Times New Roman" panose="02020603050405020304" pitchFamily="18" charset="0"/>
                        </a:rPr>
                        <a:t>E</a:t>
                      </a:r>
                      <a:endParaRPr lang="en-US" sz="1200" kern="1400" dirty="0">
                        <a:ln>
                          <a:noFill/>
                        </a:ln>
                        <a:solidFill>
                          <a:srgbClr val="000000"/>
                        </a:solidFill>
                        <a:effectLst/>
                        <a:latin typeface="Times New Roman" panose="02020603050405020304" pitchFamily="18" charset="0"/>
                      </a:endParaRPr>
                    </a:p>
                  </a:txBody>
                  <a:tcPr marL="30991" marR="30991" marT="30991" marB="30991">
                    <a:lnL w="6350" cap="flat" cmpd="sng" algn="ctr">
                      <a:solidFill>
                        <a:srgbClr val="A6A6A6"/>
                      </a:solidFill>
                      <a:prstDash val="solid"/>
                      <a:round/>
                      <a:headEnd type="none" w="med" len="med"/>
                      <a:tailEnd type="none" w="med" len="med"/>
                    </a:lnL>
                    <a:lnR w="12700" cap="flat" cmpd="sng" algn="ctr">
                      <a:solidFill>
                        <a:srgbClr val="669999"/>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669999"/>
                      </a:solidFill>
                      <a:prstDash val="solid"/>
                      <a:round/>
                      <a:headEnd type="none" w="med" len="med"/>
                      <a:tailEnd type="none" w="med" len="med"/>
                    </a:lnB>
                    <a:solidFill>
                      <a:srgbClr val="FFFFFF"/>
                    </a:solidFill>
                  </a:tcPr>
                </a:tc>
              </a:tr>
            </a:tbl>
          </a:graphicData>
        </a:graphic>
      </p:graphicFrame>
      <p:sp>
        <p:nvSpPr>
          <p:cNvPr id="24" name="矩形 23"/>
          <p:cNvSpPr/>
          <p:nvPr/>
        </p:nvSpPr>
        <p:spPr>
          <a:xfrm>
            <a:off x="933195" y="2551340"/>
            <a:ext cx="4215508" cy="418191"/>
          </a:xfrm>
          <a:prstGeom prst="rect">
            <a:avLst/>
          </a:prstGeom>
        </p:spPr>
        <p:txBody>
          <a:bodyPr wrap="square">
            <a:spAutoFit/>
          </a:bodyPr>
          <a:lstStyle/>
          <a:p>
            <a:pPr>
              <a:lnSpc>
                <a:spcPct val="150000"/>
              </a:lnSpc>
            </a:pPr>
            <a:r>
              <a:rPr lang="en-US" altLang="zh-CN" sz="1600" b="1" dirty="0">
                <a:solidFill>
                  <a:srgbClr val="333333"/>
                </a:solidFill>
                <a:latin typeface="微软雅黑" panose="020B0503020204020204" charset="-122"/>
              </a:rPr>
              <a:t>Available Adapter of Each Slot</a:t>
            </a:r>
            <a:endParaRPr lang="en-US" altLang="zh-CN" sz="1600" b="1" dirty="0">
              <a:solidFill>
                <a:srgbClr val="333333"/>
              </a:solidFill>
              <a:latin typeface="微软雅黑" panose="020B0503020204020204" charset="-122"/>
            </a:endParaRPr>
          </a:p>
        </p:txBody>
      </p:sp>
      <p:sp>
        <p:nvSpPr>
          <p:cNvPr id="25" name="矩形 24"/>
          <p:cNvSpPr/>
          <p:nvPr/>
        </p:nvSpPr>
        <p:spPr>
          <a:xfrm>
            <a:off x="794790" y="3221483"/>
            <a:ext cx="6278892" cy="2308324"/>
          </a:xfrm>
          <a:prstGeom prst="rect">
            <a:avLst/>
          </a:prstGeom>
        </p:spPr>
        <p:txBody>
          <a:bodyPr wrap="square">
            <a:spAutoFit/>
          </a:bodyPr>
          <a:lstStyle/>
          <a:p>
            <a:r>
              <a:rPr lang="en-US" altLang="zh-CN" sz="1600" dirty="0">
                <a:solidFill>
                  <a:srgbClr val="333333"/>
                </a:solidFill>
              </a:rPr>
              <a:t>Shortcut for different adapters shown as below:</a:t>
            </a:r>
            <a:endParaRPr lang="en-US" altLang="zh-CN" sz="1600" dirty="0">
              <a:solidFill>
                <a:srgbClr val="333333"/>
              </a:solidFill>
            </a:endParaRPr>
          </a:p>
          <a:p>
            <a:pPr marL="171450" indent="-171450">
              <a:buFont typeface="Wingdings" panose="05000000000000000000" pitchFamily="2" charset="2"/>
              <a:buChar char="Ø"/>
            </a:pPr>
            <a:r>
              <a:rPr lang="en-US" altLang="zh-CN" sz="1600" dirty="0">
                <a:solidFill>
                  <a:srgbClr val="333333"/>
                </a:solidFill>
              </a:rPr>
              <a:t>A is one pcs of adapter from these models:  VS-GWM801-O</a:t>
            </a:r>
            <a:r>
              <a:rPr lang="zh-CN" altLang="en-US" sz="1600" dirty="0">
                <a:solidFill>
                  <a:srgbClr val="333333"/>
                </a:solidFill>
              </a:rPr>
              <a:t>，</a:t>
            </a:r>
            <a:r>
              <a:rPr lang="en-US" altLang="zh-CN" sz="1600" dirty="0">
                <a:solidFill>
                  <a:srgbClr val="333333"/>
                </a:solidFill>
              </a:rPr>
              <a:t>VS-GWM801-S</a:t>
            </a:r>
            <a:r>
              <a:rPr lang="zh-CN" altLang="en-US" sz="1600" dirty="0">
                <a:solidFill>
                  <a:srgbClr val="333333"/>
                </a:solidFill>
              </a:rPr>
              <a:t>，</a:t>
            </a:r>
            <a:r>
              <a:rPr lang="en-US" altLang="zh-CN" sz="1600" dirty="0">
                <a:solidFill>
                  <a:srgbClr val="333333"/>
                </a:solidFill>
              </a:rPr>
              <a:t>VS-GWM801O/S</a:t>
            </a:r>
            <a:endParaRPr lang="en-US" altLang="zh-CN" sz="1600" dirty="0">
              <a:solidFill>
                <a:srgbClr val="333333"/>
              </a:solidFill>
            </a:endParaRPr>
          </a:p>
          <a:p>
            <a:pPr marL="171450" indent="-171450">
              <a:buFont typeface="Wingdings" panose="05000000000000000000" pitchFamily="2" charset="2"/>
              <a:buChar char="Ø"/>
            </a:pPr>
            <a:r>
              <a:rPr lang="en-US" altLang="zh-CN" sz="1600" dirty="0">
                <a:solidFill>
                  <a:srgbClr val="333333"/>
                </a:solidFill>
              </a:rPr>
              <a:t>B is one pcs of adapter from these models: VS-ET2004, VS-ET2002, VS-ET2001</a:t>
            </a:r>
            <a:endParaRPr lang="en-US" altLang="zh-CN" sz="1600" dirty="0">
              <a:solidFill>
                <a:srgbClr val="333333"/>
              </a:solidFill>
            </a:endParaRPr>
          </a:p>
          <a:p>
            <a:pPr marL="171450" indent="-171450">
              <a:buFont typeface="Wingdings" panose="05000000000000000000" pitchFamily="2" charset="2"/>
              <a:buChar char="Ø"/>
            </a:pPr>
            <a:r>
              <a:rPr lang="en-US" altLang="zh-CN" sz="1600" dirty="0">
                <a:solidFill>
                  <a:srgbClr val="333333"/>
                </a:solidFill>
              </a:rPr>
              <a:t>W is VS-GWM401G/W/L</a:t>
            </a:r>
            <a:endParaRPr lang="en-US" altLang="zh-CN" sz="1600" dirty="0">
              <a:solidFill>
                <a:srgbClr val="333333"/>
              </a:solidFill>
            </a:endParaRPr>
          </a:p>
          <a:p>
            <a:pPr marL="171450" indent="-171450">
              <a:buFont typeface="Wingdings" panose="05000000000000000000" pitchFamily="2" charset="2"/>
              <a:buChar char="Ø"/>
            </a:pPr>
            <a:r>
              <a:rPr lang="en-US" altLang="zh-CN" sz="1600" dirty="0">
                <a:solidFill>
                  <a:srgbClr val="333333"/>
                </a:solidFill>
              </a:rPr>
              <a:t>C is VS-CCU-N2930AM</a:t>
            </a:r>
            <a:endParaRPr lang="en-US" altLang="zh-CN" sz="1600" dirty="0">
              <a:solidFill>
                <a:srgbClr val="333333"/>
              </a:solidFill>
            </a:endParaRPr>
          </a:p>
          <a:p>
            <a:pPr marL="171450" indent="-171450">
              <a:buFont typeface="Wingdings" panose="05000000000000000000" pitchFamily="2" charset="2"/>
              <a:buChar char="Ø"/>
            </a:pPr>
            <a:r>
              <a:rPr lang="en-US" altLang="zh-CN" sz="1600" dirty="0">
                <a:solidFill>
                  <a:srgbClr val="333333"/>
                </a:solidFill>
              </a:rPr>
              <a:t>D is VS-CCU-I5</a:t>
            </a:r>
            <a:endParaRPr lang="en-US" altLang="zh-CN" sz="1600" dirty="0">
              <a:solidFill>
                <a:srgbClr val="333333"/>
              </a:solidFill>
            </a:endParaRPr>
          </a:p>
          <a:p>
            <a:pPr marL="171450" indent="-171450">
              <a:buFont typeface="Wingdings" panose="05000000000000000000" pitchFamily="2" charset="2"/>
              <a:buChar char="Ø"/>
            </a:pPr>
            <a:r>
              <a:rPr lang="en-US" altLang="zh-CN" sz="1600" dirty="0">
                <a:solidFill>
                  <a:srgbClr val="333333"/>
                </a:solidFill>
              </a:rPr>
              <a:t>E is VS-PSU-400</a:t>
            </a:r>
            <a:endParaRPr lang="en-US" altLang="zh-CN" sz="1600" dirty="0">
              <a:solidFill>
                <a:srgbClr val="333333"/>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42" presetClass="entr" presetSubtype="0"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anim calcmode="lin" valueType="num">
                                      <p:cBhvr>
                                        <p:cTn id="11" dur="1000" fill="hold"/>
                                        <p:tgtEl>
                                          <p:spTgt spid="23"/>
                                        </p:tgtEl>
                                        <p:attrNameLst>
                                          <p:attrName>ppt_x</p:attrName>
                                        </p:attrNameLst>
                                      </p:cBhvr>
                                      <p:tavLst>
                                        <p:tav tm="0">
                                          <p:val>
                                            <p:strVal val="#ppt_x"/>
                                          </p:val>
                                        </p:tav>
                                        <p:tav tm="100000">
                                          <p:val>
                                            <p:strVal val="#ppt_x"/>
                                          </p:val>
                                        </p:tav>
                                      </p:tavLst>
                                    </p:anim>
                                    <p:anim calcmode="lin" valueType="num">
                                      <p:cBhvr>
                                        <p:cTn id="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976329" y="3537424"/>
              <a:ext cx="2996718" cy="2123657"/>
              <a:chOff x="5513340" y="1396566"/>
              <a:chExt cx="2996718" cy="2123657"/>
            </a:xfrm>
          </p:grpSpPr>
          <p:sp>
            <p:nvSpPr>
              <p:cNvPr id="42" name="矩形 44"/>
              <p:cNvSpPr/>
              <p:nvPr/>
            </p:nvSpPr>
            <p:spPr>
              <a:xfrm>
                <a:off x="5513340" y="1920658"/>
                <a:ext cx="2996718" cy="1599565"/>
              </a:xfrm>
              <a:prstGeom prst="rect">
                <a:avLst/>
              </a:prstGeom>
            </p:spPr>
            <p:txBody>
              <a:bodyPr wrap="square">
                <a:spAutoFit/>
              </a:bodyPr>
              <a:lstStyle/>
              <a:p>
                <a:pPr marL="171450" indent="-171450">
                  <a:buFont typeface="Arial" panose="020B0604020202020204" pitchFamily="34" charset="0"/>
                  <a:buChar char="•"/>
                </a:pPr>
                <a:r>
                  <a:rPr lang="en-US" altLang="pt-BR" sz="1400" dirty="0">
                    <a:sym typeface="+mn-ea"/>
                  </a:rPr>
                  <a:t>A new main control board developed for VoIP applications</a:t>
                </a:r>
                <a:endParaRPr lang="en-US" altLang="pt-BR" sz="1400" dirty="0">
                  <a:sym typeface="+mn-ea"/>
                </a:endParaRPr>
              </a:p>
              <a:p>
                <a:pPr marL="171450" indent="-171450">
                  <a:buFont typeface="Arial" panose="020B0604020202020204" pitchFamily="34" charset="0"/>
                  <a:buChar char="•"/>
                </a:pPr>
                <a:r>
                  <a:rPr lang="en-US" altLang="pt-BR" sz="1400" dirty="0">
                    <a:sym typeface="+mn-ea"/>
                  </a:rPr>
                  <a:t>1 USB port; 2Ethernet ports; 1HDMI port</a:t>
                </a:r>
                <a:endParaRPr lang="pt-BR" altLang="zh-CN" sz="1400" dirty="0">
                  <a:sym typeface="+mn-ea"/>
                </a:endParaRPr>
              </a:p>
              <a:p>
                <a:pPr marL="171450" indent="-171450">
                  <a:buFont typeface="Arial" panose="020B0604020202020204" pitchFamily="34" charset="0"/>
                  <a:buChar char="•"/>
                </a:pPr>
                <a:r>
                  <a:rPr lang="pt-BR" altLang="zh-CN" sz="1400" dirty="0">
                    <a:sym typeface="+mn-ea"/>
                  </a:rPr>
                  <a:t>CPU: 1.</a:t>
                </a:r>
                <a:r>
                  <a:rPr lang="en-US" altLang="pt-BR" sz="1400" dirty="0">
                    <a:sym typeface="+mn-ea"/>
                  </a:rPr>
                  <a:t>10</a:t>
                </a:r>
                <a:r>
                  <a:rPr lang="pt-BR" altLang="zh-CN" sz="1400" dirty="0">
                    <a:sym typeface="+mn-ea"/>
                  </a:rPr>
                  <a:t>G Intel(R) Celeron(R) N</a:t>
                </a:r>
                <a:r>
                  <a:rPr lang="en-US" altLang="pt-BR" sz="1400" dirty="0">
                    <a:sym typeface="+mn-ea"/>
                  </a:rPr>
                  <a:t>4120</a:t>
                </a:r>
                <a:endParaRPr lang="pt-BR" altLang="zh-CN" sz="1400" dirty="0"/>
              </a:p>
              <a:p>
                <a:pPr marL="171450" indent="-171450">
                  <a:buFont typeface="Arial" panose="020B0604020202020204" pitchFamily="34" charset="0"/>
                  <a:buChar char="•"/>
                </a:pPr>
                <a:r>
                  <a:rPr lang="en-US" altLang="zh-CN" sz="1400" dirty="0">
                    <a:sym typeface="+mn-ea"/>
                  </a:rPr>
                  <a:t>RAM: Up to 8GB DDR3L 1333</a:t>
                </a:r>
                <a:endParaRPr lang="en-US" altLang="zh-CN" sz="1400" dirty="0">
                  <a:latin typeface="+mn-ea"/>
                </a:endParaRPr>
              </a:p>
            </p:txBody>
          </p:sp>
          <p:sp>
            <p:nvSpPr>
              <p:cNvPr id="43" name="矩形 45"/>
              <p:cNvSpPr/>
              <p:nvPr/>
            </p:nvSpPr>
            <p:spPr>
              <a:xfrm>
                <a:off x="6079875" y="1396566"/>
                <a:ext cx="1861820" cy="553085"/>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VS-CCU-GML</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sp>
        <p:nvSpPr>
          <p:cNvPr id="2" name="ïş1ídè"/>
          <p:cNvSpPr txBox="1"/>
          <p:nvPr/>
        </p:nvSpPr>
        <p:spPr>
          <a:xfrm>
            <a:off x="115366" y="641643"/>
            <a:ext cx="3954120" cy="414354"/>
          </a:xfrm>
          <a:prstGeom prst="rect">
            <a:avLst/>
          </a:prstGeom>
          <a:noFill/>
        </p:spPr>
        <p:txBody>
          <a:bodyPr wrap="square">
            <a:normAutofit/>
          </a:bodyPr>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3" name="ïş1ídè"/>
          <p:cNvSpPr txBox="1"/>
          <p:nvPr/>
        </p:nvSpPr>
        <p:spPr>
          <a:xfrm>
            <a:off x="242366" y="768643"/>
            <a:ext cx="3954120" cy="414354"/>
          </a:xfrm>
          <a:prstGeom prst="rect">
            <a:avLst/>
          </a:prstGeom>
          <a:noFill/>
        </p:spPr>
        <p:txBody>
          <a:bodyPr wrap="square">
            <a:normAutofit/>
          </a:bodyPr>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52" name="íṧlíḍè"/>
          <p:cNvSpPr/>
          <p:nvPr/>
        </p:nvSpPr>
        <p:spPr bwMode="auto">
          <a:xfrm>
            <a:off x="-2" y="525681"/>
            <a:ext cx="6424977" cy="481651"/>
          </a:xfrm>
          <a:prstGeom prst="homePlate">
            <a:avLst>
              <a:gd name="adj" fmla="val 0"/>
            </a:avLst>
          </a:prstGeom>
          <a:solidFill>
            <a:schemeClr val="accent1"/>
          </a:solidFill>
          <a:ln w="19050">
            <a:noFill/>
            <a:round/>
          </a:ln>
        </p:spPr>
        <p:txBody>
          <a:bodyPr anchor="ctr"/>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56" name="ïş1ídè"/>
          <p:cNvSpPr txBox="1"/>
          <p:nvPr/>
        </p:nvSpPr>
        <p:spPr>
          <a:xfrm>
            <a:off x="8082" y="653522"/>
            <a:ext cx="6414995" cy="389252"/>
          </a:xfrm>
          <a:prstGeom prst="rect">
            <a:avLst/>
          </a:prstGeom>
          <a:noFill/>
        </p:spPr>
        <p:txBody>
          <a:bodyPr wrap="square">
            <a:normAutofit fontScale="80000" lnSpcReduction="20000"/>
          </a:bodyPr>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Unified Communication Platform —— Main Control Module</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4" name="矩形 45"/>
          <p:cNvSpPr/>
          <p:nvPr/>
        </p:nvSpPr>
        <p:spPr>
          <a:xfrm>
            <a:off x="4925188" y="3537289"/>
            <a:ext cx="2470613" cy="499624"/>
          </a:xfrm>
          <a:prstGeom prst="rect">
            <a:avLst/>
          </a:prstGeom>
        </p:spPr>
        <p:txBody>
          <a:bodyPr wrap="none">
            <a:spAutoFit/>
          </a:bodyPr>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VS-CCU-I5-8250U</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5" name="矩形 44"/>
          <p:cNvSpPr/>
          <p:nvPr/>
        </p:nvSpPr>
        <p:spPr>
          <a:xfrm>
            <a:off x="4603115" y="4037330"/>
            <a:ext cx="3113405" cy="1814830"/>
          </a:xfrm>
          <a:prstGeom prst="rect">
            <a:avLst/>
          </a:prstGeom>
        </p:spPr>
        <p:txBody>
          <a:bodyPr wrap="square">
            <a:spAutoFit/>
          </a:bodyPr>
          <a:p>
            <a:pPr marL="171450" indent="-171450">
              <a:buFont typeface="Arial" panose="020B0604020202020204" pitchFamily="34" charset="0"/>
              <a:buChar char="•"/>
            </a:pPr>
            <a:r>
              <a:rPr lang="en-US" altLang="zh-CN" sz="1400" dirty="0"/>
              <a:t>A new version Asterisk® motherboard</a:t>
            </a:r>
            <a:endParaRPr lang="en-US" altLang="zh-CN" sz="1400" dirty="0"/>
          </a:p>
          <a:p>
            <a:pPr marL="171450" indent="-171450">
              <a:buFont typeface="Arial" panose="020B0604020202020204" pitchFamily="34" charset="0"/>
              <a:buChar char="•"/>
            </a:pPr>
            <a:r>
              <a:rPr lang="en-US" altLang="zh-CN" sz="1400" dirty="0"/>
              <a:t>Can easily handle 600/1000 concurrent calls with G.729/G.711 codec.</a:t>
            </a:r>
            <a:endParaRPr lang="en-US" altLang="zh-CN" sz="1400" dirty="0"/>
          </a:p>
          <a:p>
            <a:pPr marL="171450" indent="-171450">
              <a:buFont typeface="Arial" panose="020B0604020202020204" pitchFamily="34" charset="0"/>
              <a:buChar char="•"/>
            </a:pPr>
            <a:r>
              <a:rPr lang="en-US" altLang="zh-CN" sz="1400" dirty="0"/>
              <a:t>CPU: 3.20 GHz Intel(R) Core(R) CPU</a:t>
            </a:r>
            <a:endParaRPr lang="en-US" altLang="zh-CN" sz="1400" dirty="0"/>
          </a:p>
          <a:p>
            <a:pPr marL="171450" indent="-171450">
              <a:buFont typeface="Arial" panose="020B0604020202020204" pitchFamily="34" charset="0"/>
              <a:buChar char="•"/>
            </a:pPr>
            <a:r>
              <a:rPr lang="en-US" altLang="zh-CN" sz="1400" dirty="0"/>
              <a:t>RAM: Up to 32GB DDR4-2400</a:t>
            </a:r>
            <a:endParaRPr lang="en-US" altLang="zh-CN" sz="1400" dirty="0"/>
          </a:p>
          <a:p>
            <a:pPr marL="171450" indent="-171450">
              <a:buFont typeface="Arial" panose="020B0604020202020204" pitchFamily="34" charset="0"/>
              <a:buChar char="•"/>
            </a:pPr>
            <a:endParaRPr lang="en-US" altLang="zh-CN" sz="1400"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35505" y="1677967"/>
            <a:ext cx="1988460" cy="2006959"/>
          </a:xfrm>
          <a:prstGeom prst="rect">
            <a:avLst/>
          </a:prstGeom>
        </p:spPr>
      </p:pic>
      <p:sp>
        <p:nvSpPr>
          <p:cNvPr id="7" name="矩形 45"/>
          <p:cNvSpPr/>
          <p:nvPr/>
        </p:nvSpPr>
        <p:spPr>
          <a:xfrm>
            <a:off x="8653456" y="3537636"/>
            <a:ext cx="2589235" cy="499624"/>
          </a:xfrm>
          <a:prstGeom prst="rect">
            <a:avLst/>
          </a:prstGeom>
        </p:spPr>
        <p:txBody>
          <a:bodyPr wrap="none">
            <a:spAutoFit/>
          </a:bodyPr>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VS-CCU-N2930AM</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8" name="矩形 53"/>
          <p:cNvSpPr/>
          <p:nvPr/>
        </p:nvSpPr>
        <p:spPr>
          <a:xfrm>
            <a:off x="8347115" y="4058663"/>
            <a:ext cx="2996718" cy="1384995"/>
          </a:xfrm>
          <a:prstGeom prst="rect">
            <a:avLst/>
          </a:prstGeom>
        </p:spPr>
        <p:txBody>
          <a:bodyPr wrap="square">
            <a:spAutoFit/>
          </a:bodyPr>
          <a:p>
            <a:pPr marL="171450" indent="-171450">
              <a:buFont typeface="Arial" panose="020B0604020202020204" pitchFamily="34" charset="0"/>
              <a:buChar char="•"/>
            </a:pPr>
            <a:r>
              <a:rPr lang="en-US" altLang="zh-CN" sz="1400" dirty="0"/>
              <a:t>Asterisk® motherboard</a:t>
            </a:r>
            <a:endParaRPr lang="en-US" altLang="zh-CN" sz="1400" dirty="0"/>
          </a:p>
          <a:p>
            <a:pPr marL="171450" indent="-171450">
              <a:buFont typeface="Arial" panose="020B0604020202020204" pitchFamily="34" charset="0"/>
              <a:buChar char="•"/>
            </a:pPr>
            <a:r>
              <a:rPr lang="en-US" altLang="zh-CN" sz="1400" dirty="0"/>
              <a:t>Can easily handle 300 concurrent calls and up to 1000 users</a:t>
            </a:r>
            <a:endParaRPr lang="en-US" altLang="zh-CN" sz="1400" dirty="0"/>
          </a:p>
          <a:p>
            <a:pPr marL="171450" indent="-171450">
              <a:buFont typeface="Arial" panose="020B0604020202020204" pitchFamily="34" charset="0"/>
              <a:buChar char="•"/>
            </a:pPr>
            <a:r>
              <a:rPr lang="pt-BR" altLang="zh-CN" sz="1400" dirty="0"/>
              <a:t>CPU: 1.83GHz Intel(R) Celeron(R) N2930</a:t>
            </a:r>
            <a:endParaRPr lang="pt-BR" altLang="zh-CN" sz="1400" dirty="0"/>
          </a:p>
          <a:p>
            <a:pPr marL="171450" indent="-171450">
              <a:buFont typeface="Arial" panose="020B0604020202020204" pitchFamily="34" charset="0"/>
              <a:buChar char="•"/>
            </a:pPr>
            <a:r>
              <a:rPr lang="en-US" altLang="zh-CN" sz="1400" dirty="0"/>
              <a:t>RAM: Up to 8GB DDR3L 1333</a:t>
            </a:r>
            <a:endParaRPr lang="en-US" altLang="zh-CN" sz="1400" dirty="0"/>
          </a:p>
        </p:txBody>
      </p:sp>
      <p:pic>
        <p:nvPicPr>
          <p:cNvPr id="9" name="图片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422" t="8127" r="20650" b="9737"/>
          <a:stretch>
            <a:fillRect/>
          </a:stretch>
        </p:blipFill>
        <p:spPr>
          <a:xfrm>
            <a:off x="8994497" y="1656180"/>
            <a:ext cx="1906425" cy="2005151"/>
          </a:xfrm>
          <a:prstGeom prst="rect">
            <a:avLst/>
          </a:prstGeom>
        </p:spPr>
      </p:pic>
      <p:pic>
        <p:nvPicPr>
          <p:cNvPr id="10" name="图片 9" descr="N4120"/>
          <p:cNvPicPr>
            <a:picLocks noChangeAspect="1"/>
          </p:cNvPicPr>
          <p:nvPr/>
        </p:nvPicPr>
        <p:blipFill>
          <a:blip r:embed="rId3"/>
          <a:srcRect l="18427" r="17427"/>
          <a:stretch>
            <a:fillRect/>
          </a:stretch>
        </p:blipFill>
        <p:spPr>
          <a:xfrm>
            <a:off x="1546860" y="1641475"/>
            <a:ext cx="1805305" cy="2010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976329" y="3559014"/>
              <a:ext cx="2996718" cy="1968142"/>
              <a:chOff x="5513340" y="1418156"/>
              <a:chExt cx="2996718" cy="1968142"/>
            </a:xfrm>
          </p:grpSpPr>
          <p:sp>
            <p:nvSpPr>
              <p:cNvPr id="42" name="矩形 44"/>
              <p:cNvSpPr/>
              <p:nvPr/>
            </p:nvSpPr>
            <p:spPr>
              <a:xfrm>
                <a:off x="5513340" y="2001303"/>
                <a:ext cx="2996718" cy="1384995"/>
              </a:xfrm>
              <a:prstGeom prst="rect">
                <a:avLst/>
              </a:prstGeom>
            </p:spPr>
            <p:txBody>
              <a:bodyPr wrap="square">
                <a:spAutoFit/>
              </a:bodyPr>
              <a:lstStyle/>
              <a:p>
                <a:pPr marL="171450" indent="-171450">
                  <a:buFont typeface="Arial" panose="020B0604020202020204" pitchFamily="34" charset="0"/>
                  <a:buChar char="•"/>
                </a:pPr>
                <a:r>
                  <a:rPr lang="en-US" altLang="zh-CN" sz="1400" dirty="0"/>
                  <a:t>Each VS-GWM801-O module offers 8 FXO ports.</a:t>
                </a:r>
                <a:endParaRPr lang="en-US" altLang="zh-CN" sz="1400" dirty="0"/>
              </a:p>
              <a:p>
                <a:pPr marL="171450" indent="-171450">
                  <a:buFont typeface="Arial" panose="020B0604020202020204" pitchFamily="34" charset="0"/>
                  <a:buChar char="•"/>
                </a:pPr>
                <a:r>
                  <a:rPr lang="en-US" altLang="zh-CN" sz="1400" dirty="0"/>
                  <a:t>Each VS-GWM801-S module offers 8 FXS ports.</a:t>
                </a:r>
                <a:endParaRPr lang="en-US" altLang="zh-CN" sz="1400" dirty="0"/>
              </a:p>
              <a:p>
                <a:pPr marL="171450" indent="-171450">
                  <a:buFont typeface="Arial" panose="020B0604020202020204" pitchFamily="34" charset="0"/>
                  <a:buChar char="•"/>
                </a:pPr>
                <a:r>
                  <a:rPr lang="en-US" altLang="zh-CN" sz="1400" dirty="0"/>
                  <a:t>Each VS-GWM801-O/S module offers 4 FXO ports and 4 FXS ports.</a:t>
                </a:r>
                <a:endParaRPr lang="en-US" altLang="zh-CN" sz="1400" dirty="0">
                  <a:latin typeface="+mn-ea"/>
                </a:endParaRPr>
              </a:p>
            </p:txBody>
          </p:sp>
          <p:sp>
            <p:nvSpPr>
              <p:cNvPr id="43" name="矩形 45"/>
              <p:cNvSpPr/>
              <p:nvPr/>
            </p:nvSpPr>
            <p:spPr>
              <a:xfrm>
                <a:off x="6087059" y="1418156"/>
                <a:ext cx="1842364"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VS-GWM801</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135027" y="4150613"/>
              <a:ext cx="2735286" cy="1599565"/>
            </a:xfrm>
            <a:prstGeom prst="rect">
              <a:avLst/>
            </a:prstGeom>
          </p:spPr>
          <p:txBody>
            <a:bodyPr wrap="square">
              <a:spAutoFit/>
            </a:bodyPr>
            <a:lstStyle/>
            <a:p>
              <a:pPr marL="171450" indent="-171450">
                <a:buFont typeface="Arial" panose="020B0604020202020204" pitchFamily="34" charset="0"/>
                <a:buChar char="•"/>
              </a:pPr>
              <a:r>
                <a:rPr lang="en-US" altLang="zh-CN" sz="1400" dirty="0"/>
                <a:t>Each VS-GWM401G offers 4 GSM channels</a:t>
              </a:r>
              <a:endParaRPr lang="en-US" altLang="zh-CN" sz="1400" dirty="0"/>
            </a:p>
            <a:p>
              <a:pPr marL="171450" indent="-171450">
                <a:buFont typeface="Arial" panose="020B0604020202020204" pitchFamily="34" charset="0"/>
                <a:buChar char="•"/>
              </a:pPr>
              <a:r>
                <a:rPr lang="en-US" altLang="zh-CN" sz="1400" dirty="0"/>
                <a:t>Each VS-GWM401W offers 4 WCDMA channels</a:t>
              </a:r>
              <a:endParaRPr lang="en-US" altLang="zh-CN" sz="1400" dirty="0"/>
            </a:p>
            <a:p>
              <a:pPr marL="171450" indent="-171450">
                <a:buFont typeface="Arial" panose="020B0604020202020204" pitchFamily="34" charset="0"/>
                <a:buChar char="•"/>
              </a:pPr>
              <a:r>
                <a:rPr lang="en-US" altLang="zh-CN" sz="1400" dirty="0"/>
                <a:t>Each VS-GWM401L  offers 4 LTE channels</a:t>
              </a:r>
              <a:endParaRPr lang="en-US" altLang="zh-CN" sz="1400" dirty="0">
                <a:latin typeface="+mj-ea"/>
              </a:endParaRPr>
            </a:p>
            <a:p>
              <a:endParaRPr lang="en-US" altLang="zh-CN" sz="1400" dirty="0">
                <a:latin typeface="+mj-ea"/>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128210" y="4327903"/>
              <a:ext cx="2996718" cy="954107"/>
            </a:xfrm>
            <a:prstGeom prst="rect">
              <a:avLst/>
            </a:prstGeom>
          </p:spPr>
          <p:txBody>
            <a:bodyPr wrap="square">
              <a:spAutoFit/>
            </a:bodyPr>
            <a:lstStyle/>
            <a:p>
              <a:pPr marL="171450" lvl="0" indent="-171450">
                <a:buFont typeface="Arial" panose="020B0604020202020204" pitchFamily="34" charset="0"/>
                <a:buChar char="•"/>
              </a:pPr>
              <a:r>
                <a:rPr lang="en-US" altLang="zh-CN" sz="1400" dirty="0">
                  <a:latin typeface="+mn-ea"/>
                  <a:sym typeface="+mn-ea"/>
                </a:rPr>
                <a:t>Supports 1/2/4 software-selectable T1/E1/PRI interface</a:t>
              </a:r>
              <a:endParaRPr lang="en-US" altLang="zh-CN" sz="1400" dirty="0">
                <a:latin typeface="+mn-ea"/>
                <a:sym typeface="+mn-ea"/>
              </a:endParaRPr>
            </a:p>
            <a:p>
              <a:pPr marL="171450" lvl="0" indent="-171450">
                <a:buFont typeface="Arial" panose="020B0604020202020204" pitchFamily="34" charset="0"/>
                <a:buChar char="•"/>
              </a:pPr>
              <a:r>
                <a:rPr lang="en-US" altLang="zh-CN" sz="1400" dirty="0">
                  <a:latin typeface="+mn-ea"/>
                  <a:sym typeface="+mn-ea"/>
                </a:rPr>
                <a:t>Supports up to 30/60/120 concurrent calls</a:t>
              </a:r>
              <a:endParaRPr lang="en-US" altLang="zh-CN" sz="1400" dirty="0">
                <a:latin typeface="+mn-ea"/>
              </a:endParaRPr>
            </a:p>
          </p:txBody>
        </p:sp>
      </p:grpSp>
      <p:sp>
        <p:nvSpPr>
          <p:cNvPr id="98" name="矩形 45"/>
          <p:cNvSpPr/>
          <p:nvPr/>
        </p:nvSpPr>
        <p:spPr>
          <a:xfrm>
            <a:off x="4896230" y="3552883"/>
            <a:ext cx="2698367"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VS-GWM401G/W/L</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9423570" y="3530728"/>
            <a:ext cx="1148456"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ET200X</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47"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50"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63"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64"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75" name="íṧlíḍè"/>
          <p:cNvSpPr/>
          <p:nvPr/>
        </p:nvSpPr>
        <p:spPr bwMode="auto">
          <a:xfrm>
            <a:off x="-2" y="525681"/>
            <a:ext cx="6424977"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6" name="ïş1ídè"/>
          <p:cNvSpPr txBox="1"/>
          <p:nvPr/>
        </p:nvSpPr>
        <p:spPr>
          <a:xfrm>
            <a:off x="8082" y="653522"/>
            <a:ext cx="6414995"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Unified Communication Platform —— Gateway Module</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7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821754" y="1656118"/>
            <a:ext cx="1318650" cy="191687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000" b="87758" l="17205" r="91317">
                        <a14:foregroundMark x1="28998" y1="20404" x2="67649" y2="18303"/>
                        <a14:foregroundMark x1="41276" y1="14101" x2="61834" y2="14667"/>
                        <a14:foregroundMark x1="61834" y1="14667" x2="41640" y2="17293"/>
                        <a14:foregroundMark x1="41640" y1="17293" x2="64742" y2="16687"/>
                        <a14:foregroundMark x1="64742" y1="16687" x2="38853" y2="14949"/>
                        <a14:foregroundMark x1="38853" y1="14949" x2="59572" y2="18303"/>
                        <a14:foregroundMark x1="59572" y1="18303" x2="39459" y2="14182"/>
                        <a14:foregroundMark x1="39459" y1="14182" x2="64297" y2="14828"/>
                        <a14:foregroundMark x1="64297" y1="14828" x2="48102" y2="14949"/>
                        <a14:foregroundMark x1="48546" y1="18707" x2="56745" y2="21253"/>
                        <a14:foregroundMark x1="45840" y1="14101" x2="59006" y2="14505"/>
                        <a14:foregroundMark x1="60824" y1="15354" x2="73102" y2="20808"/>
                        <a14:foregroundMark x1="63126" y1="16202" x2="71769" y2="19556"/>
                        <a14:foregroundMark x1="60380" y1="14949" x2="75848" y2="23758"/>
                        <a14:foregroundMark x1="64459" y1="14505" x2="71769" y2="21253"/>
                        <a14:foregroundMark x1="65388" y1="12000" x2="69952" y2="24202"/>
                        <a14:foregroundMark x1="69952" y1="14949" x2="71284" y2="41051"/>
                        <a14:foregroundMark x1="71769" y1="18707" x2="71769" y2="53657"/>
                        <a14:foregroundMark x1="70396" y1="15354" x2="77221" y2="68808"/>
                        <a14:foregroundMark x1="71284" y1="22909" x2="78554" y2="67960"/>
                        <a14:foregroundMark x1="72658" y1="25859" x2="84491" y2="70909"/>
                        <a14:foregroundMark x1="76292" y1="52808" x2="85380" y2="73859"/>
                        <a14:foregroundMark x1="85380" y1="73859" x2="85380" y2="73859"/>
                        <a14:foregroundMark x1="77666" y1="60808" x2="81745" y2="71354"/>
                        <a14:foregroundMark x1="75404" y1="76404" x2="86309" y2="65010"/>
                        <a14:foregroundMark x1="67205" y1="69657" x2="91317" y2="70505"/>
                        <a14:foregroundMark x1="70840" y1="69253" x2="85380" y2="73010"/>
                        <a14:foregroundMark x1="43094" y1="13657" x2="22658" y2="21899"/>
                        <a14:foregroundMark x1="22658" y1="21899" x2="24111" y2="44889"/>
                        <a14:foregroundMark x1="24111" y1="44889" x2="29483" y2="22586"/>
                        <a14:foregroundMark x1="29483" y1="22586" x2="31543" y2="46424"/>
                        <a14:foregroundMark x1="31543" y1="46424" x2="31179" y2="24040"/>
                        <a14:foregroundMark x1="31179" y1="24040" x2="23829" y2="62586"/>
                        <a14:foregroundMark x1="23829" y1="62586" x2="23546" y2="40525"/>
                        <a14:foregroundMark x1="23546" y1="40525" x2="25848" y2="82101"/>
                        <a14:foregroundMark x1="25848" y1="82101" x2="32674" y2="63515"/>
                        <a14:foregroundMark x1="32674" y1="63515" x2="30816" y2="83394"/>
                        <a14:foregroundMark x1="30816" y1="83394" x2="40388" y2="62667"/>
                        <a14:foregroundMark x1="40388" y1="62667" x2="40832" y2="81778"/>
                        <a14:foregroundMark x1="40832" y1="81778" x2="55008" y2="67475"/>
                        <a14:foregroundMark x1="55008" y1="67475" x2="74192" y2="81172"/>
                        <a14:foregroundMark x1="74192" y1="81172" x2="56220" y2="68485"/>
                        <a14:foregroundMark x1="56220" y1="68485" x2="30089" y2="69253"/>
                        <a14:foregroundMark x1="30089" y1="69253" x2="51656" y2="69253"/>
                        <a14:foregroundMark x1="51656" y1="69253" x2="63570" y2="74303"/>
                        <a14:foregroundMark x1="36753" y1="14505" x2="28110" y2="20808"/>
                        <a14:foregroundMark x1="28554" y1="19152" x2="31745" y2="17455"/>
                        <a14:foregroundMark x1="27666" y1="21253" x2="31745" y2="17455"/>
                        <a14:foregroundMark x1="25363" y1="20404" x2="31300" y2="17859"/>
                        <a14:foregroundMark x1="26292" y1="83556" x2="31745" y2="87758"/>
                        <a14:foregroundMark x1="24031" y1="79758" x2="28554" y2="82707"/>
                        <a14:foregroundMark x1="22213" y1="82707" x2="27181" y2="85657"/>
                        <a14:foregroundMark x1="26292" y1="73859" x2="25363" y2="80606"/>
                        <a14:foregroundMark x1="17205" y1="60808" x2="22658" y2="66303"/>
                        <a14:foregroundMark x1="18094" y1="61253" x2="19023" y2="71758"/>
                        <a14:foregroundMark x1="17205" y1="60808" x2="22658" y2="59152"/>
                      </a14:backgroundRemoval>
                    </a14:imgEffect>
                  </a14:imgLayer>
                </a14:imgProps>
              </a:ext>
              <a:ext uri="{28A0092B-C50C-407E-A947-70E740481C1C}">
                <a14:useLocalDpi xmlns:a14="http://schemas.microsoft.com/office/drawing/2010/main" val="0"/>
              </a:ext>
            </a:extLst>
          </a:blip>
          <a:srcRect l="11504" t="12319" r="8980" b="7464"/>
          <a:stretch>
            <a:fillRect/>
          </a:stretch>
        </p:blipFill>
        <p:spPr bwMode="auto">
          <a:xfrm>
            <a:off x="5310150" y="1661726"/>
            <a:ext cx="1859677" cy="2026116"/>
          </a:xfrm>
          <a:prstGeom prst="rect">
            <a:avLst/>
          </a:prstGeom>
          <a:noFill/>
          <a:extLst>
            <a:ext uri="{909E8E84-426E-40DD-AFC4-6F175D3DCCD1}">
              <a14:hiddenFill xmlns:a14="http://schemas.microsoft.com/office/drawing/2010/main">
                <a:solidFill>
                  <a:srgbClr val="FFFFFF"/>
                </a:solidFill>
              </a14:hiddenFill>
            </a:ext>
          </a:extLst>
        </p:spPr>
      </p:pic>
      <p:pic>
        <p:nvPicPr>
          <p:cNvPr id="79" name="图片 7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539" t="11019" r="18777" b="10812"/>
          <a:stretch>
            <a:fillRect/>
          </a:stretch>
        </p:blipFill>
        <p:spPr>
          <a:xfrm>
            <a:off x="8922317" y="1677656"/>
            <a:ext cx="2050478" cy="17697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2" presetClass="entr" presetSubtype="4" fill="hold" nodeType="withEffect">
                                  <p:stCondLst>
                                    <p:cond delay="250"/>
                                  </p:stCondLst>
                                  <p:childTnLst>
                                    <p:set>
                                      <p:cBhvr>
                                        <p:cTn id="9" dur="1" fill="hold">
                                          <p:stCondLst>
                                            <p:cond delay="0"/>
                                          </p:stCondLst>
                                        </p:cTn>
                                        <p:tgtEl>
                                          <p:spTgt spid="77"/>
                                        </p:tgtEl>
                                        <p:attrNameLst>
                                          <p:attrName>style.visibility</p:attrName>
                                        </p:attrNameLst>
                                      </p:cBhvr>
                                      <p:to>
                                        <p:strVal val="visible"/>
                                      </p:to>
                                    </p:set>
                                    <p:animEffect transition="in" filter="wipe(down)">
                                      <p:cBhvr>
                                        <p:cTn id="10" dur="500"/>
                                        <p:tgtEl>
                                          <p:spTgt spid="77"/>
                                        </p:tgtEl>
                                      </p:cBhvr>
                                    </p:animEffect>
                                  </p:childTnLst>
                                </p:cTn>
                              </p:par>
                              <p:par>
                                <p:cTn id="11" presetID="22" presetClass="entr" presetSubtype="4" fill="hold" nodeType="withEffect">
                                  <p:stCondLst>
                                    <p:cond delay="250"/>
                                  </p:stCondLst>
                                  <p:childTnLst>
                                    <p:set>
                                      <p:cBhvr>
                                        <p:cTn id="12" dur="1" fill="hold">
                                          <p:stCondLst>
                                            <p:cond delay="0"/>
                                          </p:stCondLst>
                                        </p:cTn>
                                        <p:tgtEl>
                                          <p:spTgt spid="78"/>
                                        </p:tgtEl>
                                        <p:attrNameLst>
                                          <p:attrName>style.visibility</p:attrName>
                                        </p:attrNameLst>
                                      </p:cBhvr>
                                      <p:to>
                                        <p:strVal val="visible"/>
                                      </p:to>
                                    </p:set>
                                    <p:animEffect transition="in" filter="wipe(down)">
                                      <p:cBhvr>
                                        <p:cTn id="13" dur="500"/>
                                        <p:tgtEl>
                                          <p:spTgt spid="78"/>
                                        </p:tgtEl>
                                      </p:cBhvr>
                                    </p:animEffect>
                                  </p:childTnLst>
                                </p:cTn>
                              </p:par>
                              <p:par>
                                <p:cTn id="14" presetID="22" presetClass="entr" presetSubtype="4" fill="hold" nodeType="withEffect">
                                  <p:stCondLst>
                                    <p:cond delay="250"/>
                                  </p:stCondLst>
                                  <p:childTnLst>
                                    <p:set>
                                      <p:cBhvr>
                                        <p:cTn id="15" dur="1" fill="hold">
                                          <p:stCondLst>
                                            <p:cond delay="0"/>
                                          </p:stCondLst>
                                        </p:cTn>
                                        <p:tgtEl>
                                          <p:spTgt spid="79"/>
                                        </p:tgtEl>
                                        <p:attrNameLst>
                                          <p:attrName>style.visibility</p:attrName>
                                        </p:attrNameLst>
                                      </p:cBhvr>
                                      <p:to>
                                        <p:strVal val="visible"/>
                                      </p:to>
                                    </p:set>
                                    <p:animEffect transition="in" filter="wipe(down)">
                                      <p:cBhvr>
                                        <p:cTn id="1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sp>
        <p:nvSpPr>
          <p:cNvPr id="20"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21"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22" name="ïş1ídè"/>
          <p:cNvSpPr txBox="1"/>
          <p:nvPr/>
        </p:nvSpPr>
        <p:spPr>
          <a:xfrm>
            <a:off x="9980" y="653929"/>
            <a:ext cx="4372507" cy="389252"/>
          </a:xfrm>
          <a:prstGeom prst="rect">
            <a:avLst/>
          </a:prstGeom>
          <a:noFill/>
        </p:spPr>
        <p:txBody>
          <a:bodyPr wrap="square">
            <a:normAutofit fontScale="775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IPPBX—— Unified Communication Platform</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27" name="文本框 26"/>
          <p:cNvSpPr txBox="1"/>
          <p:nvPr/>
        </p:nvSpPr>
        <p:spPr>
          <a:xfrm>
            <a:off x="685470" y="1101211"/>
            <a:ext cx="10384300" cy="1015663"/>
          </a:xfrm>
          <a:prstGeom prst="rect">
            <a:avLst/>
          </a:prstGeom>
          <a:noFill/>
        </p:spPr>
        <p:txBody>
          <a:bodyPr wrap="square" rtlCol="0">
            <a:spAutoFit/>
          </a:bodyPr>
          <a:lstStyle/>
          <a:p>
            <a:r>
              <a:rPr lang="en-US" altLang="zh-CN" sz="2000" dirty="0">
                <a:solidFill>
                  <a:srgbClr val="00B050"/>
                </a:solidFill>
                <a:latin typeface="+mn-ea"/>
                <a:sym typeface="+mn-ea"/>
              </a:rPr>
              <a:t>Unified Communication Platform</a:t>
            </a:r>
            <a:endParaRPr lang="en-US" altLang="zh-CN" sz="2000" dirty="0">
              <a:solidFill>
                <a:srgbClr val="00B050"/>
              </a:solidFill>
              <a:latin typeface="+mn-ea"/>
              <a:sym typeface="+mn-ea"/>
            </a:endParaRPr>
          </a:p>
          <a:p>
            <a:endParaRPr lang="en-US" altLang="zh-CN" sz="1200" dirty="0">
              <a:solidFill>
                <a:srgbClr val="333333"/>
              </a:solidFill>
              <a:latin typeface="微软雅黑" panose="020B0503020204020204" charset="-122"/>
              <a:sym typeface="+mn-ea"/>
            </a:endParaRPr>
          </a:p>
          <a:p>
            <a:r>
              <a:rPr lang="en-US" altLang="zh-CN" sz="1400" dirty="0">
                <a:solidFill>
                  <a:srgbClr val="333333"/>
                </a:solidFill>
                <a:latin typeface="微软雅黑" panose="020B0503020204020204" charset="-122"/>
                <a:sym typeface="+mn-ea"/>
              </a:rPr>
              <a:t>UCP is an ideal solution to integrate data, voice and video in one product for SME market. The UCP supports FXS, GSM/WCDMA/LTE and E1/T1 interface modules and CPU board modules. </a:t>
            </a:r>
            <a:endParaRPr lang="en-US" altLang="zh-CN" sz="1400" dirty="0">
              <a:solidFill>
                <a:srgbClr val="333333"/>
              </a:solidFill>
              <a:latin typeface="微软雅黑" panose="020B0503020204020204" charset="-122"/>
              <a:sym typeface="+mn-ea"/>
            </a:endParaRPr>
          </a:p>
        </p:txBody>
      </p:sp>
      <p:graphicFrame>
        <p:nvGraphicFramePr>
          <p:cNvPr id="26" name="表格 25"/>
          <p:cNvGraphicFramePr>
            <a:graphicFrameLocks noGrp="1"/>
          </p:cNvGraphicFramePr>
          <p:nvPr>
            <p:custDataLst>
              <p:tags r:id="rId1"/>
            </p:custDataLst>
          </p:nvPr>
        </p:nvGraphicFramePr>
        <p:xfrm>
          <a:off x="1847234" y="2277293"/>
          <a:ext cx="8359543" cy="4210155"/>
        </p:xfrm>
        <a:graphic>
          <a:graphicData uri="http://schemas.openxmlformats.org/drawingml/2006/table">
            <a:tbl>
              <a:tblPr/>
              <a:tblGrid>
                <a:gridCol w="2643305"/>
                <a:gridCol w="5716238"/>
              </a:tblGrid>
              <a:tr h="280677">
                <a:tc gridSpan="2">
                  <a:txBody>
                    <a:bodyPr/>
                    <a:lstStyle/>
                    <a:p>
                      <a:pPr algn="ctr" fontAlgn="ctr"/>
                      <a:r>
                        <a:rPr lang="en-US" sz="1400" b="1" dirty="0">
                          <a:solidFill>
                            <a:srgbClr val="FFFFFF"/>
                          </a:solidFill>
                          <a:effectLst/>
                          <a:latin typeface="Arial" panose="020B0604020202020204" pitchFamily="34" charset="0"/>
                        </a:rPr>
                        <a:t>Family Products</a:t>
                      </a:r>
                      <a:endParaRPr lang="en-US" sz="1400" dirty="0">
                        <a:effectLst/>
                      </a:endParaRPr>
                    </a:p>
                  </a:txBody>
                  <a:tcPr marL="42276" marR="42276" marT="21138" marB="21138" anchor="ctr">
                    <a:lnL>
                      <a:noFill/>
                    </a:lnL>
                    <a:lnR>
                      <a:noFill/>
                    </a:lnR>
                    <a:lnT>
                      <a:noFill/>
                    </a:lnT>
                    <a:lnB>
                      <a:noFill/>
                    </a:lnB>
                    <a:solidFill>
                      <a:srgbClr val="428BCA"/>
                    </a:solidFill>
                  </a:tcPr>
                </a:tc>
                <a:tc hMerge="1">
                  <a:tcPr/>
                </a:tc>
              </a:tr>
              <a:tr h="280677">
                <a:tc gridSpan="2">
                  <a:txBody>
                    <a:bodyPr/>
                    <a:lstStyle/>
                    <a:p>
                      <a:pPr algn="ctr" fontAlgn="ctr"/>
                      <a:r>
                        <a:rPr lang="en-US" sz="1400" b="1" dirty="0">
                          <a:solidFill>
                            <a:srgbClr val="000000"/>
                          </a:solidFill>
                          <a:effectLst/>
                          <a:latin typeface="Arial" panose="020B0604020202020204" pitchFamily="34" charset="0"/>
                        </a:rPr>
                        <a:t>Wireless VoIP Adapter</a:t>
                      </a:r>
                      <a:r>
                        <a:rPr lang="en-US" altLang="zh-CN" sz="1400" dirty="0">
                          <a:solidFill>
                            <a:srgbClr val="FF0000"/>
                          </a:solidFill>
                        </a:rPr>
                        <a:t>*</a:t>
                      </a:r>
                      <a:endParaRPr lang="en-US" sz="1400" dirty="0">
                        <a:effectLst/>
                      </a:endParaRPr>
                    </a:p>
                  </a:txBody>
                  <a:tcPr marL="42276" marR="42276" marT="21138" marB="21138" anchor="ctr">
                    <a:lnL>
                      <a:noFill/>
                    </a:lnL>
                    <a:lnR>
                      <a:noFill/>
                    </a:lnR>
                    <a:lnT>
                      <a:noFill/>
                    </a:lnT>
                    <a:lnB>
                      <a:noFill/>
                    </a:lnB>
                  </a:tcPr>
                </a:tc>
                <a:tc hMerge="1">
                  <a:tcPr/>
                </a:tc>
              </a:tr>
              <a:tr h="280677">
                <a:tc>
                  <a:txBody>
                    <a:bodyPr/>
                    <a:lstStyle/>
                    <a:p>
                      <a:pPr algn="ctr" fontAlgn="ctr"/>
                      <a:r>
                        <a:rPr lang="en-US" sz="1400" dirty="0">
                          <a:effectLst/>
                          <a:latin typeface="Arial" panose="020B0604020202020204" pitchFamily="34" charset="0"/>
                        </a:rPr>
                        <a:t>VS-GWM401G</a:t>
                      </a:r>
                      <a:endParaRPr lang="en-US" sz="1400" dirty="0">
                        <a:effectLst/>
                        <a:latin typeface="Arial" panose="020B0604020202020204" pitchFamily="34" charset="0"/>
                      </a:endParaRPr>
                    </a:p>
                  </a:txBody>
                  <a:tcPr marL="42276" marR="42276" marT="21138" marB="21138" anchor="ctr">
                    <a:lnL>
                      <a:noFill/>
                    </a:lnL>
                    <a:lnR>
                      <a:noFill/>
                    </a:lnR>
                    <a:lnT>
                      <a:noFill/>
                    </a:lnT>
                    <a:lnB>
                      <a:noFill/>
                    </a:lnB>
                  </a:tcPr>
                </a:tc>
                <a:tc>
                  <a:txBody>
                    <a:bodyPr/>
                    <a:lstStyle/>
                    <a:p>
                      <a:pPr algn="ctr" fontAlgn="ctr"/>
                      <a:r>
                        <a:rPr lang="en-US" sz="1400" dirty="0">
                          <a:effectLst/>
                          <a:latin typeface="Arial" panose="020B0604020202020204" pitchFamily="34" charset="0"/>
                        </a:rPr>
                        <a:t>4-port GSM VoIP gateway adapter</a:t>
                      </a:r>
                      <a:endParaRPr lang="en-US" sz="1400" dirty="0">
                        <a:effectLst/>
                      </a:endParaRPr>
                    </a:p>
                  </a:txBody>
                  <a:tcPr marL="42276" marR="42276" marT="21138" marB="21138" anchor="ctr">
                    <a:lnL>
                      <a:noFill/>
                    </a:lnL>
                    <a:lnR>
                      <a:noFill/>
                    </a:lnR>
                    <a:lnT>
                      <a:noFill/>
                    </a:lnT>
                    <a:lnB>
                      <a:noFill/>
                    </a:lnB>
                  </a:tcPr>
                </a:tc>
              </a:tr>
              <a:tr h="280677">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dirty="0">
                          <a:effectLst/>
                          <a:latin typeface="Arial" panose="020B0604020202020204" pitchFamily="34" charset="0"/>
                        </a:rPr>
                        <a:t>VS-GWM401W</a:t>
                      </a:r>
                      <a:endParaRPr lang="en-US" altLang="zh-CN" sz="1400" dirty="0">
                        <a:effectLst/>
                        <a:latin typeface="Arial" panose="020B0604020202020204" pitchFamily="34" charset="0"/>
                      </a:endParaRPr>
                    </a:p>
                  </a:txBody>
                  <a:tcPr marL="42276" marR="42276" marT="21138" marB="21138"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dirty="0">
                          <a:effectLst/>
                          <a:latin typeface="Arial" panose="020B0604020202020204" pitchFamily="34" charset="0"/>
                        </a:rPr>
                        <a:t>4-port WCDMA VoIP gateway adapter</a:t>
                      </a:r>
                      <a:endParaRPr lang="en-US" altLang="zh-CN" sz="1400" dirty="0">
                        <a:effectLst/>
                      </a:endParaRPr>
                    </a:p>
                  </a:txBody>
                  <a:tcPr marL="42276" marR="42276" marT="21138" marB="21138" anchor="ctr">
                    <a:lnL>
                      <a:noFill/>
                    </a:lnL>
                    <a:lnR>
                      <a:noFill/>
                    </a:lnR>
                    <a:lnT>
                      <a:noFill/>
                    </a:lnT>
                    <a:lnB>
                      <a:noFill/>
                    </a:lnB>
                  </a:tcPr>
                </a:tc>
              </a:tr>
              <a:tr h="280677">
                <a:tc>
                  <a:txBody>
                    <a:bodyPr/>
                    <a:lstStyle/>
                    <a:p>
                      <a:pPr marL="0" marR="0" lvl="0" indent="0" algn="ctr" defTabSz="685800" rtl="0" eaLnBrk="1" fontAlgn="ctr" latinLnBrk="0" hangingPunct="1">
                        <a:lnSpc>
                          <a:spcPct val="100000"/>
                        </a:lnSpc>
                        <a:spcBef>
                          <a:spcPts val="0"/>
                        </a:spcBef>
                        <a:spcAft>
                          <a:spcPts val="0"/>
                        </a:spcAft>
                        <a:buClrTx/>
                        <a:buSzTx/>
                        <a:buFontTx/>
                        <a:buNone/>
                        <a:defRPr/>
                      </a:pPr>
                      <a:r>
                        <a:rPr lang="en-US" altLang="zh-CN" sz="1400" dirty="0">
                          <a:effectLst/>
                          <a:latin typeface="Arial" panose="020B0604020202020204" pitchFamily="34" charset="0"/>
                        </a:rPr>
                        <a:t>VS-GWM401L</a:t>
                      </a:r>
                      <a:endParaRPr lang="en-US" altLang="zh-CN" sz="1400" dirty="0">
                        <a:effectLst/>
                      </a:endParaRPr>
                    </a:p>
                  </a:txBody>
                  <a:tcPr marL="42276" marR="42276" marT="21138" marB="21138" anchor="ctr">
                    <a:lnL>
                      <a:noFill/>
                    </a:lnL>
                    <a:lnR>
                      <a:noFill/>
                    </a:lnR>
                    <a:lnT>
                      <a:noFill/>
                    </a:lnT>
                    <a:lnB>
                      <a:noFill/>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defRPr/>
                      </a:pPr>
                      <a:r>
                        <a:rPr lang="en-US" altLang="zh-CN" sz="1400" dirty="0">
                          <a:effectLst/>
                          <a:latin typeface="Arial" panose="020B0604020202020204" pitchFamily="34" charset="0"/>
                        </a:rPr>
                        <a:t>4-port LTE VOIP gateway adapter</a:t>
                      </a:r>
                      <a:endParaRPr lang="en-US" altLang="zh-CN" sz="1400" dirty="0">
                        <a:effectLst/>
                      </a:endParaRPr>
                    </a:p>
                  </a:txBody>
                  <a:tcPr marL="42276" marR="42276" marT="21138" marB="21138" anchor="ctr">
                    <a:lnL>
                      <a:noFill/>
                    </a:lnL>
                    <a:lnR>
                      <a:noFill/>
                    </a:lnR>
                    <a:lnT>
                      <a:noFill/>
                    </a:lnT>
                    <a:lnB>
                      <a:noFill/>
                    </a:lnB>
                  </a:tcPr>
                </a:tc>
              </a:tr>
              <a:tr h="280677">
                <a:tc gridSpan="2">
                  <a:txBody>
                    <a:bodyPr/>
                    <a:lstStyle/>
                    <a:p>
                      <a:pPr algn="ctr" fontAlgn="ctr"/>
                      <a:r>
                        <a:rPr lang="en-US" sz="1400" b="1" dirty="0">
                          <a:solidFill>
                            <a:srgbClr val="000000"/>
                          </a:solidFill>
                          <a:effectLst/>
                          <a:latin typeface="Arial" panose="020B0604020202020204" pitchFamily="34" charset="0"/>
                        </a:rPr>
                        <a:t>Analog VoIP Adapter</a:t>
                      </a:r>
                      <a:r>
                        <a:rPr lang="en-US" altLang="zh-CN" sz="1400" dirty="0">
                          <a:solidFill>
                            <a:srgbClr val="FF0000"/>
                          </a:solidFill>
                        </a:rPr>
                        <a:t>*</a:t>
                      </a:r>
                      <a:endParaRPr lang="en-US" sz="1400" dirty="0">
                        <a:effectLst/>
                      </a:endParaRPr>
                    </a:p>
                  </a:txBody>
                  <a:tcPr marL="42276" marR="42276" marT="21138" marB="21138" anchor="ctr">
                    <a:lnL>
                      <a:noFill/>
                    </a:lnL>
                    <a:lnR>
                      <a:noFill/>
                    </a:lnR>
                    <a:lnT>
                      <a:noFill/>
                    </a:lnT>
                    <a:lnB>
                      <a:noFill/>
                    </a:lnB>
                  </a:tcPr>
                </a:tc>
                <a:tc hMerge="1">
                  <a:tcPr/>
                </a:tc>
              </a:tr>
              <a:tr h="280677">
                <a:tc>
                  <a:txBody>
                    <a:bodyPr/>
                    <a:lstStyle/>
                    <a:p>
                      <a:pPr marL="0" marR="0" lvl="0" indent="0" algn="ctr" defTabSz="685800" rtl="0" eaLnBrk="1" fontAlgn="ctr" latinLnBrk="0" hangingPunct="1">
                        <a:lnSpc>
                          <a:spcPct val="100000"/>
                        </a:lnSpc>
                        <a:spcBef>
                          <a:spcPts val="0"/>
                        </a:spcBef>
                        <a:spcAft>
                          <a:spcPts val="0"/>
                        </a:spcAft>
                        <a:buClrTx/>
                        <a:buSzTx/>
                        <a:buFontTx/>
                        <a:buNone/>
                        <a:defRPr/>
                      </a:pPr>
                      <a:r>
                        <a:rPr lang="en-US" sz="1400" dirty="0">
                          <a:effectLst/>
                          <a:latin typeface="Arial" panose="020B0604020202020204" pitchFamily="34" charset="0"/>
                        </a:rPr>
                        <a:t>VS-GWM</a:t>
                      </a:r>
                      <a:r>
                        <a:rPr lang="en-US" altLang="zh-CN" sz="1400" dirty="0">
                          <a:effectLst/>
                          <a:latin typeface="Arial" panose="020B0604020202020204" pitchFamily="34" charset="0"/>
                        </a:rPr>
                        <a:t>801-S</a:t>
                      </a:r>
                      <a:endParaRPr lang="en-US" altLang="zh-CN" sz="1400" dirty="0">
                        <a:effectLst/>
                      </a:endParaRPr>
                    </a:p>
                  </a:txBody>
                  <a:tcPr marL="42276" marR="42276" marT="21138" marB="21138" anchor="ctr">
                    <a:lnL>
                      <a:noFill/>
                    </a:lnL>
                    <a:lnR>
                      <a:noFill/>
                    </a:lnR>
                    <a:lnT>
                      <a:noFill/>
                    </a:lnT>
                    <a:lnB>
                      <a:noFill/>
                    </a:lnB>
                  </a:tcPr>
                </a:tc>
                <a:tc>
                  <a:txBody>
                    <a:bodyPr/>
                    <a:lstStyle/>
                    <a:p>
                      <a:pPr algn="ctr" fontAlgn="ctr"/>
                      <a:r>
                        <a:rPr lang="en-US" sz="1400" dirty="0">
                          <a:effectLst/>
                          <a:latin typeface="Arial" panose="020B0604020202020204" pitchFamily="34" charset="0"/>
                        </a:rPr>
                        <a:t>8-port FXS VOIP gateway adapter</a:t>
                      </a:r>
                      <a:endParaRPr lang="en-US" sz="1400" dirty="0">
                        <a:effectLst/>
                      </a:endParaRPr>
                    </a:p>
                  </a:txBody>
                  <a:tcPr marL="42276" marR="42276" marT="21138" marB="21138" anchor="ctr">
                    <a:lnL>
                      <a:noFill/>
                    </a:lnL>
                    <a:lnR>
                      <a:noFill/>
                    </a:lnR>
                    <a:lnT>
                      <a:noFill/>
                    </a:lnT>
                    <a:lnB>
                      <a:noFill/>
                    </a:lnB>
                  </a:tcPr>
                </a:tc>
              </a:tr>
              <a:tr h="280677">
                <a:tc>
                  <a:txBody>
                    <a:bodyPr/>
                    <a:lstStyle/>
                    <a:p>
                      <a:pPr algn="ctr" fontAlgn="ctr"/>
                      <a:r>
                        <a:rPr lang="en-US" sz="1400" dirty="0">
                          <a:effectLst/>
                          <a:latin typeface="Arial" panose="020B0604020202020204" pitchFamily="34" charset="0"/>
                        </a:rPr>
                        <a:t>VS-GWM8</a:t>
                      </a:r>
                      <a:r>
                        <a:rPr lang="en-US" altLang="zh-CN" sz="1400" dirty="0">
                          <a:effectLst/>
                          <a:latin typeface="Arial" panose="020B0604020202020204" pitchFamily="34" charset="0"/>
                        </a:rPr>
                        <a:t>01</a:t>
                      </a:r>
                      <a:r>
                        <a:rPr lang="en-US" sz="1400" dirty="0">
                          <a:effectLst/>
                          <a:latin typeface="Arial" panose="020B0604020202020204" pitchFamily="34" charset="0"/>
                        </a:rPr>
                        <a:t>-O</a:t>
                      </a:r>
                      <a:endParaRPr lang="en-US" sz="1400" dirty="0">
                        <a:effectLst/>
                      </a:endParaRPr>
                    </a:p>
                  </a:txBody>
                  <a:tcPr marL="42276" marR="42276" marT="21138" marB="21138" anchor="ctr">
                    <a:lnL>
                      <a:noFill/>
                    </a:lnL>
                    <a:lnR>
                      <a:noFill/>
                    </a:lnR>
                    <a:lnT>
                      <a:noFill/>
                    </a:lnT>
                    <a:lnB>
                      <a:noFill/>
                    </a:lnB>
                  </a:tcPr>
                </a:tc>
                <a:tc>
                  <a:txBody>
                    <a:bodyPr/>
                    <a:lstStyle/>
                    <a:p>
                      <a:pPr algn="ctr" fontAlgn="ctr"/>
                      <a:r>
                        <a:rPr lang="en-US" sz="1400" dirty="0">
                          <a:effectLst/>
                          <a:latin typeface="Arial" panose="020B0604020202020204" pitchFamily="34" charset="0"/>
                        </a:rPr>
                        <a:t>8-port FXO VOIP gateway adapter</a:t>
                      </a:r>
                      <a:endParaRPr lang="en-US" sz="1400" dirty="0">
                        <a:effectLst/>
                      </a:endParaRPr>
                    </a:p>
                  </a:txBody>
                  <a:tcPr marL="42276" marR="42276" marT="21138" marB="21138" anchor="ctr">
                    <a:lnL>
                      <a:noFill/>
                    </a:lnL>
                    <a:lnR>
                      <a:noFill/>
                    </a:lnR>
                    <a:lnT>
                      <a:noFill/>
                    </a:lnT>
                    <a:lnB>
                      <a:noFill/>
                    </a:lnB>
                  </a:tcPr>
                </a:tc>
              </a:tr>
              <a:tr h="280677">
                <a:tc>
                  <a:txBody>
                    <a:bodyPr/>
                    <a:lstStyle/>
                    <a:p>
                      <a:pPr algn="ctr" fontAlgn="ctr"/>
                      <a:r>
                        <a:rPr lang="en-US" sz="1400" dirty="0">
                          <a:effectLst/>
                          <a:latin typeface="Arial" panose="020B0604020202020204" pitchFamily="34" charset="0"/>
                        </a:rPr>
                        <a:t>VS-GWM8</a:t>
                      </a:r>
                      <a:r>
                        <a:rPr lang="en-US" altLang="zh-CN" sz="1400" dirty="0">
                          <a:effectLst/>
                          <a:latin typeface="Arial" panose="020B0604020202020204" pitchFamily="34" charset="0"/>
                        </a:rPr>
                        <a:t>01</a:t>
                      </a:r>
                      <a:r>
                        <a:rPr lang="en-US" sz="1400" dirty="0">
                          <a:effectLst/>
                          <a:latin typeface="Arial" panose="020B0604020202020204" pitchFamily="34" charset="0"/>
                        </a:rPr>
                        <a:t>-O/S</a:t>
                      </a:r>
                      <a:endParaRPr lang="en-US" sz="1400" dirty="0">
                        <a:effectLst/>
                      </a:endParaRPr>
                    </a:p>
                  </a:txBody>
                  <a:tcPr marL="42276" marR="42276" marT="21138" marB="21138" anchor="ctr">
                    <a:lnL>
                      <a:noFill/>
                    </a:lnL>
                    <a:lnR>
                      <a:noFill/>
                    </a:lnR>
                    <a:lnT>
                      <a:noFill/>
                    </a:lnT>
                    <a:lnB>
                      <a:noFill/>
                    </a:lnB>
                  </a:tcPr>
                </a:tc>
                <a:tc>
                  <a:txBody>
                    <a:bodyPr/>
                    <a:lstStyle/>
                    <a:p>
                      <a:pPr algn="ctr" fontAlgn="ctr"/>
                      <a:r>
                        <a:rPr lang="en-US" sz="1400" dirty="0">
                          <a:effectLst/>
                          <a:latin typeface="Arial" panose="020B0604020202020204" pitchFamily="34" charset="0"/>
                        </a:rPr>
                        <a:t>4 FXO ports and 4 FXS ports VOIP gateway adapter</a:t>
                      </a:r>
                      <a:endParaRPr lang="en-US" sz="1400" dirty="0">
                        <a:effectLst/>
                      </a:endParaRPr>
                    </a:p>
                  </a:txBody>
                  <a:tcPr marL="42276" marR="42276" marT="21138" marB="21138" anchor="ctr">
                    <a:lnL>
                      <a:noFill/>
                    </a:lnL>
                    <a:lnR>
                      <a:noFill/>
                    </a:lnR>
                    <a:lnT>
                      <a:noFill/>
                    </a:lnT>
                    <a:lnB>
                      <a:noFill/>
                    </a:lnB>
                  </a:tcPr>
                </a:tc>
              </a:tr>
              <a:tr h="280677">
                <a:tc gridSpan="2">
                  <a:txBody>
                    <a:bodyPr/>
                    <a:lstStyle/>
                    <a:p>
                      <a:pPr algn="ctr" fontAlgn="ctr"/>
                      <a:r>
                        <a:rPr lang="en-US" sz="1400" b="1" dirty="0">
                          <a:solidFill>
                            <a:srgbClr val="000000"/>
                          </a:solidFill>
                          <a:effectLst/>
                          <a:latin typeface="Arial" panose="020B0604020202020204" pitchFamily="34" charset="0"/>
                        </a:rPr>
                        <a:t>T1/E1/J1 Interface Adapter</a:t>
                      </a:r>
                      <a:endParaRPr lang="en-US" sz="1400" dirty="0">
                        <a:effectLst/>
                      </a:endParaRPr>
                    </a:p>
                  </a:txBody>
                  <a:tcPr marL="42276" marR="42276" marT="21138" marB="21138" anchor="ctr">
                    <a:lnL>
                      <a:noFill/>
                    </a:lnL>
                    <a:lnR>
                      <a:noFill/>
                    </a:lnR>
                    <a:lnT>
                      <a:noFill/>
                    </a:lnT>
                    <a:lnB>
                      <a:noFill/>
                    </a:lnB>
                  </a:tcPr>
                </a:tc>
                <a:tc hMerge="1">
                  <a:tcPr/>
                </a:tc>
              </a:tr>
              <a:tr h="280677">
                <a:tc>
                  <a:txBody>
                    <a:bodyPr/>
                    <a:lstStyle/>
                    <a:p>
                      <a:pPr algn="ctr" fontAlgn="ctr"/>
                      <a:r>
                        <a:rPr lang="en-US" sz="1400" dirty="0">
                          <a:effectLst/>
                          <a:latin typeface="Arial" panose="020B0604020202020204" pitchFamily="34" charset="0"/>
                        </a:rPr>
                        <a:t>ET2004</a:t>
                      </a:r>
                      <a:endParaRPr lang="en-US" sz="1400" dirty="0">
                        <a:effectLst/>
                      </a:endParaRPr>
                    </a:p>
                  </a:txBody>
                  <a:tcPr marL="42276" marR="42276" marT="21138" marB="21138" anchor="ctr">
                    <a:lnL>
                      <a:noFill/>
                    </a:lnL>
                    <a:lnR>
                      <a:noFill/>
                    </a:lnR>
                    <a:lnT>
                      <a:noFill/>
                    </a:lnT>
                    <a:lnB>
                      <a:noFill/>
                    </a:lnB>
                  </a:tcPr>
                </a:tc>
                <a:tc>
                  <a:txBody>
                    <a:bodyPr/>
                    <a:lstStyle/>
                    <a:p>
                      <a:pPr algn="ctr" fontAlgn="ctr"/>
                      <a:r>
                        <a:rPr lang="en-US" sz="1400" dirty="0">
                          <a:effectLst/>
                          <a:latin typeface="Arial" panose="020B0604020202020204" pitchFamily="34" charset="0"/>
                        </a:rPr>
                        <a:t>4-port T1/E1 adapter</a:t>
                      </a:r>
                      <a:endParaRPr lang="en-US" sz="1400" dirty="0">
                        <a:effectLst/>
                      </a:endParaRPr>
                    </a:p>
                  </a:txBody>
                  <a:tcPr marL="42276" marR="42276" marT="21138" marB="21138" anchor="ctr">
                    <a:lnL>
                      <a:noFill/>
                    </a:lnL>
                    <a:lnR>
                      <a:noFill/>
                    </a:lnR>
                    <a:lnT>
                      <a:noFill/>
                    </a:lnT>
                    <a:lnB>
                      <a:noFill/>
                    </a:lnB>
                  </a:tcPr>
                </a:tc>
              </a:tr>
              <a:tr h="280677">
                <a:tc>
                  <a:txBody>
                    <a:bodyPr/>
                    <a:lstStyle/>
                    <a:p>
                      <a:pPr algn="ctr" fontAlgn="ctr"/>
                      <a:r>
                        <a:rPr lang="en-US" sz="1400" dirty="0">
                          <a:effectLst/>
                          <a:latin typeface="Arial" panose="020B0604020202020204" pitchFamily="34" charset="0"/>
                        </a:rPr>
                        <a:t>ET2002</a:t>
                      </a:r>
                      <a:endParaRPr lang="en-US" sz="1400" dirty="0">
                        <a:effectLst/>
                      </a:endParaRPr>
                    </a:p>
                  </a:txBody>
                  <a:tcPr marL="42276" marR="42276" marT="21138" marB="21138" anchor="ctr">
                    <a:lnL>
                      <a:noFill/>
                    </a:lnL>
                    <a:lnR>
                      <a:noFill/>
                    </a:lnR>
                    <a:lnT>
                      <a:noFill/>
                    </a:lnT>
                    <a:lnB>
                      <a:noFill/>
                    </a:lnB>
                  </a:tcPr>
                </a:tc>
                <a:tc>
                  <a:txBody>
                    <a:bodyPr/>
                    <a:lstStyle/>
                    <a:p>
                      <a:pPr algn="ctr" fontAlgn="ctr"/>
                      <a:r>
                        <a:rPr lang="en-US" sz="1400" dirty="0">
                          <a:effectLst/>
                          <a:latin typeface="Arial" panose="020B0604020202020204" pitchFamily="34" charset="0"/>
                        </a:rPr>
                        <a:t>2-port T1/E1 adapter</a:t>
                      </a:r>
                      <a:endParaRPr lang="en-US" sz="1400" dirty="0">
                        <a:effectLst/>
                      </a:endParaRPr>
                    </a:p>
                  </a:txBody>
                  <a:tcPr marL="42276" marR="42276" marT="21138" marB="21138" anchor="ctr">
                    <a:lnL>
                      <a:noFill/>
                    </a:lnL>
                    <a:lnR>
                      <a:noFill/>
                    </a:lnR>
                    <a:lnT>
                      <a:noFill/>
                    </a:lnT>
                    <a:lnB>
                      <a:noFill/>
                    </a:lnB>
                  </a:tcPr>
                </a:tc>
              </a:tr>
              <a:tr h="280677">
                <a:tc>
                  <a:txBody>
                    <a:bodyPr/>
                    <a:lstStyle/>
                    <a:p>
                      <a:pPr algn="ctr" fontAlgn="ctr"/>
                      <a:r>
                        <a:rPr lang="en-US" sz="1400" dirty="0">
                          <a:effectLst/>
                          <a:latin typeface="Arial" panose="020B0604020202020204" pitchFamily="34" charset="0"/>
                        </a:rPr>
                        <a:t>ET2001</a:t>
                      </a:r>
                      <a:endParaRPr lang="en-US" sz="1400" dirty="0">
                        <a:effectLst/>
                      </a:endParaRPr>
                    </a:p>
                  </a:txBody>
                  <a:tcPr marL="42276" marR="42276" marT="21138" marB="21138" anchor="ctr">
                    <a:lnL>
                      <a:noFill/>
                    </a:lnL>
                    <a:lnR>
                      <a:noFill/>
                    </a:lnR>
                    <a:lnT>
                      <a:noFill/>
                    </a:lnT>
                    <a:lnB>
                      <a:noFill/>
                    </a:lnB>
                  </a:tcPr>
                </a:tc>
                <a:tc>
                  <a:txBody>
                    <a:bodyPr/>
                    <a:lstStyle/>
                    <a:p>
                      <a:pPr algn="ctr" fontAlgn="ctr"/>
                      <a:r>
                        <a:rPr lang="en-US" sz="1400" dirty="0">
                          <a:effectLst/>
                          <a:latin typeface="Arial" panose="020B0604020202020204" pitchFamily="34" charset="0"/>
                        </a:rPr>
                        <a:t>1-port T1/E1 adapter</a:t>
                      </a:r>
                      <a:endParaRPr lang="en-US" sz="1400" dirty="0">
                        <a:effectLst/>
                      </a:endParaRPr>
                    </a:p>
                  </a:txBody>
                  <a:tcPr marL="42276" marR="42276" marT="21138" marB="21138" anchor="ctr">
                    <a:lnL>
                      <a:noFill/>
                    </a:lnL>
                    <a:lnR>
                      <a:noFill/>
                    </a:lnR>
                    <a:lnT>
                      <a:noFill/>
                    </a:lnT>
                    <a:lnB>
                      <a:noFill/>
                    </a:lnB>
                  </a:tcPr>
                </a:tc>
              </a:tr>
              <a:tr h="280677">
                <a:tc gridSpan="2">
                  <a:txBody>
                    <a:bodyPr/>
                    <a:lstStyle/>
                    <a:p>
                      <a:pPr algn="ctr" fontAlgn="ctr"/>
                      <a:r>
                        <a:rPr lang="en-US" sz="1400" b="1" dirty="0">
                          <a:solidFill>
                            <a:srgbClr val="000000"/>
                          </a:solidFill>
                          <a:effectLst/>
                          <a:latin typeface="Arial" panose="020B0604020202020204" pitchFamily="34" charset="0"/>
                        </a:rPr>
                        <a:t>Processor Adapter</a:t>
                      </a:r>
                      <a:endParaRPr lang="en-US" sz="1400" dirty="0">
                        <a:effectLst/>
                      </a:endParaRPr>
                    </a:p>
                  </a:txBody>
                  <a:tcPr marL="42276" marR="42276" marT="21138" marB="21138" anchor="ctr">
                    <a:lnL>
                      <a:noFill/>
                    </a:lnL>
                    <a:lnR>
                      <a:noFill/>
                    </a:lnR>
                    <a:lnT>
                      <a:noFill/>
                    </a:lnT>
                    <a:lnB>
                      <a:noFill/>
                    </a:lnB>
                  </a:tcPr>
                </a:tc>
                <a:tc hMerge="1">
                  <a:tcPr/>
                </a:tc>
              </a:tr>
              <a:tr h="280677">
                <a:tc>
                  <a:txBody>
                    <a:bodyPr/>
                    <a:lstStyle/>
                    <a:p>
                      <a:pPr algn="ctr" fontAlgn="ctr"/>
                      <a:r>
                        <a:rPr lang="en-US" sz="1400" dirty="0">
                          <a:effectLst/>
                          <a:latin typeface="Arial" panose="020B0604020202020204" pitchFamily="34" charset="0"/>
                        </a:rPr>
                        <a:t>VS-CCU-N2930AM</a:t>
                      </a:r>
                      <a:endParaRPr lang="en-US" sz="1400" dirty="0">
                        <a:effectLst/>
                      </a:endParaRPr>
                    </a:p>
                  </a:txBody>
                  <a:tcPr marL="42276" marR="42276" marT="21138" marB="21138" anchor="ctr">
                    <a:lnL>
                      <a:noFill/>
                    </a:lnL>
                    <a:lnR>
                      <a:noFill/>
                    </a:lnR>
                    <a:lnT>
                      <a:noFill/>
                    </a:lnT>
                    <a:lnB>
                      <a:noFill/>
                    </a:lnB>
                  </a:tcPr>
                </a:tc>
                <a:tc>
                  <a:txBody>
                    <a:bodyPr/>
                    <a:lstStyle/>
                    <a:p>
                      <a:pPr algn="ctr" fontAlgn="ctr"/>
                      <a:r>
                        <a:rPr lang="en-US" sz="1400" dirty="0">
                          <a:solidFill>
                            <a:srgbClr val="000000"/>
                          </a:solidFill>
                          <a:effectLst/>
                          <a:latin typeface="Arial" panose="020B0604020202020204" pitchFamily="34" charset="0"/>
                        </a:rPr>
                        <a:t>N2930Processor adapter, mSATA SSD (This adapter occupy 1 slot.） </a:t>
                      </a:r>
                      <a:endParaRPr lang="en-US" sz="1400" dirty="0">
                        <a:effectLst/>
                      </a:endParaRPr>
                    </a:p>
                  </a:txBody>
                  <a:tcPr marL="42276" marR="42276" marT="21138" marB="21138" anchor="ctr">
                    <a:lnL>
                      <a:noFill/>
                    </a:lnL>
                    <a:lnR>
                      <a:noFill/>
                    </a:lnR>
                    <a:lnT>
                      <a:noFill/>
                    </a:lnT>
                    <a:lnB>
                      <a:noFill/>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2" presetClass="entr" presetSubtype="4" fill="hold" nodeType="withEffect">
                                  <p:stCondLst>
                                    <p:cond delay="25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rot="15433288">
            <a:off x="2244189" y="-1939496"/>
            <a:ext cx="8481704" cy="9397093"/>
            <a:chOff x="4297364" y="903288"/>
            <a:chExt cx="2946834" cy="3067178"/>
          </a:xfrm>
          <a:solidFill>
            <a:schemeClr val="bg1">
              <a:lumMod val="65000"/>
              <a:alpha val="3000"/>
            </a:schemeClr>
          </a:solidFill>
        </p:grpSpPr>
        <p:sp>
          <p:nvSpPr>
            <p:cNvPr id="32"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4"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5"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7" name="íṧlíḍè"/>
          <p:cNvSpPr/>
          <p:nvPr/>
        </p:nvSpPr>
        <p:spPr bwMode="auto">
          <a:xfrm>
            <a:off x="0" y="525681"/>
            <a:ext cx="2092035"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grpSp>
        <p:nvGrpSpPr>
          <p:cNvPr id="39" name="组合 38"/>
          <p:cNvGrpSpPr/>
          <p:nvPr/>
        </p:nvGrpSpPr>
        <p:grpSpPr>
          <a:xfrm>
            <a:off x="925225" y="484441"/>
            <a:ext cx="11512319" cy="7057559"/>
            <a:chOff x="925225" y="484441"/>
            <a:chExt cx="11512319" cy="7057559"/>
          </a:xfrm>
        </p:grpSpPr>
        <p:sp>
          <p:nvSpPr>
            <p:cNvPr id="40" name="矩形 39"/>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41"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2"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3"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4"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5"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sp>
        <p:nvSpPr>
          <p:cNvPr id="52" name="ïş1ídè"/>
          <p:cNvSpPr txBox="1"/>
          <p:nvPr/>
        </p:nvSpPr>
        <p:spPr>
          <a:xfrm>
            <a:off x="0" y="621536"/>
            <a:ext cx="204531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Products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155" name="图片 2"/>
          <p:cNvPicPr>
            <a:picLocks noChangeAspect="1"/>
          </p:cNvPicPr>
          <p:nvPr/>
        </p:nvPicPr>
        <p:blipFill>
          <a:blip r:embed="rId1"/>
          <a:stretch>
            <a:fillRect/>
          </a:stretch>
        </p:blipFill>
        <p:spPr>
          <a:xfrm>
            <a:off x="551478" y="1409133"/>
            <a:ext cx="7084905" cy="4554582"/>
          </a:xfrm>
          <a:prstGeom prst="rect">
            <a:avLst/>
          </a:prstGeom>
        </p:spPr>
      </p:pic>
      <p:sp>
        <p:nvSpPr>
          <p:cNvPr id="157" name="Oval 53"/>
          <p:cNvSpPr>
            <a:spLocks noChangeAspect="1"/>
          </p:cNvSpPr>
          <p:nvPr/>
        </p:nvSpPr>
        <p:spPr>
          <a:xfrm>
            <a:off x="7776221" y="3588438"/>
            <a:ext cx="656406" cy="656406"/>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58" name="1"/>
          <p:cNvSpPr txBox="1">
            <a:spLocks noChangeArrowheads="1"/>
          </p:cNvSpPr>
          <p:nvPr/>
        </p:nvSpPr>
        <p:spPr bwMode="auto">
          <a:xfrm>
            <a:off x="8592758" y="3629258"/>
            <a:ext cx="2411864" cy="307777"/>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sz="2000" b="1" dirty="0">
                <a:solidFill>
                  <a:srgbClr val="404040"/>
                </a:solidFill>
                <a:latin typeface="+mn-lt"/>
                <a:ea typeface="+mn-ea"/>
                <a:cs typeface="+mn-ea"/>
                <a:sym typeface="+mn-lt"/>
              </a:rPr>
              <a:t>C Series IP Phone</a:t>
            </a:r>
            <a:endParaRPr lang="en-US" altLang="zh-CN" sz="2000" b="1" dirty="0">
              <a:solidFill>
                <a:srgbClr val="404040"/>
              </a:solidFill>
              <a:latin typeface="+mn-lt"/>
              <a:ea typeface="+mn-ea"/>
              <a:cs typeface="+mn-ea"/>
              <a:sym typeface="+mn-lt"/>
            </a:endParaRPr>
          </a:p>
        </p:txBody>
      </p:sp>
      <p:sp>
        <p:nvSpPr>
          <p:cNvPr id="159" name="1"/>
          <p:cNvSpPr txBox="1">
            <a:spLocks noChangeArrowheads="1"/>
          </p:cNvSpPr>
          <p:nvPr/>
        </p:nvSpPr>
        <p:spPr bwMode="auto">
          <a:xfrm>
            <a:off x="8592758" y="3954508"/>
            <a:ext cx="3918840" cy="331822"/>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600" dirty="0">
                <a:solidFill>
                  <a:schemeClr val="tx1">
                    <a:lumMod val="75000"/>
                    <a:lumOff val="25000"/>
                  </a:schemeClr>
                </a:solidFill>
                <a:latin typeface="+mn-lt"/>
                <a:ea typeface="+mn-ea"/>
                <a:cs typeface="+mn-ea"/>
                <a:sym typeface="+mn-lt"/>
              </a:rPr>
              <a:t>C200</a:t>
            </a:r>
            <a:r>
              <a:rPr lang="zh-CN" altLang="en-US" sz="1600" dirty="0">
                <a:solidFill>
                  <a:schemeClr val="tx1">
                    <a:lumMod val="75000"/>
                    <a:lumOff val="25000"/>
                  </a:schemeClr>
                </a:solidFill>
                <a:latin typeface="+mn-lt"/>
                <a:ea typeface="+mn-ea"/>
                <a:cs typeface="+mn-ea"/>
                <a:sym typeface="+mn-lt"/>
              </a:rPr>
              <a:t>、</a:t>
            </a:r>
            <a:r>
              <a:rPr lang="en-US" altLang="zh-CN" sz="1600" dirty="0">
                <a:solidFill>
                  <a:schemeClr val="tx1">
                    <a:lumMod val="75000"/>
                    <a:lumOff val="25000"/>
                  </a:schemeClr>
                </a:solidFill>
                <a:latin typeface="+mn-lt"/>
                <a:ea typeface="+mn-ea"/>
                <a:cs typeface="+mn-ea"/>
                <a:sym typeface="+mn-lt"/>
              </a:rPr>
              <a:t>C401</a:t>
            </a:r>
            <a:endParaRPr lang="en-US" altLang="zh-CN" sz="1600" dirty="0">
              <a:solidFill>
                <a:schemeClr val="tx1">
                  <a:lumMod val="75000"/>
                  <a:lumOff val="25000"/>
                </a:schemeClr>
              </a:solidFill>
              <a:latin typeface="+mn-lt"/>
              <a:ea typeface="+mn-ea"/>
              <a:cs typeface="+mn-ea"/>
              <a:sym typeface="+mn-lt"/>
            </a:endParaRPr>
          </a:p>
        </p:txBody>
      </p:sp>
      <p:sp>
        <p:nvSpPr>
          <p:cNvPr id="175" name="矩形 29"/>
          <p:cNvSpPr/>
          <p:nvPr/>
        </p:nvSpPr>
        <p:spPr>
          <a:xfrm>
            <a:off x="1770678" y="2123236"/>
            <a:ext cx="4653280" cy="2905760"/>
          </a:xfrm>
          <a:prstGeom prst="rect">
            <a:avLst/>
          </a:prstGeom>
          <a:blipFill dpi="0" rotWithShape="1">
            <a:blip r:embed="rId2"/>
            <a:srcRect/>
            <a:stretch>
              <a:fillRect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Google Shape;86;p19"/>
          <p:cNvSpPr txBox="1"/>
          <p:nvPr/>
        </p:nvSpPr>
        <p:spPr>
          <a:xfrm>
            <a:off x="7731900" y="2632051"/>
            <a:ext cx="3495066" cy="4342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altLang="en-US" sz="2800" b="1" dirty="0">
                <a:solidFill>
                  <a:schemeClr val="tx1">
                    <a:lumMod val="75000"/>
                    <a:lumOff val="25000"/>
                  </a:schemeClr>
                </a:solidFill>
                <a:cs typeface="+mn-ea"/>
                <a:sym typeface="+mn-lt"/>
              </a:rPr>
              <a:t>③</a:t>
            </a:r>
            <a:r>
              <a:rPr lang="en-US" altLang="zh-CN" sz="2800" b="1" dirty="0">
                <a:solidFill>
                  <a:schemeClr val="tx1">
                    <a:lumMod val="75000"/>
                    <a:lumOff val="25000"/>
                  </a:schemeClr>
                </a:solidFill>
                <a:cs typeface="+mn-ea"/>
                <a:sym typeface="+mn-lt"/>
              </a:rPr>
              <a:t>IP Phone</a:t>
            </a:r>
            <a:endParaRPr sz="2800" b="1" i="0" u="none" strike="noStrike" cap="none" dirty="0">
              <a:solidFill>
                <a:schemeClr val="tx1">
                  <a:lumMod val="75000"/>
                  <a:lumOff val="25000"/>
                </a:schemeClr>
              </a:solidFill>
              <a:cs typeface="+mn-ea"/>
              <a:sym typeface="+mn-lt"/>
            </a:endParaRPr>
          </a:p>
        </p:txBody>
      </p:sp>
      <p:sp>
        <p:nvSpPr>
          <p:cNvPr id="46" name="Freeform 160"/>
          <p:cNvSpPr>
            <a:spLocks noEditPoints="1"/>
          </p:cNvSpPr>
          <p:nvPr/>
        </p:nvSpPr>
        <p:spPr bwMode="auto">
          <a:xfrm>
            <a:off x="7954118" y="3725352"/>
            <a:ext cx="312420" cy="361315"/>
          </a:xfrm>
          <a:custGeom>
            <a:avLst/>
            <a:gdLst/>
            <a:ahLst/>
            <a:cxnLst>
              <a:cxn ang="0">
                <a:pos x="121934" y="104775"/>
              </a:cxn>
              <a:cxn ang="0">
                <a:pos x="141187" y="114300"/>
              </a:cxn>
              <a:cxn ang="0">
                <a:pos x="141187" y="114300"/>
              </a:cxn>
              <a:cxn ang="0">
                <a:pos x="150813" y="133350"/>
              </a:cxn>
              <a:cxn ang="0">
                <a:pos x="121934" y="161925"/>
              </a:cxn>
              <a:cxn ang="0">
                <a:pos x="93055" y="133350"/>
              </a:cxn>
              <a:cxn ang="0">
                <a:pos x="96264" y="123825"/>
              </a:cxn>
              <a:cxn ang="0">
                <a:pos x="67385" y="107950"/>
              </a:cxn>
              <a:cxn ang="0">
                <a:pos x="64176" y="107950"/>
              </a:cxn>
              <a:cxn ang="0">
                <a:pos x="64176" y="107950"/>
              </a:cxn>
              <a:cxn ang="0">
                <a:pos x="38505" y="117475"/>
              </a:cxn>
              <a:cxn ang="0">
                <a:pos x="0" y="82550"/>
              </a:cxn>
              <a:cxn ang="0">
                <a:pos x="38505" y="44450"/>
              </a:cxn>
              <a:cxn ang="0">
                <a:pos x="64176" y="53975"/>
              </a:cxn>
              <a:cxn ang="0">
                <a:pos x="64176" y="53975"/>
              </a:cxn>
              <a:cxn ang="0">
                <a:pos x="64176" y="53975"/>
              </a:cxn>
              <a:cxn ang="0">
                <a:pos x="67385" y="57150"/>
              </a:cxn>
              <a:cxn ang="0">
                <a:pos x="96264" y="38100"/>
              </a:cxn>
              <a:cxn ang="0">
                <a:pos x="93055" y="28575"/>
              </a:cxn>
              <a:cxn ang="0">
                <a:pos x="121934" y="0"/>
              </a:cxn>
              <a:cxn ang="0">
                <a:pos x="150813" y="28575"/>
              </a:cxn>
              <a:cxn ang="0">
                <a:pos x="121934" y="57150"/>
              </a:cxn>
              <a:cxn ang="0">
                <a:pos x="102681" y="47625"/>
              </a:cxn>
              <a:cxn ang="0">
                <a:pos x="102681" y="47625"/>
              </a:cxn>
              <a:cxn ang="0">
                <a:pos x="73802" y="66675"/>
              </a:cxn>
              <a:cxn ang="0">
                <a:pos x="77011" y="82550"/>
              </a:cxn>
              <a:cxn ang="0">
                <a:pos x="73802" y="95250"/>
              </a:cxn>
              <a:cxn ang="0">
                <a:pos x="102681" y="114300"/>
              </a:cxn>
              <a:cxn ang="0">
                <a:pos x="102681" y="114300"/>
              </a:cxn>
              <a:cxn ang="0">
                <a:pos x="102681" y="114300"/>
              </a:cxn>
              <a:cxn ang="0">
                <a:pos x="102681" y="114300"/>
              </a:cxn>
              <a:cxn ang="0">
                <a:pos x="121934" y="104775"/>
              </a:cxn>
              <a:cxn ang="0">
                <a:pos x="134769" y="120650"/>
              </a:cxn>
              <a:cxn ang="0">
                <a:pos x="134769" y="120650"/>
              </a:cxn>
              <a:cxn ang="0">
                <a:pos x="121934" y="117475"/>
              </a:cxn>
              <a:cxn ang="0">
                <a:pos x="112308" y="120650"/>
              </a:cxn>
              <a:cxn ang="0">
                <a:pos x="112308" y="120650"/>
              </a:cxn>
              <a:cxn ang="0">
                <a:pos x="105890" y="133350"/>
              </a:cxn>
              <a:cxn ang="0">
                <a:pos x="121934" y="149225"/>
              </a:cxn>
              <a:cxn ang="0">
                <a:pos x="137978" y="133350"/>
              </a:cxn>
              <a:cxn ang="0">
                <a:pos x="134769" y="120650"/>
              </a:cxn>
              <a:cxn ang="0">
                <a:pos x="134769" y="120650"/>
              </a:cxn>
              <a:cxn ang="0">
                <a:pos x="54549" y="63500"/>
              </a:cxn>
              <a:cxn ang="0">
                <a:pos x="54549" y="63500"/>
              </a:cxn>
              <a:cxn ang="0">
                <a:pos x="38505" y="57150"/>
              </a:cxn>
              <a:cxn ang="0">
                <a:pos x="12835" y="82550"/>
              </a:cxn>
              <a:cxn ang="0">
                <a:pos x="38505" y="107950"/>
              </a:cxn>
              <a:cxn ang="0">
                <a:pos x="54549" y="98425"/>
              </a:cxn>
              <a:cxn ang="0">
                <a:pos x="54549" y="98425"/>
              </a:cxn>
              <a:cxn ang="0">
                <a:pos x="64176" y="82550"/>
              </a:cxn>
              <a:cxn ang="0">
                <a:pos x="54549" y="63500"/>
              </a:cxn>
              <a:cxn ang="0">
                <a:pos x="54549" y="63500"/>
              </a:cxn>
              <a:cxn ang="0">
                <a:pos x="121934" y="12700"/>
              </a:cxn>
              <a:cxn ang="0">
                <a:pos x="121934" y="12700"/>
              </a:cxn>
              <a:cxn ang="0">
                <a:pos x="105890" y="28575"/>
              </a:cxn>
              <a:cxn ang="0">
                <a:pos x="109099" y="38100"/>
              </a:cxn>
              <a:cxn ang="0">
                <a:pos x="109099" y="38100"/>
              </a:cxn>
              <a:cxn ang="0">
                <a:pos x="112308" y="41275"/>
              </a:cxn>
              <a:cxn ang="0">
                <a:pos x="112308" y="41275"/>
              </a:cxn>
              <a:cxn ang="0">
                <a:pos x="121934" y="44450"/>
              </a:cxn>
              <a:cxn ang="0">
                <a:pos x="137978" y="28575"/>
              </a:cxn>
              <a:cxn ang="0">
                <a:pos x="121934" y="12700"/>
              </a:cxn>
            </a:cxnLst>
            <a:rect l="0" t="0" r="0" b="0"/>
            <a:pathLst>
              <a:path w="47" h="51">
                <a:moveTo>
                  <a:pt x="38" y="33"/>
                </a:moveTo>
                <a:cubicBezTo>
                  <a:pt x="41" y="33"/>
                  <a:pt x="43" y="34"/>
                  <a:pt x="44" y="36"/>
                </a:cubicBezTo>
                <a:cubicBezTo>
                  <a:pt x="44" y="36"/>
                  <a:pt x="44" y="36"/>
                  <a:pt x="44" y="36"/>
                </a:cubicBezTo>
                <a:cubicBezTo>
                  <a:pt x="46" y="37"/>
                  <a:pt x="47" y="40"/>
                  <a:pt x="47" y="42"/>
                </a:cubicBezTo>
                <a:cubicBezTo>
                  <a:pt x="47" y="47"/>
                  <a:pt x="43" y="51"/>
                  <a:pt x="38" y="51"/>
                </a:cubicBezTo>
                <a:cubicBezTo>
                  <a:pt x="33" y="51"/>
                  <a:pt x="29" y="47"/>
                  <a:pt x="29" y="42"/>
                </a:cubicBezTo>
                <a:cubicBezTo>
                  <a:pt x="29" y="41"/>
                  <a:pt x="30" y="40"/>
                  <a:pt x="30" y="39"/>
                </a:cubicBezTo>
                <a:cubicBezTo>
                  <a:pt x="21" y="34"/>
                  <a:pt x="21" y="34"/>
                  <a:pt x="21" y="34"/>
                </a:cubicBezTo>
                <a:cubicBezTo>
                  <a:pt x="21" y="34"/>
                  <a:pt x="20" y="34"/>
                  <a:pt x="20" y="34"/>
                </a:cubicBezTo>
                <a:cubicBezTo>
                  <a:pt x="20" y="34"/>
                  <a:pt x="20" y="34"/>
                  <a:pt x="20" y="34"/>
                </a:cubicBezTo>
                <a:cubicBezTo>
                  <a:pt x="18" y="36"/>
                  <a:pt x="15" y="37"/>
                  <a:pt x="12" y="37"/>
                </a:cubicBezTo>
                <a:cubicBezTo>
                  <a:pt x="5" y="37"/>
                  <a:pt x="0" y="32"/>
                  <a:pt x="0" y="26"/>
                </a:cubicBezTo>
                <a:cubicBezTo>
                  <a:pt x="0" y="19"/>
                  <a:pt x="5" y="14"/>
                  <a:pt x="12" y="14"/>
                </a:cubicBezTo>
                <a:cubicBezTo>
                  <a:pt x="15" y="14"/>
                  <a:pt x="18" y="15"/>
                  <a:pt x="20" y="17"/>
                </a:cubicBezTo>
                <a:cubicBezTo>
                  <a:pt x="20" y="17"/>
                  <a:pt x="20" y="17"/>
                  <a:pt x="20" y="17"/>
                </a:cubicBezTo>
                <a:cubicBezTo>
                  <a:pt x="20" y="17"/>
                  <a:pt x="20" y="17"/>
                  <a:pt x="20" y="17"/>
                </a:cubicBezTo>
                <a:cubicBezTo>
                  <a:pt x="20" y="17"/>
                  <a:pt x="21" y="17"/>
                  <a:pt x="21" y="18"/>
                </a:cubicBezTo>
                <a:cubicBezTo>
                  <a:pt x="30" y="12"/>
                  <a:pt x="30" y="12"/>
                  <a:pt x="30" y="12"/>
                </a:cubicBezTo>
                <a:cubicBezTo>
                  <a:pt x="30" y="11"/>
                  <a:pt x="29" y="10"/>
                  <a:pt x="29" y="9"/>
                </a:cubicBezTo>
                <a:cubicBezTo>
                  <a:pt x="29" y="4"/>
                  <a:pt x="33" y="0"/>
                  <a:pt x="38" y="0"/>
                </a:cubicBezTo>
                <a:cubicBezTo>
                  <a:pt x="43" y="0"/>
                  <a:pt x="47" y="4"/>
                  <a:pt x="47" y="9"/>
                </a:cubicBezTo>
                <a:cubicBezTo>
                  <a:pt x="47" y="14"/>
                  <a:pt x="43" y="18"/>
                  <a:pt x="38" y="18"/>
                </a:cubicBezTo>
                <a:cubicBezTo>
                  <a:pt x="36" y="18"/>
                  <a:pt x="34" y="17"/>
                  <a:pt x="32" y="15"/>
                </a:cubicBezTo>
                <a:cubicBezTo>
                  <a:pt x="32" y="15"/>
                  <a:pt x="32" y="15"/>
                  <a:pt x="32" y="15"/>
                </a:cubicBezTo>
                <a:cubicBezTo>
                  <a:pt x="23" y="21"/>
                  <a:pt x="23" y="21"/>
                  <a:pt x="23" y="21"/>
                </a:cubicBezTo>
                <a:cubicBezTo>
                  <a:pt x="23" y="22"/>
                  <a:pt x="24" y="24"/>
                  <a:pt x="24" y="26"/>
                </a:cubicBezTo>
                <a:cubicBezTo>
                  <a:pt x="24" y="27"/>
                  <a:pt x="23" y="29"/>
                  <a:pt x="23" y="30"/>
                </a:cubicBezTo>
                <a:cubicBezTo>
                  <a:pt x="32" y="36"/>
                  <a:pt x="32" y="36"/>
                  <a:pt x="32" y="36"/>
                </a:cubicBezTo>
                <a:cubicBezTo>
                  <a:pt x="32" y="36"/>
                  <a:pt x="32" y="36"/>
                  <a:pt x="32" y="36"/>
                </a:cubicBezTo>
                <a:cubicBezTo>
                  <a:pt x="32" y="36"/>
                  <a:pt x="32" y="36"/>
                  <a:pt x="32" y="36"/>
                </a:cubicBezTo>
                <a:cubicBezTo>
                  <a:pt x="32" y="36"/>
                  <a:pt x="32" y="36"/>
                  <a:pt x="32" y="36"/>
                </a:cubicBezTo>
                <a:cubicBezTo>
                  <a:pt x="34" y="34"/>
                  <a:pt x="36" y="33"/>
                  <a:pt x="38" y="33"/>
                </a:cubicBezTo>
                <a:close/>
                <a:moveTo>
                  <a:pt x="42" y="38"/>
                </a:moveTo>
                <a:cubicBezTo>
                  <a:pt x="42" y="38"/>
                  <a:pt x="42" y="38"/>
                  <a:pt x="42" y="38"/>
                </a:cubicBezTo>
                <a:cubicBezTo>
                  <a:pt x="41" y="38"/>
                  <a:pt x="40" y="37"/>
                  <a:pt x="38" y="37"/>
                </a:cubicBezTo>
                <a:cubicBezTo>
                  <a:pt x="37" y="37"/>
                  <a:pt x="36" y="38"/>
                  <a:pt x="35" y="38"/>
                </a:cubicBezTo>
                <a:cubicBezTo>
                  <a:pt x="35" y="38"/>
                  <a:pt x="35" y="38"/>
                  <a:pt x="35" y="38"/>
                </a:cubicBezTo>
                <a:cubicBezTo>
                  <a:pt x="34" y="39"/>
                  <a:pt x="33" y="41"/>
                  <a:pt x="33" y="42"/>
                </a:cubicBezTo>
                <a:cubicBezTo>
                  <a:pt x="33" y="45"/>
                  <a:pt x="36" y="47"/>
                  <a:pt x="38" y="47"/>
                </a:cubicBezTo>
                <a:cubicBezTo>
                  <a:pt x="41" y="47"/>
                  <a:pt x="43" y="45"/>
                  <a:pt x="43" y="42"/>
                </a:cubicBezTo>
                <a:cubicBezTo>
                  <a:pt x="43" y="41"/>
                  <a:pt x="43" y="39"/>
                  <a:pt x="42" y="38"/>
                </a:cubicBezTo>
                <a:cubicBezTo>
                  <a:pt x="42" y="38"/>
                  <a:pt x="42" y="38"/>
                  <a:pt x="42" y="38"/>
                </a:cubicBezTo>
                <a:close/>
                <a:moveTo>
                  <a:pt x="17" y="20"/>
                </a:moveTo>
                <a:cubicBezTo>
                  <a:pt x="17" y="20"/>
                  <a:pt x="17" y="20"/>
                  <a:pt x="17" y="20"/>
                </a:cubicBezTo>
                <a:cubicBezTo>
                  <a:pt x="16" y="18"/>
                  <a:pt x="14" y="18"/>
                  <a:pt x="12" y="18"/>
                </a:cubicBezTo>
                <a:cubicBezTo>
                  <a:pt x="7" y="18"/>
                  <a:pt x="4" y="21"/>
                  <a:pt x="4" y="26"/>
                </a:cubicBezTo>
                <a:cubicBezTo>
                  <a:pt x="4" y="30"/>
                  <a:pt x="7" y="34"/>
                  <a:pt x="12" y="34"/>
                </a:cubicBezTo>
                <a:cubicBezTo>
                  <a:pt x="14" y="34"/>
                  <a:pt x="16" y="33"/>
                  <a:pt x="17" y="31"/>
                </a:cubicBezTo>
                <a:cubicBezTo>
                  <a:pt x="17" y="31"/>
                  <a:pt x="17" y="31"/>
                  <a:pt x="17" y="31"/>
                </a:cubicBezTo>
                <a:cubicBezTo>
                  <a:pt x="19" y="30"/>
                  <a:pt x="20" y="28"/>
                  <a:pt x="20" y="26"/>
                </a:cubicBezTo>
                <a:cubicBezTo>
                  <a:pt x="20" y="23"/>
                  <a:pt x="19" y="21"/>
                  <a:pt x="17" y="20"/>
                </a:cubicBezTo>
                <a:cubicBezTo>
                  <a:pt x="17" y="20"/>
                  <a:pt x="17" y="20"/>
                  <a:pt x="17" y="20"/>
                </a:cubicBezTo>
                <a:close/>
                <a:moveTo>
                  <a:pt x="38" y="4"/>
                </a:moveTo>
                <a:cubicBezTo>
                  <a:pt x="38" y="4"/>
                  <a:pt x="38" y="4"/>
                  <a:pt x="38" y="4"/>
                </a:cubicBezTo>
                <a:cubicBezTo>
                  <a:pt x="36" y="4"/>
                  <a:pt x="33" y="7"/>
                  <a:pt x="33" y="9"/>
                </a:cubicBezTo>
                <a:cubicBezTo>
                  <a:pt x="33" y="10"/>
                  <a:pt x="34" y="11"/>
                  <a:pt x="34" y="12"/>
                </a:cubicBezTo>
                <a:cubicBezTo>
                  <a:pt x="34" y="12"/>
                  <a:pt x="34" y="12"/>
                  <a:pt x="34" y="12"/>
                </a:cubicBezTo>
                <a:cubicBezTo>
                  <a:pt x="34" y="12"/>
                  <a:pt x="34" y="12"/>
                  <a:pt x="35" y="13"/>
                </a:cubicBezTo>
                <a:cubicBezTo>
                  <a:pt x="35" y="13"/>
                  <a:pt x="35" y="13"/>
                  <a:pt x="35" y="13"/>
                </a:cubicBezTo>
                <a:cubicBezTo>
                  <a:pt x="36" y="14"/>
                  <a:pt x="37" y="14"/>
                  <a:pt x="38" y="14"/>
                </a:cubicBezTo>
                <a:cubicBezTo>
                  <a:pt x="41" y="14"/>
                  <a:pt x="43" y="12"/>
                  <a:pt x="43" y="9"/>
                </a:cubicBezTo>
                <a:cubicBezTo>
                  <a:pt x="43" y="7"/>
                  <a:pt x="41" y="4"/>
                  <a:pt x="38" y="4"/>
                </a:cubicBezTo>
                <a:close/>
              </a:path>
            </a:pathLst>
          </a:custGeom>
          <a:solidFill>
            <a:schemeClr val="bg1"/>
          </a:solidFill>
          <a:ln>
            <a:noFill/>
          </a:ln>
          <a:effectLst/>
        </p:spPr>
        <p:txBody>
          <a:bodyPr wrap="square" lIns="19050" tIns="19050" rIns="19050" bIns="19050" anchor="ctr">
            <a:noAutofit/>
          </a:bodyPr>
          <a:lstStyle/>
          <a:p>
            <a:pPr lvl="0" algn="ctr" defTabSz="228600" fontAlgn="base" hangingPunct="0">
              <a:buClrTx/>
              <a:buSzTx/>
              <a:buFontTx/>
              <a:defRPr/>
            </a:pPr>
            <a:endParaRPr lang="en-US" sz="1500" noProof="0">
              <a:ln>
                <a:noFill/>
              </a:ln>
              <a:solidFill>
                <a:srgbClr val="FFFFFF"/>
              </a:solidFill>
              <a:effectLst>
                <a:outerShdw blurRad="38100" dist="38100" dir="2700000" algn="tl">
                  <a:srgbClr val="000000"/>
                </a:outerShdw>
              </a:effectLst>
              <a:uLnTx/>
              <a:uFillTx/>
              <a:latin typeface="思源黑体 Normal" panose="020B0400000000000000" pitchFamily="34" charset="-122"/>
              <a:ea typeface="思源黑体 Normal" panose="020B0400000000000000" pitchFamily="34" charset="-122"/>
              <a:sym typeface="+mn-ea"/>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483" y="2118164"/>
            <a:ext cx="4658283" cy="2905761"/>
          </a:xfrm>
          <a:prstGeom prst="rect">
            <a:avLst/>
          </a:prstGeom>
        </p:spPr>
      </p:pic>
      <p:pic>
        <p:nvPicPr>
          <p:cNvPr id="3" name="图片 2"/>
          <p:cNvPicPr>
            <a:picLocks noChangeAspect="1"/>
          </p:cNvPicPr>
          <p:nvPr/>
        </p:nvPicPr>
        <p:blipFill>
          <a:blip r:embed="rId4"/>
          <a:stretch>
            <a:fillRect/>
          </a:stretch>
        </p:blipFill>
        <p:spPr>
          <a:xfrm>
            <a:off x="2324459" y="2393226"/>
            <a:ext cx="3346594" cy="23904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1919450" y="1427977"/>
            <a:ext cx="3426180" cy="2663942"/>
            <a:chOff x="761464" y="1443258"/>
            <a:chExt cx="3426180" cy="2566210"/>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7"/>
              <a:ext cx="3425643" cy="2453871"/>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43" name="矩形 45"/>
            <p:cNvSpPr/>
            <p:nvPr/>
          </p:nvSpPr>
          <p:spPr>
            <a:xfrm>
              <a:off x="1990691" y="1720758"/>
              <a:ext cx="833883"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C200</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nvGrpSpPr>
          <p:cNvPr id="44" name="组合 46"/>
          <p:cNvGrpSpPr/>
          <p:nvPr/>
        </p:nvGrpSpPr>
        <p:grpSpPr>
          <a:xfrm>
            <a:off x="6683544" y="1427978"/>
            <a:ext cx="3426180" cy="2663939"/>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822033" y="1489256"/>
              <a:ext cx="470000" cy="662195"/>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sp>
        <p:nvSpPr>
          <p:cNvPr id="98" name="矩形 45"/>
          <p:cNvSpPr/>
          <p:nvPr/>
        </p:nvSpPr>
        <p:spPr>
          <a:xfrm>
            <a:off x="7994129" y="1644991"/>
            <a:ext cx="833883"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C401</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52"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56" name="íṧlíḍè"/>
          <p:cNvSpPr/>
          <p:nvPr/>
        </p:nvSpPr>
        <p:spPr bwMode="auto">
          <a:xfrm>
            <a:off x="-1" y="525681"/>
            <a:ext cx="439247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2" name="ïş1ídè"/>
          <p:cNvSpPr txBox="1"/>
          <p:nvPr/>
        </p:nvSpPr>
        <p:spPr>
          <a:xfrm>
            <a:off x="19963" y="600329"/>
            <a:ext cx="4372507"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IP Phone —— C Series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64" name="图片 63" descr="IMG_6619"/>
          <p:cNvPicPr>
            <a:picLocks noChangeAspect="1"/>
          </p:cNvPicPr>
          <p:nvPr/>
        </p:nvPicPr>
        <p:blipFill rotWithShape="1">
          <a:blip r:embed="rId1">
            <a:clrChange>
              <a:clrFrom>
                <a:srgbClr val="EDEDF7">
                  <a:alpha val="100000"/>
                </a:srgbClr>
              </a:clrFrom>
              <a:clrTo>
                <a:srgbClr val="EDEDF7">
                  <a:alpha val="100000"/>
                  <a:alpha val="0"/>
                </a:srgbClr>
              </a:clrTo>
            </a:clrChange>
          </a:blip>
          <a:srcRect l="16652" t="12110" r="19918" b="7329"/>
          <a:stretch>
            <a:fillRect/>
          </a:stretch>
        </p:blipFill>
        <p:spPr>
          <a:xfrm>
            <a:off x="7591425" y="2396943"/>
            <a:ext cx="1848815" cy="1512074"/>
          </a:xfrm>
          <a:prstGeom prst="rect">
            <a:avLst/>
          </a:prstGeom>
        </p:spPr>
      </p:pic>
      <p:pic>
        <p:nvPicPr>
          <p:cNvPr id="73" name="图片 72" descr="IMG_6651"/>
          <p:cNvPicPr>
            <a:picLocks noChangeAspect="1"/>
          </p:cNvPicPr>
          <p:nvPr/>
        </p:nvPicPr>
        <p:blipFill rotWithShape="1">
          <a:blip r:embed="rId2">
            <a:clrChange>
              <a:clrFrom>
                <a:srgbClr val="EEEEF8">
                  <a:alpha val="100000"/>
                </a:srgbClr>
              </a:clrFrom>
              <a:clrTo>
                <a:srgbClr val="EEEEF8">
                  <a:alpha val="100000"/>
                  <a:alpha val="0"/>
                </a:srgbClr>
              </a:clrTo>
            </a:clrChange>
          </a:blip>
          <a:srcRect l="20580" t="10133" r="15748" b="3111"/>
          <a:stretch>
            <a:fillRect/>
          </a:stretch>
        </p:blipFill>
        <p:spPr>
          <a:xfrm>
            <a:off x="2820093" y="2448393"/>
            <a:ext cx="1715307" cy="1559126"/>
          </a:xfrm>
          <a:prstGeom prst="rect">
            <a:avLst/>
          </a:prstGeom>
        </p:spPr>
      </p:pic>
      <p:graphicFrame>
        <p:nvGraphicFramePr>
          <p:cNvPr id="74" name="表格 73"/>
          <p:cNvGraphicFramePr/>
          <p:nvPr/>
        </p:nvGraphicFramePr>
        <p:xfrm>
          <a:off x="2092426" y="4499103"/>
          <a:ext cx="8215114" cy="1726083"/>
        </p:xfrm>
        <a:graphic>
          <a:graphicData uri="http://schemas.openxmlformats.org/drawingml/2006/table">
            <a:tbl>
              <a:tblPr firstRow="1" bandRow="1">
                <a:tableStyleId>{5940675A-B579-460E-94D1-54222C63F5DA}</a:tableStyleId>
              </a:tblPr>
              <a:tblGrid>
                <a:gridCol w="1384717"/>
                <a:gridCol w="3445536"/>
                <a:gridCol w="3384861"/>
              </a:tblGrid>
              <a:tr h="254353">
                <a:tc>
                  <a:txBody>
                    <a:bodyPr/>
                    <a:lstStyle/>
                    <a:p>
                      <a:pPr indent="0" algn="ctr">
                        <a:buNone/>
                      </a:pPr>
                      <a:r>
                        <a:rPr lang="en-US" sz="1200" b="1" dirty="0">
                          <a:solidFill>
                            <a:srgbClr val="FFFFFF"/>
                          </a:solidFill>
                          <a:latin typeface="Arial" panose="020B0604020202020204" pitchFamily="34" charset="0"/>
                          <a:cs typeface="Arial" panose="020B0604020202020204" pitchFamily="34" charset="0"/>
                        </a:rPr>
                        <a:t>Model</a:t>
                      </a:r>
                      <a:endParaRPr lang="en-US" altLang="en-US" sz="1200" b="1" dirty="0">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28BCA"/>
                    </a:solidFill>
                  </a:tcPr>
                </a:tc>
                <a:tc>
                  <a:txBody>
                    <a:bodyPr/>
                    <a:lstStyle/>
                    <a:p>
                      <a:pPr indent="0" algn="ctr">
                        <a:buNone/>
                      </a:pPr>
                      <a:r>
                        <a:rPr lang="en-US" sz="1200" b="1" dirty="0">
                          <a:solidFill>
                            <a:srgbClr val="FFFFFF"/>
                          </a:solidFill>
                          <a:latin typeface="Arial" panose="020B0604020202020204" pitchFamily="34" charset="0"/>
                          <a:cs typeface="Arial" panose="020B0604020202020204" pitchFamily="34" charset="0"/>
                        </a:rPr>
                        <a:t>C200</a:t>
                      </a:r>
                      <a:endParaRPr lang="en-US" altLang="en-US" sz="1200" b="1" dirty="0">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28BCA"/>
                    </a:solidFill>
                  </a:tcPr>
                </a:tc>
                <a:tc>
                  <a:txBody>
                    <a:bodyPr/>
                    <a:lstStyle/>
                    <a:p>
                      <a:pPr indent="0" algn="ctr">
                        <a:buNone/>
                      </a:pPr>
                      <a:r>
                        <a:rPr lang="en-US" sz="1200" b="1">
                          <a:solidFill>
                            <a:srgbClr val="FFFFFF"/>
                          </a:solidFill>
                          <a:latin typeface="Arial" panose="020B0604020202020204" pitchFamily="34" charset="0"/>
                          <a:cs typeface="Arial" panose="020B0604020202020204" pitchFamily="34" charset="0"/>
                        </a:rPr>
                        <a:t>C401</a:t>
                      </a:r>
                      <a:endParaRPr lang="en-US" altLang="en-US" sz="1200" b="1">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28BCA"/>
                    </a:solidFill>
                  </a:tcPr>
                </a:tc>
              </a:tr>
              <a:tr h="239956">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SIP Line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a:txBody>
                    <a:bodyPr/>
                    <a:lstStyle/>
                    <a:p>
                      <a:pPr indent="0" algn="ctr">
                        <a:buNone/>
                      </a:pPr>
                      <a:r>
                        <a:rPr lang="en-US" sz="1000" b="0" dirty="0">
                          <a:solidFill>
                            <a:srgbClr val="333333"/>
                          </a:solidFill>
                          <a:latin typeface="Arial" panose="020B0604020202020204" pitchFamily="34" charset="0"/>
                          <a:cs typeface="Arial" panose="020B0604020202020204" pitchFamily="34" charset="0"/>
                        </a:rPr>
                        <a:t>2 Lines</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a:txBody>
                    <a:bodyPr/>
                    <a:lstStyle/>
                    <a:p>
                      <a:pPr indent="0" algn="ctr">
                        <a:buNone/>
                      </a:pPr>
                      <a:r>
                        <a:rPr lang="en-US" sz="1000" b="0" dirty="0">
                          <a:solidFill>
                            <a:srgbClr val="333333"/>
                          </a:solidFill>
                          <a:latin typeface="Arial" panose="020B0604020202020204" pitchFamily="34" charset="0"/>
                          <a:cs typeface="Arial" panose="020B0604020202020204" pitchFamily="34" charset="0"/>
                        </a:rPr>
                        <a:t>4 Lines</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r>
              <a:tr h="239956">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Display</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128*48 dot-matrix with backlight screen</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a:txBody>
                    <a:bodyPr/>
                    <a:lstStyle/>
                    <a:p>
                      <a:pPr indent="0" algn="ctr">
                        <a:buNone/>
                      </a:pPr>
                      <a:r>
                        <a:rPr lang="en-US" sz="1000" b="0" dirty="0">
                          <a:solidFill>
                            <a:srgbClr val="333333"/>
                          </a:solidFill>
                          <a:latin typeface="Arial" panose="020B0604020202020204" pitchFamily="34" charset="0"/>
                          <a:cs typeface="Arial" panose="020B0604020202020204" pitchFamily="34" charset="0"/>
                        </a:rPr>
                        <a:t>2.8 inch LCD color-screen</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r>
              <a:tr h="239956">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Network</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1 * 10/100M</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1* 10/100/1000M</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r>
              <a:tr h="239956">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POE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802.3af Class 1 POE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802.3af Class 2 POE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r>
              <a:tr h="239956">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Voice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gridSpan="2">
                  <a:txBody>
                    <a:bodyPr/>
                    <a:lstStyle/>
                    <a:p>
                      <a:pPr indent="0" algn="ctr">
                        <a:buNone/>
                      </a:pPr>
                      <a:r>
                        <a:rPr lang="en-US" sz="1000" b="0" dirty="0">
                          <a:solidFill>
                            <a:srgbClr val="333333"/>
                          </a:solidFill>
                          <a:latin typeface="Arial" panose="020B0604020202020204" pitchFamily="34" charset="0"/>
                          <a:cs typeface="Arial" panose="020B0604020202020204" pitchFamily="34" charset="0"/>
                        </a:rPr>
                        <a:t>HD Voice</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hMerge="1">
                  <a:tcPr>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tcPr>
                </a:tc>
              </a:tr>
              <a:tr h="271950">
                <a:tc>
                  <a:txBody>
                    <a:bodyPr/>
                    <a:lstStyle/>
                    <a:p>
                      <a:pPr indent="0" algn="ctr">
                        <a:buNone/>
                      </a:pPr>
                      <a:r>
                        <a:rPr lang="en-US" sz="1000" b="0">
                          <a:solidFill>
                            <a:srgbClr val="333333"/>
                          </a:solidFill>
                          <a:latin typeface="Arial" panose="020B0604020202020204" pitchFamily="34" charset="0"/>
                          <a:cs typeface="Arial" panose="020B0604020202020204" pitchFamily="34" charset="0"/>
                        </a:rPr>
                        <a:t>VPN</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gridSpan="2">
                  <a:txBody>
                    <a:bodyPr/>
                    <a:lstStyle/>
                    <a:p>
                      <a:pPr indent="0" algn="ctr">
                        <a:buNone/>
                      </a:pPr>
                      <a:r>
                        <a:rPr lang="en-US" sz="1000" b="0" dirty="0">
                          <a:solidFill>
                            <a:srgbClr val="333333"/>
                          </a:solidFill>
                          <a:latin typeface="Arial" panose="020B0604020202020204" pitchFamily="34" charset="0"/>
                          <a:cs typeface="Arial" panose="020B0604020202020204" pitchFamily="34" charset="0"/>
                        </a:rPr>
                        <a:t>OpenVPN</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FEFEF"/>
                    </a:solidFill>
                  </a:tcPr>
                </a:tc>
                <a:tc hMerge="1">
                  <a:tcPr>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tcPr>
                </a:tc>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7" presetClass="entr" presetSubtype="4" fill="hold" nodeType="withEffect">
                                  <p:stCondLst>
                                    <p:cond delay="1000"/>
                                  </p:stCondLst>
                                  <p:childTnLst>
                                    <p:set>
                                      <p:cBhvr>
                                        <p:cTn id="9" dur="1" fill="hold">
                                          <p:stCondLst>
                                            <p:cond delay="0"/>
                                          </p:stCondLst>
                                        </p:cTn>
                                        <p:tgtEl>
                                          <p:spTgt spid="74"/>
                                        </p:tgtEl>
                                        <p:attrNameLst>
                                          <p:attrName>style.visibility</p:attrName>
                                        </p:attrNameLst>
                                      </p:cBhvr>
                                      <p:to>
                                        <p:strVal val="visible"/>
                                      </p:to>
                                    </p:set>
                                    <p:anim calcmode="lin" valueType="num">
                                      <p:cBhvr additive="base">
                                        <p:cTn id="10" dur="1500" fill="hold"/>
                                        <p:tgtEl>
                                          <p:spTgt spid="74"/>
                                        </p:tgtEl>
                                        <p:attrNameLst>
                                          <p:attrName>ppt_x</p:attrName>
                                        </p:attrNameLst>
                                      </p:cBhvr>
                                      <p:tavLst>
                                        <p:tav tm="0">
                                          <p:val>
                                            <p:strVal val="#ppt_x"/>
                                          </p:val>
                                        </p:tav>
                                        <p:tav tm="100000">
                                          <p:val>
                                            <p:strVal val="#ppt_x"/>
                                          </p:val>
                                        </p:tav>
                                      </p:tavLst>
                                    </p:anim>
                                    <p:anim calcmode="lin" valueType="num">
                                      <p:cBhvr additive="base">
                                        <p:cTn id="11" dur="1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rot="15433288">
            <a:off x="2244189" y="-1939496"/>
            <a:ext cx="8481704" cy="9397093"/>
            <a:chOff x="4297364" y="903288"/>
            <a:chExt cx="2946834" cy="3067178"/>
          </a:xfrm>
          <a:solidFill>
            <a:schemeClr val="bg1">
              <a:lumMod val="65000"/>
              <a:alpha val="3000"/>
            </a:schemeClr>
          </a:solidFill>
        </p:grpSpPr>
        <p:sp>
          <p:nvSpPr>
            <p:cNvPr id="32"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4"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5"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7" name="íṧlíḍè"/>
          <p:cNvSpPr/>
          <p:nvPr/>
        </p:nvSpPr>
        <p:spPr bwMode="auto">
          <a:xfrm>
            <a:off x="0" y="525681"/>
            <a:ext cx="2092035"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grpSp>
        <p:nvGrpSpPr>
          <p:cNvPr id="39" name="组合 38"/>
          <p:cNvGrpSpPr/>
          <p:nvPr/>
        </p:nvGrpSpPr>
        <p:grpSpPr>
          <a:xfrm>
            <a:off x="925225" y="484441"/>
            <a:ext cx="11512319" cy="7057559"/>
            <a:chOff x="925225" y="484441"/>
            <a:chExt cx="11512319" cy="7057559"/>
          </a:xfrm>
        </p:grpSpPr>
        <p:sp>
          <p:nvSpPr>
            <p:cNvPr id="40" name="矩形 39"/>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41"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2"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3"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4"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5"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sp>
        <p:nvSpPr>
          <p:cNvPr id="52" name="ïş1ídè"/>
          <p:cNvSpPr txBox="1"/>
          <p:nvPr/>
        </p:nvSpPr>
        <p:spPr>
          <a:xfrm>
            <a:off x="0" y="621536"/>
            <a:ext cx="204531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Products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155" name="图片 2"/>
          <p:cNvPicPr>
            <a:picLocks noChangeAspect="1"/>
          </p:cNvPicPr>
          <p:nvPr/>
        </p:nvPicPr>
        <p:blipFill>
          <a:blip r:embed="rId1"/>
          <a:stretch>
            <a:fillRect/>
          </a:stretch>
        </p:blipFill>
        <p:spPr>
          <a:xfrm>
            <a:off x="-121920" y="1419497"/>
            <a:ext cx="7084905" cy="4554582"/>
          </a:xfrm>
          <a:prstGeom prst="rect">
            <a:avLst/>
          </a:prstGeom>
        </p:spPr>
      </p:pic>
      <p:sp>
        <p:nvSpPr>
          <p:cNvPr id="157" name="Oval 53"/>
          <p:cNvSpPr>
            <a:spLocks noChangeAspect="1"/>
          </p:cNvSpPr>
          <p:nvPr/>
        </p:nvSpPr>
        <p:spPr>
          <a:xfrm>
            <a:off x="6751512" y="1454486"/>
            <a:ext cx="604433" cy="604433"/>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58" name="1"/>
          <p:cNvSpPr txBox="1">
            <a:spLocks noChangeArrowheads="1"/>
          </p:cNvSpPr>
          <p:nvPr/>
        </p:nvSpPr>
        <p:spPr bwMode="auto">
          <a:xfrm>
            <a:off x="7568049" y="1495307"/>
            <a:ext cx="1837907"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Analog Cards</a:t>
            </a:r>
            <a:endParaRPr lang="en-US" altLang="zh-CN" b="1" dirty="0">
              <a:solidFill>
                <a:srgbClr val="404040"/>
              </a:solidFill>
              <a:latin typeface="+mn-lt"/>
              <a:ea typeface="+mn-ea"/>
              <a:cs typeface="+mn-ea"/>
              <a:sym typeface="+mn-lt"/>
            </a:endParaRPr>
          </a:p>
        </p:txBody>
      </p:sp>
      <p:sp>
        <p:nvSpPr>
          <p:cNvPr id="159" name="1"/>
          <p:cNvSpPr txBox="1">
            <a:spLocks noChangeArrowheads="1"/>
          </p:cNvSpPr>
          <p:nvPr/>
        </p:nvSpPr>
        <p:spPr bwMode="auto">
          <a:xfrm>
            <a:off x="7577575" y="1758536"/>
            <a:ext cx="3729211"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A400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A810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A1610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A2410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FXS/O-100/400</a:t>
            </a:r>
            <a:endParaRPr lang="en-US" altLang="zh-CN" sz="1400" dirty="0">
              <a:solidFill>
                <a:schemeClr val="tx1">
                  <a:lumMod val="75000"/>
                  <a:lumOff val="25000"/>
                </a:schemeClr>
              </a:solidFill>
              <a:latin typeface="+mn-lt"/>
              <a:ea typeface="+mn-ea"/>
              <a:cs typeface="+mn-ea"/>
              <a:sym typeface="+mn-lt"/>
            </a:endParaRPr>
          </a:p>
        </p:txBody>
      </p:sp>
      <p:sp>
        <p:nvSpPr>
          <p:cNvPr id="160" name="Oval 53"/>
          <p:cNvSpPr>
            <a:spLocks noChangeAspect="1"/>
          </p:cNvSpPr>
          <p:nvPr/>
        </p:nvSpPr>
        <p:spPr>
          <a:xfrm>
            <a:off x="6745562" y="2433249"/>
            <a:ext cx="604433" cy="604433"/>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61" name="1"/>
          <p:cNvSpPr txBox="1">
            <a:spLocks noChangeArrowheads="1"/>
          </p:cNvSpPr>
          <p:nvPr/>
        </p:nvSpPr>
        <p:spPr bwMode="auto">
          <a:xfrm>
            <a:off x="7562100" y="2474070"/>
            <a:ext cx="1795603"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ISDN BRI Cards</a:t>
            </a:r>
            <a:endParaRPr lang="en-US" altLang="zh-CN" b="1" dirty="0">
              <a:solidFill>
                <a:srgbClr val="404040"/>
              </a:solidFill>
              <a:latin typeface="+mn-lt"/>
              <a:ea typeface="+mn-ea"/>
              <a:cs typeface="+mn-ea"/>
              <a:sym typeface="+mn-lt"/>
            </a:endParaRPr>
          </a:p>
        </p:txBody>
      </p:sp>
      <p:sp>
        <p:nvSpPr>
          <p:cNvPr id="162" name="1"/>
          <p:cNvSpPr txBox="1">
            <a:spLocks noChangeArrowheads="1"/>
          </p:cNvSpPr>
          <p:nvPr/>
        </p:nvSpPr>
        <p:spPr bwMode="auto">
          <a:xfrm>
            <a:off x="7562100" y="2737299"/>
            <a:ext cx="3608555"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B100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B200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B400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B800</a:t>
            </a:r>
            <a:endParaRPr lang="en-US" altLang="zh-CN" sz="1400" dirty="0">
              <a:solidFill>
                <a:schemeClr val="tx1">
                  <a:lumMod val="75000"/>
                  <a:lumOff val="25000"/>
                </a:schemeClr>
              </a:solidFill>
              <a:latin typeface="+mn-lt"/>
              <a:ea typeface="+mn-ea"/>
              <a:cs typeface="+mn-ea"/>
              <a:sym typeface="+mn-lt"/>
            </a:endParaRPr>
          </a:p>
        </p:txBody>
      </p:sp>
      <p:grpSp>
        <p:nvGrpSpPr>
          <p:cNvPr id="163" name="Group 58"/>
          <p:cNvGrpSpPr/>
          <p:nvPr/>
        </p:nvGrpSpPr>
        <p:grpSpPr>
          <a:xfrm>
            <a:off x="6926535" y="1595764"/>
            <a:ext cx="254385" cy="366470"/>
            <a:chOff x="9209088" y="5059363"/>
            <a:chExt cx="300038" cy="441324"/>
          </a:xfrm>
          <a:solidFill>
            <a:schemeClr val="bg1"/>
          </a:solidFill>
        </p:grpSpPr>
        <p:sp>
          <p:nvSpPr>
            <p:cNvPr id="164" name="Freeform 412"/>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5" name="Freeform 413"/>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6" name="Freeform 414"/>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7" name="Freeform 415"/>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8" name="Freeform 416"/>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69" name="Freeform 417"/>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grpSp>
      <p:grpSp>
        <p:nvGrpSpPr>
          <p:cNvPr id="170" name="Group 142"/>
          <p:cNvGrpSpPr/>
          <p:nvPr/>
        </p:nvGrpSpPr>
        <p:grpSpPr>
          <a:xfrm>
            <a:off x="6893755" y="2611706"/>
            <a:ext cx="327966" cy="296404"/>
            <a:chOff x="10059988" y="2759075"/>
            <a:chExt cx="463550" cy="407988"/>
          </a:xfrm>
          <a:solidFill>
            <a:schemeClr val="bg1"/>
          </a:solidFill>
        </p:grpSpPr>
        <p:sp>
          <p:nvSpPr>
            <p:cNvPr id="171" name="Freeform 182"/>
            <p:cNvSpPr/>
            <p:nvPr/>
          </p:nvSpPr>
          <p:spPr bwMode="auto">
            <a:xfrm>
              <a:off x="10059988" y="2759075"/>
              <a:ext cx="463550" cy="168275"/>
            </a:xfrm>
            <a:custGeom>
              <a:avLst/>
              <a:gdLst>
                <a:gd name="T0" fmla="*/ 1606 w 3212"/>
                <a:gd name="T1" fmla="*/ 0 h 1164"/>
                <a:gd name="T2" fmla="*/ 1815 w 3212"/>
                <a:gd name="T3" fmla="*/ 5 h 1164"/>
                <a:gd name="T4" fmla="*/ 2016 w 3212"/>
                <a:gd name="T5" fmla="*/ 19 h 1164"/>
                <a:gd name="T6" fmla="*/ 2208 w 3212"/>
                <a:gd name="T7" fmla="*/ 43 h 1164"/>
                <a:gd name="T8" fmla="*/ 2388 w 3212"/>
                <a:gd name="T9" fmla="*/ 74 h 1164"/>
                <a:gd name="T10" fmla="*/ 2554 w 3212"/>
                <a:gd name="T11" fmla="*/ 112 h 1164"/>
                <a:gd name="T12" fmla="*/ 2706 w 3212"/>
                <a:gd name="T13" fmla="*/ 158 h 1164"/>
                <a:gd name="T14" fmla="*/ 2841 w 3212"/>
                <a:gd name="T15" fmla="*/ 210 h 1164"/>
                <a:gd name="T16" fmla="*/ 2958 w 3212"/>
                <a:gd name="T17" fmla="*/ 268 h 1164"/>
                <a:gd name="T18" fmla="*/ 3055 w 3212"/>
                <a:gd name="T19" fmla="*/ 331 h 1164"/>
                <a:gd name="T20" fmla="*/ 3130 w 3212"/>
                <a:gd name="T21" fmla="*/ 398 h 1164"/>
                <a:gd name="T22" fmla="*/ 3182 w 3212"/>
                <a:gd name="T23" fmla="*/ 469 h 1164"/>
                <a:gd name="T24" fmla="*/ 3209 w 3212"/>
                <a:gd name="T25" fmla="*/ 544 h 1164"/>
                <a:gd name="T26" fmla="*/ 3209 w 3212"/>
                <a:gd name="T27" fmla="*/ 620 h 1164"/>
                <a:gd name="T28" fmla="*/ 3182 w 3212"/>
                <a:gd name="T29" fmla="*/ 695 h 1164"/>
                <a:gd name="T30" fmla="*/ 3130 w 3212"/>
                <a:gd name="T31" fmla="*/ 766 h 1164"/>
                <a:gd name="T32" fmla="*/ 3055 w 3212"/>
                <a:gd name="T33" fmla="*/ 833 h 1164"/>
                <a:gd name="T34" fmla="*/ 2958 w 3212"/>
                <a:gd name="T35" fmla="*/ 896 h 1164"/>
                <a:gd name="T36" fmla="*/ 2841 w 3212"/>
                <a:gd name="T37" fmla="*/ 954 h 1164"/>
                <a:gd name="T38" fmla="*/ 2706 w 3212"/>
                <a:gd name="T39" fmla="*/ 1006 h 1164"/>
                <a:gd name="T40" fmla="*/ 2554 w 3212"/>
                <a:gd name="T41" fmla="*/ 1052 h 1164"/>
                <a:gd name="T42" fmla="*/ 2388 w 3212"/>
                <a:gd name="T43" fmla="*/ 1090 h 1164"/>
                <a:gd name="T44" fmla="*/ 2208 w 3212"/>
                <a:gd name="T45" fmla="*/ 1122 h 1164"/>
                <a:gd name="T46" fmla="*/ 2016 w 3212"/>
                <a:gd name="T47" fmla="*/ 1145 h 1164"/>
                <a:gd name="T48" fmla="*/ 1815 w 3212"/>
                <a:gd name="T49" fmla="*/ 1159 h 1164"/>
                <a:gd name="T50" fmla="*/ 1606 w 3212"/>
                <a:gd name="T51" fmla="*/ 1164 h 1164"/>
                <a:gd name="T52" fmla="*/ 1397 w 3212"/>
                <a:gd name="T53" fmla="*/ 1159 h 1164"/>
                <a:gd name="T54" fmla="*/ 1195 w 3212"/>
                <a:gd name="T55" fmla="*/ 1145 h 1164"/>
                <a:gd name="T56" fmla="*/ 1004 w 3212"/>
                <a:gd name="T57" fmla="*/ 1122 h 1164"/>
                <a:gd name="T58" fmla="*/ 824 w 3212"/>
                <a:gd name="T59" fmla="*/ 1090 h 1164"/>
                <a:gd name="T60" fmla="*/ 658 w 3212"/>
                <a:gd name="T61" fmla="*/ 1052 h 1164"/>
                <a:gd name="T62" fmla="*/ 506 w 3212"/>
                <a:gd name="T63" fmla="*/ 1006 h 1164"/>
                <a:gd name="T64" fmla="*/ 371 w 3212"/>
                <a:gd name="T65" fmla="*/ 954 h 1164"/>
                <a:gd name="T66" fmla="*/ 254 w 3212"/>
                <a:gd name="T67" fmla="*/ 896 h 1164"/>
                <a:gd name="T68" fmla="*/ 157 w 3212"/>
                <a:gd name="T69" fmla="*/ 833 h 1164"/>
                <a:gd name="T70" fmla="*/ 82 w 3212"/>
                <a:gd name="T71" fmla="*/ 766 h 1164"/>
                <a:gd name="T72" fmla="*/ 30 w 3212"/>
                <a:gd name="T73" fmla="*/ 695 h 1164"/>
                <a:gd name="T74" fmla="*/ 3 w 3212"/>
                <a:gd name="T75" fmla="*/ 620 h 1164"/>
                <a:gd name="T76" fmla="*/ 3 w 3212"/>
                <a:gd name="T77" fmla="*/ 544 h 1164"/>
                <a:gd name="T78" fmla="*/ 30 w 3212"/>
                <a:gd name="T79" fmla="*/ 469 h 1164"/>
                <a:gd name="T80" fmla="*/ 82 w 3212"/>
                <a:gd name="T81" fmla="*/ 398 h 1164"/>
                <a:gd name="T82" fmla="*/ 157 w 3212"/>
                <a:gd name="T83" fmla="*/ 331 h 1164"/>
                <a:gd name="T84" fmla="*/ 254 w 3212"/>
                <a:gd name="T85" fmla="*/ 268 h 1164"/>
                <a:gd name="T86" fmla="*/ 371 w 3212"/>
                <a:gd name="T87" fmla="*/ 210 h 1164"/>
                <a:gd name="T88" fmla="*/ 506 w 3212"/>
                <a:gd name="T89" fmla="*/ 158 h 1164"/>
                <a:gd name="T90" fmla="*/ 658 w 3212"/>
                <a:gd name="T91" fmla="*/ 112 h 1164"/>
                <a:gd name="T92" fmla="*/ 824 w 3212"/>
                <a:gd name="T93" fmla="*/ 74 h 1164"/>
                <a:gd name="T94" fmla="*/ 1004 w 3212"/>
                <a:gd name="T95" fmla="*/ 43 h 1164"/>
                <a:gd name="T96" fmla="*/ 1195 w 3212"/>
                <a:gd name="T97" fmla="*/ 19 h 1164"/>
                <a:gd name="T98" fmla="*/ 1397 w 3212"/>
                <a:gd name="T99" fmla="*/ 5 h 1164"/>
                <a:gd name="T100" fmla="*/ 1606 w 3212"/>
                <a:gd name="T101" fmla="*/ 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12" h="1164">
                  <a:moveTo>
                    <a:pt x="1606" y="0"/>
                  </a:moveTo>
                  <a:lnTo>
                    <a:pt x="1606" y="0"/>
                  </a:lnTo>
                  <a:lnTo>
                    <a:pt x="1712" y="2"/>
                  </a:lnTo>
                  <a:lnTo>
                    <a:pt x="1815" y="5"/>
                  </a:lnTo>
                  <a:lnTo>
                    <a:pt x="1917" y="11"/>
                  </a:lnTo>
                  <a:lnTo>
                    <a:pt x="2016" y="19"/>
                  </a:lnTo>
                  <a:lnTo>
                    <a:pt x="2114" y="30"/>
                  </a:lnTo>
                  <a:lnTo>
                    <a:pt x="2208" y="43"/>
                  </a:lnTo>
                  <a:lnTo>
                    <a:pt x="2299" y="57"/>
                  </a:lnTo>
                  <a:lnTo>
                    <a:pt x="2388" y="74"/>
                  </a:lnTo>
                  <a:lnTo>
                    <a:pt x="2472" y="92"/>
                  </a:lnTo>
                  <a:lnTo>
                    <a:pt x="2554" y="112"/>
                  </a:lnTo>
                  <a:lnTo>
                    <a:pt x="2632" y="135"/>
                  </a:lnTo>
                  <a:lnTo>
                    <a:pt x="2706" y="158"/>
                  </a:lnTo>
                  <a:lnTo>
                    <a:pt x="2775" y="183"/>
                  </a:lnTo>
                  <a:lnTo>
                    <a:pt x="2841" y="210"/>
                  </a:lnTo>
                  <a:lnTo>
                    <a:pt x="2902" y="238"/>
                  </a:lnTo>
                  <a:lnTo>
                    <a:pt x="2958" y="268"/>
                  </a:lnTo>
                  <a:lnTo>
                    <a:pt x="3009" y="299"/>
                  </a:lnTo>
                  <a:lnTo>
                    <a:pt x="3055" y="331"/>
                  </a:lnTo>
                  <a:lnTo>
                    <a:pt x="3096" y="364"/>
                  </a:lnTo>
                  <a:lnTo>
                    <a:pt x="3130" y="398"/>
                  </a:lnTo>
                  <a:lnTo>
                    <a:pt x="3159" y="433"/>
                  </a:lnTo>
                  <a:lnTo>
                    <a:pt x="3182" y="469"/>
                  </a:lnTo>
                  <a:lnTo>
                    <a:pt x="3199" y="506"/>
                  </a:lnTo>
                  <a:lnTo>
                    <a:pt x="3209" y="544"/>
                  </a:lnTo>
                  <a:lnTo>
                    <a:pt x="3212" y="582"/>
                  </a:lnTo>
                  <a:lnTo>
                    <a:pt x="3209" y="620"/>
                  </a:lnTo>
                  <a:lnTo>
                    <a:pt x="3199" y="658"/>
                  </a:lnTo>
                  <a:lnTo>
                    <a:pt x="3182" y="695"/>
                  </a:lnTo>
                  <a:lnTo>
                    <a:pt x="3159" y="731"/>
                  </a:lnTo>
                  <a:lnTo>
                    <a:pt x="3130" y="766"/>
                  </a:lnTo>
                  <a:lnTo>
                    <a:pt x="3096" y="800"/>
                  </a:lnTo>
                  <a:lnTo>
                    <a:pt x="3055" y="833"/>
                  </a:lnTo>
                  <a:lnTo>
                    <a:pt x="3009" y="865"/>
                  </a:lnTo>
                  <a:lnTo>
                    <a:pt x="2958" y="896"/>
                  </a:lnTo>
                  <a:lnTo>
                    <a:pt x="2902" y="926"/>
                  </a:lnTo>
                  <a:lnTo>
                    <a:pt x="2841" y="954"/>
                  </a:lnTo>
                  <a:lnTo>
                    <a:pt x="2775" y="981"/>
                  </a:lnTo>
                  <a:lnTo>
                    <a:pt x="2706" y="1006"/>
                  </a:lnTo>
                  <a:lnTo>
                    <a:pt x="2632" y="1030"/>
                  </a:lnTo>
                  <a:lnTo>
                    <a:pt x="2554" y="1052"/>
                  </a:lnTo>
                  <a:lnTo>
                    <a:pt x="2472" y="1072"/>
                  </a:lnTo>
                  <a:lnTo>
                    <a:pt x="2388" y="1090"/>
                  </a:lnTo>
                  <a:lnTo>
                    <a:pt x="2299" y="1107"/>
                  </a:lnTo>
                  <a:lnTo>
                    <a:pt x="2208" y="1122"/>
                  </a:lnTo>
                  <a:lnTo>
                    <a:pt x="2114" y="1134"/>
                  </a:lnTo>
                  <a:lnTo>
                    <a:pt x="2016" y="1145"/>
                  </a:lnTo>
                  <a:lnTo>
                    <a:pt x="1917" y="1153"/>
                  </a:lnTo>
                  <a:lnTo>
                    <a:pt x="1815" y="1159"/>
                  </a:lnTo>
                  <a:lnTo>
                    <a:pt x="1712" y="1163"/>
                  </a:lnTo>
                  <a:lnTo>
                    <a:pt x="1606" y="1164"/>
                  </a:lnTo>
                  <a:lnTo>
                    <a:pt x="1500" y="1163"/>
                  </a:lnTo>
                  <a:lnTo>
                    <a:pt x="1397" y="1159"/>
                  </a:lnTo>
                  <a:lnTo>
                    <a:pt x="1295" y="1153"/>
                  </a:lnTo>
                  <a:lnTo>
                    <a:pt x="1195" y="1145"/>
                  </a:lnTo>
                  <a:lnTo>
                    <a:pt x="1098" y="1134"/>
                  </a:lnTo>
                  <a:lnTo>
                    <a:pt x="1004" y="1122"/>
                  </a:lnTo>
                  <a:lnTo>
                    <a:pt x="912" y="1107"/>
                  </a:lnTo>
                  <a:lnTo>
                    <a:pt x="824" y="1090"/>
                  </a:lnTo>
                  <a:lnTo>
                    <a:pt x="739" y="1072"/>
                  </a:lnTo>
                  <a:lnTo>
                    <a:pt x="658" y="1052"/>
                  </a:lnTo>
                  <a:lnTo>
                    <a:pt x="580" y="1030"/>
                  </a:lnTo>
                  <a:lnTo>
                    <a:pt x="506" y="1006"/>
                  </a:lnTo>
                  <a:lnTo>
                    <a:pt x="436" y="981"/>
                  </a:lnTo>
                  <a:lnTo>
                    <a:pt x="371" y="954"/>
                  </a:lnTo>
                  <a:lnTo>
                    <a:pt x="310" y="926"/>
                  </a:lnTo>
                  <a:lnTo>
                    <a:pt x="254" y="896"/>
                  </a:lnTo>
                  <a:lnTo>
                    <a:pt x="203" y="865"/>
                  </a:lnTo>
                  <a:lnTo>
                    <a:pt x="157" y="833"/>
                  </a:lnTo>
                  <a:lnTo>
                    <a:pt x="116" y="800"/>
                  </a:lnTo>
                  <a:lnTo>
                    <a:pt x="82" y="766"/>
                  </a:lnTo>
                  <a:lnTo>
                    <a:pt x="53" y="731"/>
                  </a:lnTo>
                  <a:lnTo>
                    <a:pt x="30" y="695"/>
                  </a:lnTo>
                  <a:lnTo>
                    <a:pt x="13" y="658"/>
                  </a:lnTo>
                  <a:lnTo>
                    <a:pt x="3" y="620"/>
                  </a:lnTo>
                  <a:lnTo>
                    <a:pt x="0" y="582"/>
                  </a:lnTo>
                  <a:lnTo>
                    <a:pt x="3" y="544"/>
                  </a:lnTo>
                  <a:lnTo>
                    <a:pt x="13" y="506"/>
                  </a:lnTo>
                  <a:lnTo>
                    <a:pt x="30" y="469"/>
                  </a:lnTo>
                  <a:lnTo>
                    <a:pt x="53" y="433"/>
                  </a:lnTo>
                  <a:lnTo>
                    <a:pt x="82" y="398"/>
                  </a:lnTo>
                  <a:lnTo>
                    <a:pt x="116" y="364"/>
                  </a:lnTo>
                  <a:lnTo>
                    <a:pt x="157" y="331"/>
                  </a:lnTo>
                  <a:lnTo>
                    <a:pt x="203" y="299"/>
                  </a:lnTo>
                  <a:lnTo>
                    <a:pt x="254" y="268"/>
                  </a:lnTo>
                  <a:lnTo>
                    <a:pt x="310" y="238"/>
                  </a:lnTo>
                  <a:lnTo>
                    <a:pt x="371" y="210"/>
                  </a:lnTo>
                  <a:lnTo>
                    <a:pt x="436" y="183"/>
                  </a:lnTo>
                  <a:lnTo>
                    <a:pt x="506" y="158"/>
                  </a:lnTo>
                  <a:lnTo>
                    <a:pt x="580" y="135"/>
                  </a:lnTo>
                  <a:lnTo>
                    <a:pt x="658" y="112"/>
                  </a:lnTo>
                  <a:lnTo>
                    <a:pt x="739" y="92"/>
                  </a:lnTo>
                  <a:lnTo>
                    <a:pt x="824" y="74"/>
                  </a:lnTo>
                  <a:lnTo>
                    <a:pt x="912" y="57"/>
                  </a:lnTo>
                  <a:lnTo>
                    <a:pt x="1004" y="43"/>
                  </a:lnTo>
                  <a:lnTo>
                    <a:pt x="1098" y="30"/>
                  </a:lnTo>
                  <a:lnTo>
                    <a:pt x="1195" y="19"/>
                  </a:lnTo>
                  <a:lnTo>
                    <a:pt x="1295" y="11"/>
                  </a:lnTo>
                  <a:lnTo>
                    <a:pt x="1397" y="5"/>
                  </a:lnTo>
                  <a:lnTo>
                    <a:pt x="1500" y="2"/>
                  </a:lnTo>
                  <a:lnTo>
                    <a:pt x="1606"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2" name="Freeform 183"/>
            <p:cNvSpPr/>
            <p:nvPr/>
          </p:nvSpPr>
          <p:spPr bwMode="auto">
            <a:xfrm>
              <a:off x="10059988" y="2917825"/>
              <a:ext cx="463550" cy="93663"/>
            </a:xfrm>
            <a:custGeom>
              <a:avLst/>
              <a:gdLst>
                <a:gd name="T0" fmla="*/ 87 w 3212"/>
                <a:gd name="T1" fmla="*/ 40 h 648"/>
                <a:gd name="T2" fmla="*/ 256 w 3212"/>
                <a:gd name="T3" fmla="*/ 114 h 648"/>
                <a:gd name="T4" fmla="*/ 442 w 3212"/>
                <a:gd name="T5" fmla="*/ 179 h 648"/>
                <a:gd name="T6" fmla="*/ 647 w 3212"/>
                <a:gd name="T7" fmla="*/ 233 h 648"/>
                <a:gd name="T8" fmla="*/ 869 w 3212"/>
                <a:gd name="T9" fmla="*/ 277 h 648"/>
                <a:gd name="T10" fmla="*/ 1103 w 3212"/>
                <a:gd name="T11" fmla="*/ 310 h 648"/>
                <a:gd name="T12" fmla="*/ 1349 w 3212"/>
                <a:gd name="T13" fmla="*/ 330 h 648"/>
                <a:gd name="T14" fmla="*/ 1606 w 3212"/>
                <a:gd name="T15" fmla="*/ 338 h 648"/>
                <a:gd name="T16" fmla="*/ 1862 w 3212"/>
                <a:gd name="T17" fmla="*/ 330 h 648"/>
                <a:gd name="T18" fmla="*/ 2109 w 3212"/>
                <a:gd name="T19" fmla="*/ 310 h 648"/>
                <a:gd name="T20" fmla="*/ 2343 w 3212"/>
                <a:gd name="T21" fmla="*/ 277 h 648"/>
                <a:gd name="T22" fmla="*/ 2564 w 3212"/>
                <a:gd name="T23" fmla="*/ 233 h 648"/>
                <a:gd name="T24" fmla="*/ 2769 w 3212"/>
                <a:gd name="T25" fmla="*/ 179 h 648"/>
                <a:gd name="T26" fmla="*/ 2957 w 3212"/>
                <a:gd name="T27" fmla="*/ 114 h 648"/>
                <a:gd name="T28" fmla="*/ 3125 w 3212"/>
                <a:gd name="T29" fmla="*/ 40 h 648"/>
                <a:gd name="T30" fmla="*/ 3209 w 3212"/>
                <a:gd name="T31" fmla="*/ 33 h 648"/>
                <a:gd name="T32" fmla="*/ 3209 w 3212"/>
                <a:gd name="T33" fmla="*/ 104 h 648"/>
                <a:gd name="T34" fmla="*/ 3182 w 3212"/>
                <a:gd name="T35" fmla="*/ 179 h 648"/>
                <a:gd name="T36" fmla="*/ 3130 w 3212"/>
                <a:gd name="T37" fmla="*/ 250 h 648"/>
                <a:gd name="T38" fmla="*/ 3055 w 3212"/>
                <a:gd name="T39" fmla="*/ 317 h 648"/>
                <a:gd name="T40" fmla="*/ 2958 w 3212"/>
                <a:gd name="T41" fmla="*/ 381 h 648"/>
                <a:gd name="T42" fmla="*/ 2841 w 3212"/>
                <a:gd name="T43" fmla="*/ 439 h 648"/>
                <a:gd name="T44" fmla="*/ 2706 w 3212"/>
                <a:gd name="T45" fmla="*/ 491 h 648"/>
                <a:gd name="T46" fmla="*/ 2554 w 3212"/>
                <a:gd name="T47" fmla="*/ 536 h 648"/>
                <a:gd name="T48" fmla="*/ 2388 w 3212"/>
                <a:gd name="T49" fmla="*/ 575 h 648"/>
                <a:gd name="T50" fmla="*/ 2208 w 3212"/>
                <a:gd name="T51" fmla="*/ 606 h 648"/>
                <a:gd name="T52" fmla="*/ 2016 w 3212"/>
                <a:gd name="T53" fmla="*/ 629 h 648"/>
                <a:gd name="T54" fmla="*/ 1815 w 3212"/>
                <a:gd name="T55" fmla="*/ 644 h 648"/>
                <a:gd name="T56" fmla="*/ 1606 w 3212"/>
                <a:gd name="T57" fmla="*/ 648 h 648"/>
                <a:gd name="T58" fmla="*/ 1397 w 3212"/>
                <a:gd name="T59" fmla="*/ 644 h 648"/>
                <a:gd name="T60" fmla="*/ 1195 w 3212"/>
                <a:gd name="T61" fmla="*/ 629 h 648"/>
                <a:gd name="T62" fmla="*/ 1004 w 3212"/>
                <a:gd name="T63" fmla="*/ 606 h 648"/>
                <a:gd name="T64" fmla="*/ 824 w 3212"/>
                <a:gd name="T65" fmla="*/ 575 h 648"/>
                <a:gd name="T66" fmla="*/ 658 w 3212"/>
                <a:gd name="T67" fmla="*/ 536 h 648"/>
                <a:gd name="T68" fmla="*/ 506 w 3212"/>
                <a:gd name="T69" fmla="*/ 491 h 648"/>
                <a:gd name="T70" fmla="*/ 371 w 3212"/>
                <a:gd name="T71" fmla="*/ 439 h 648"/>
                <a:gd name="T72" fmla="*/ 254 w 3212"/>
                <a:gd name="T73" fmla="*/ 381 h 648"/>
                <a:gd name="T74" fmla="*/ 157 w 3212"/>
                <a:gd name="T75" fmla="*/ 317 h 648"/>
                <a:gd name="T76" fmla="*/ 82 w 3212"/>
                <a:gd name="T77" fmla="*/ 250 h 648"/>
                <a:gd name="T78" fmla="*/ 30 w 3212"/>
                <a:gd name="T79" fmla="*/ 179 h 648"/>
                <a:gd name="T80" fmla="*/ 3 w 3212"/>
                <a:gd name="T81" fmla="*/ 104 h 648"/>
                <a:gd name="T82" fmla="*/ 3 w 3212"/>
                <a:gd name="T83" fmla="*/ 3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8">
                  <a:moveTo>
                    <a:pt x="11" y="0"/>
                  </a:moveTo>
                  <a:lnTo>
                    <a:pt x="87" y="40"/>
                  </a:lnTo>
                  <a:lnTo>
                    <a:pt x="169" y="78"/>
                  </a:lnTo>
                  <a:lnTo>
                    <a:pt x="256" y="114"/>
                  </a:lnTo>
                  <a:lnTo>
                    <a:pt x="346" y="147"/>
                  </a:lnTo>
                  <a:lnTo>
                    <a:pt x="442" y="179"/>
                  </a:lnTo>
                  <a:lnTo>
                    <a:pt x="543" y="207"/>
                  </a:lnTo>
                  <a:lnTo>
                    <a:pt x="647" y="233"/>
                  </a:lnTo>
                  <a:lnTo>
                    <a:pt x="756" y="257"/>
                  </a:lnTo>
                  <a:lnTo>
                    <a:pt x="869" y="277"/>
                  </a:lnTo>
                  <a:lnTo>
                    <a:pt x="985" y="295"/>
                  </a:lnTo>
                  <a:lnTo>
                    <a:pt x="1103" y="310"/>
                  </a:lnTo>
                  <a:lnTo>
                    <a:pt x="1225" y="322"/>
                  </a:lnTo>
                  <a:lnTo>
                    <a:pt x="1349" y="330"/>
                  </a:lnTo>
                  <a:lnTo>
                    <a:pt x="1477" y="336"/>
                  </a:lnTo>
                  <a:lnTo>
                    <a:pt x="1606" y="338"/>
                  </a:lnTo>
                  <a:lnTo>
                    <a:pt x="1735" y="336"/>
                  </a:lnTo>
                  <a:lnTo>
                    <a:pt x="1862" y="330"/>
                  </a:lnTo>
                  <a:lnTo>
                    <a:pt x="1987" y="322"/>
                  </a:lnTo>
                  <a:lnTo>
                    <a:pt x="2109" y="310"/>
                  </a:lnTo>
                  <a:lnTo>
                    <a:pt x="2228" y="295"/>
                  </a:lnTo>
                  <a:lnTo>
                    <a:pt x="2343" y="277"/>
                  </a:lnTo>
                  <a:lnTo>
                    <a:pt x="2455" y="257"/>
                  </a:lnTo>
                  <a:lnTo>
                    <a:pt x="2564" y="233"/>
                  </a:lnTo>
                  <a:lnTo>
                    <a:pt x="2669" y="207"/>
                  </a:lnTo>
                  <a:lnTo>
                    <a:pt x="2769" y="179"/>
                  </a:lnTo>
                  <a:lnTo>
                    <a:pt x="2865" y="147"/>
                  </a:lnTo>
                  <a:lnTo>
                    <a:pt x="2957" y="114"/>
                  </a:lnTo>
                  <a:lnTo>
                    <a:pt x="3044" y="78"/>
                  </a:lnTo>
                  <a:lnTo>
                    <a:pt x="3125" y="40"/>
                  </a:lnTo>
                  <a:lnTo>
                    <a:pt x="3202" y="0"/>
                  </a:lnTo>
                  <a:lnTo>
                    <a:pt x="3209" y="33"/>
                  </a:lnTo>
                  <a:lnTo>
                    <a:pt x="3212" y="66"/>
                  </a:lnTo>
                  <a:lnTo>
                    <a:pt x="3209" y="104"/>
                  </a:lnTo>
                  <a:lnTo>
                    <a:pt x="3199" y="142"/>
                  </a:lnTo>
                  <a:lnTo>
                    <a:pt x="3182" y="179"/>
                  </a:lnTo>
                  <a:lnTo>
                    <a:pt x="3159" y="215"/>
                  </a:lnTo>
                  <a:lnTo>
                    <a:pt x="3130" y="250"/>
                  </a:lnTo>
                  <a:lnTo>
                    <a:pt x="3096" y="284"/>
                  </a:lnTo>
                  <a:lnTo>
                    <a:pt x="3055" y="317"/>
                  </a:lnTo>
                  <a:lnTo>
                    <a:pt x="3009" y="350"/>
                  </a:lnTo>
                  <a:lnTo>
                    <a:pt x="2958" y="381"/>
                  </a:lnTo>
                  <a:lnTo>
                    <a:pt x="2902" y="410"/>
                  </a:lnTo>
                  <a:lnTo>
                    <a:pt x="2841" y="439"/>
                  </a:lnTo>
                  <a:lnTo>
                    <a:pt x="2775" y="465"/>
                  </a:lnTo>
                  <a:lnTo>
                    <a:pt x="2706" y="491"/>
                  </a:lnTo>
                  <a:lnTo>
                    <a:pt x="2632" y="514"/>
                  </a:lnTo>
                  <a:lnTo>
                    <a:pt x="2554" y="536"/>
                  </a:lnTo>
                  <a:lnTo>
                    <a:pt x="2472" y="557"/>
                  </a:lnTo>
                  <a:lnTo>
                    <a:pt x="2388" y="575"/>
                  </a:lnTo>
                  <a:lnTo>
                    <a:pt x="2299" y="592"/>
                  </a:lnTo>
                  <a:lnTo>
                    <a:pt x="2208" y="606"/>
                  </a:lnTo>
                  <a:lnTo>
                    <a:pt x="2114" y="619"/>
                  </a:lnTo>
                  <a:lnTo>
                    <a:pt x="2016" y="629"/>
                  </a:lnTo>
                  <a:lnTo>
                    <a:pt x="1917" y="638"/>
                  </a:lnTo>
                  <a:lnTo>
                    <a:pt x="1815" y="644"/>
                  </a:lnTo>
                  <a:lnTo>
                    <a:pt x="1712" y="647"/>
                  </a:lnTo>
                  <a:lnTo>
                    <a:pt x="1606" y="648"/>
                  </a:lnTo>
                  <a:lnTo>
                    <a:pt x="1500" y="647"/>
                  </a:lnTo>
                  <a:lnTo>
                    <a:pt x="1397" y="644"/>
                  </a:lnTo>
                  <a:lnTo>
                    <a:pt x="1295" y="638"/>
                  </a:lnTo>
                  <a:lnTo>
                    <a:pt x="1195" y="629"/>
                  </a:lnTo>
                  <a:lnTo>
                    <a:pt x="1098" y="619"/>
                  </a:lnTo>
                  <a:lnTo>
                    <a:pt x="1004" y="606"/>
                  </a:lnTo>
                  <a:lnTo>
                    <a:pt x="912" y="592"/>
                  </a:lnTo>
                  <a:lnTo>
                    <a:pt x="824" y="575"/>
                  </a:lnTo>
                  <a:lnTo>
                    <a:pt x="739" y="557"/>
                  </a:lnTo>
                  <a:lnTo>
                    <a:pt x="658" y="536"/>
                  </a:lnTo>
                  <a:lnTo>
                    <a:pt x="580" y="514"/>
                  </a:lnTo>
                  <a:lnTo>
                    <a:pt x="506" y="491"/>
                  </a:lnTo>
                  <a:lnTo>
                    <a:pt x="436" y="465"/>
                  </a:lnTo>
                  <a:lnTo>
                    <a:pt x="371" y="439"/>
                  </a:lnTo>
                  <a:lnTo>
                    <a:pt x="310" y="410"/>
                  </a:lnTo>
                  <a:lnTo>
                    <a:pt x="254" y="381"/>
                  </a:lnTo>
                  <a:lnTo>
                    <a:pt x="203" y="350"/>
                  </a:lnTo>
                  <a:lnTo>
                    <a:pt x="157" y="317"/>
                  </a:lnTo>
                  <a:lnTo>
                    <a:pt x="116" y="284"/>
                  </a:lnTo>
                  <a:lnTo>
                    <a:pt x="82" y="250"/>
                  </a:lnTo>
                  <a:lnTo>
                    <a:pt x="53" y="215"/>
                  </a:lnTo>
                  <a:lnTo>
                    <a:pt x="30" y="179"/>
                  </a:lnTo>
                  <a:lnTo>
                    <a:pt x="13" y="142"/>
                  </a:lnTo>
                  <a:lnTo>
                    <a:pt x="3" y="104"/>
                  </a:lnTo>
                  <a:lnTo>
                    <a:pt x="0" y="66"/>
                  </a:lnTo>
                  <a:lnTo>
                    <a:pt x="3" y="33"/>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3" name="Freeform 184"/>
            <p:cNvSpPr/>
            <p:nvPr/>
          </p:nvSpPr>
          <p:spPr bwMode="auto">
            <a:xfrm>
              <a:off x="10059988" y="2995613"/>
              <a:ext cx="463550" cy="93663"/>
            </a:xfrm>
            <a:custGeom>
              <a:avLst/>
              <a:gdLst>
                <a:gd name="T0" fmla="*/ 87 w 3212"/>
                <a:gd name="T1" fmla="*/ 40 h 647"/>
                <a:gd name="T2" fmla="*/ 256 w 3212"/>
                <a:gd name="T3" fmla="*/ 114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4 h 647"/>
                <a:gd name="T28" fmla="*/ 3125 w 3212"/>
                <a:gd name="T29" fmla="*/ 40 h 647"/>
                <a:gd name="T30" fmla="*/ 3209 w 3212"/>
                <a:gd name="T31" fmla="*/ 33 h 647"/>
                <a:gd name="T32" fmla="*/ 3209 w 3212"/>
                <a:gd name="T33" fmla="*/ 104 h 647"/>
                <a:gd name="T34" fmla="*/ 3182 w 3212"/>
                <a:gd name="T35" fmla="*/ 178 h 647"/>
                <a:gd name="T36" fmla="*/ 3130 w 3212"/>
                <a:gd name="T37" fmla="*/ 250 h 647"/>
                <a:gd name="T38" fmla="*/ 3055 w 3212"/>
                <a:gd name="T39" fmla="*/ 317 h 647"/>
                <a:gd name="T40" fmla="*/ 2958 w 3212"/>
                <a:gd name="T41" fmla="*/ 380 h 647"/>
                <a:gd name="T42" fmla="*/ 2841 w 3212"/>
                <a:gd name="T43" fmla="*/ 438 h 647"/>
                <a:gd name="T44" fmla="*/ 2706 w 3212"/>
                <a:gd name="T45" fmla="*/ 490 h 647"/>
                <a:gd name="T46" fmla="*/ 2554 w 3212"/>
                <a:gd name="T47" fmla="*/ 535 h 647"/>
                <a:gd name="T48" fmla="*/ 2388 w 3212"/>
                <a:gd name="T49" fmla="*/ 574 h 647"/>
                <a:gd name="T50" fmla="*/ 2208 w 3212"/>
                <a:gd name="T51" fmla="*/ 605 h 647"/>
                <a:gd name="T52" fmla="*/ 2016 w 3212"/>
                <a:gd name="T53" fmla="*/ 628 h 647"/>
                <a:gd name="T54" fmla="*/ 1815 w 3212"/>
                <a:gd name="T55" fmla="*/ 643 h 647"/>
                <a:gd name="T56" fmla="*/ 1606 w 3212"/>
                <a:gd name="T57" fmla="*/ 647 h 647"/>
                <a:gd name="T58" fmla="*/ 1397 w 3212"/>
                <a:gd name="T59" fmla="*/ 643 h 647"/>
                <a:gd name="T60" fmla="*/ 1195 w 3212"/>
                <a:gd name="T61" fmla="*/ 628 h 647"/>
                <a:gd name="T62" fmla="*/ 1004 w 3212"/>
                <a:gd name="T63" fmla="*/ 605 h 647"/>
                <a:gd name="T64" fmla="*/ 824 w 3212"/>
                <a:gd name="T65" fmla="*/ 574 h 647"/>
                <a:gd name="T66" fmla="*/ 658 w 3212"/>
                <a:gd name="T67" fmla="*/ 535 h 647"/>
                <a:gd name="T68" fmla="*/ 506 w 3212"/>
                <a:gd name="T69" fmla="*/ 490 h 647"/>
                <a:gd name="T70" fmla="*/ 371 w 3212"/>
                <a:gd name="T71" fmla="*/ 438 h 647"/>
                <a:gd name="T72" fmla="*/ 254 w 3212"/>
                <a:gd name="T73" fmla="*/ 380 h 647"/>
                <a:gd name="T74" fmla="*/ 157 w 3212"/>
                <a:gd name="T75" fmla="*/ 317 h 647"/>
                <a:gd name="T76" fmla="*/ 82 w 3212"/>
                <a:gd name="T77" fmla="*/ 250 h 647"/>
                <a:gd name="T78" fmla="*/ 30 w 3212"/>
                <a:gd name="T79" fmla="*/ 178 h 647"/>
                <a:gd name="T80" fmla="*/ 3 w 3212"/>
                <a:gd name="T81" fmla="*/ 104 h 647"/>
                <a:gd name="T82" fmla="*/ 3 w 3212"/>
                <a:gd name="T83" fmla="*/ 3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4"/>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4"/>
                  </a:lnTo>
                  <a:lnTo>
                    <a:pt x="3044" y="78"/>
                  </a:lnTo>
                  <a:lnTo>
                    <a:pt x="3125" y="40"/>
                  </a:lnTo>
                  <a:lnTo>
                    <a:pt x="3202" y="0"/>
                  </a:lnTo>
                  <a:lnTo>
                    <a:pt x="3209" y="33"/>
                  </a:lnTo>
                  <a:lnTo>
                    <a:pt x="3212" y="66"/>
                  </a:lnTo>
                  <a:lnTo>
                    <a:pt x="3209" y="104"/>
                  </a:lnTo>
                  <a:lnTo>
                    <a:pt x="3199" y="142"/>
                  </a:lnTo>
                  <a:lnTo>
                    <a:pt x="3182" y="178"/>
                  </a:lnTo>
                  <a:lnTo>
                    <a:pt x="3159" y="215"/>
                  </a:lnTo>
                  <a:lnTo>
                    <a:pt x="3130" y="250"/>
                  </a:lnTo>
                  <a:lnTo>
                    <a:pt x="3096" y="284"/>
                  </a:lnTo>
                  <a:lnTo>
                    <a:pt x="3055" y="317"/>
                  </a:lnTo>
                  <a:lnTo>
                    <a:pt x="3009" y="349"/>
                  </a:lnTo>
                  <a:lnTo>
                    <a:pt x="2958" y="380"/>
                  </a:lnTo>
                  <a:lnTo>
                    <a:pt x="2902" y="409"/>
                  </a:lnTo>
                  <a:lnTo>
                    <a:pt x="2841" y="438"/>
                  </a:lnTo>
                  <a:lnTo>
                    <a:pt x="2775" y="464"/>
                  </a:lnTo>
                  <a:lnTo>
                    <a:pt x="2706" y="490"/>
                  </a:lnTo>
                  <a:lnTo>
                    <a:pt x="2632" y="513"/>
                  </a:lnTo>
                  <a:lnTo>
                    <a:pt x="2554" y="535"/>
                  </a:lnTo>
                  <a:lnTo>
                    <a:pt x="2472" y="556"/>
                  </a:lnTo>
                  <a:lnTo>
                    <a:pt x="2388" y="574"/>
                  </a:lnTo>
                  <a:lnTo>
                    <a:pt x="2299" y="591"/>
                  </a:lnTo>
                  <a:lnTo>
                    <a:pt x="2208" y="605"/>
                  </a:lnTo>
                  <a:lnTo>
                    <a:pt x="2114" y="618"/>
                  </a:lnTo>
                  <a:lnTo>
                    <a:pt x="2016" y="628"/>
                  </a:lnTo>
                  <a:lnTo>
                    <a:pt x="1917" y="637"/>
                  </a:lnTo>
                  <a:lnTo>
                    <a:pt x="1815" y="643"/>
                  </a:lnTo>
                  <a:lnTo>
                    <a:pt x="1712" y="646"/>
                  </a:lnTo>
                  <a:lnTo>
                    <a:pt x="1606" y="647"/>
                  </a:lnTo>
                  <a:lnTo>
                    <a:pt x="1500" y="646"/>
                  </a:lnTo>
                  <a:lnTo>
                    <a:pt x="1397" y="643"/>
                  </a:lnTo>
                  <a:lnTo>
                    <a:pt x="1295" y="637"/>
                  </a:lnTo>
                  <a:lnTo>
                    <a:pt x="1195" y="628"/>
                  </a:lnTo>
                  <a:lnTo>
                    <a:pt x="1098" y="618"/>
                  </a:lnTo>
                  <a:lnTo>
                    <a:pt x="1004" y="605"/>
                  </a:lnTo>
                  <a:lnTo>
                    <a:pt x="912" y="591"/>
                  </a:lnTo>
                  <a:lnTo>
                    <a:pt x="824" y="574"/>
                  </a:lnTo>
                  <a:lnTo>
                    <a:pt x="739" y="556"/>
                  </a:lnTo>
                  <a:lnTo>
                    <a:pt x="658" y="535"/>
                  </a:lnTo>
                  <a:lnTo>
                    <a:pt x="580" y="513"/>
                  </a:lnTo>
                  <a:lnTo>
                    <a:pt x="506" y="490"/>
                  </a:lnTo>
                  <a:lnTo>
                    <a:pt x="436" y="464"/>
                  </a:lnTo>
                  <a:lnTo>
                    <a:pt x="371" y="438"/>
                  </a:lnTo>
                  <a:lnTo>
                    <a:pt x="310" y="409"/>
                  </a:lnTo>
                  <a:lnTo>
                    <a:pt x="254" y="380"/>
                  </a:lnTo>
                  <a:lnTo>
                    <a:pt x="203" y="349"/>
                  </a:lnTo>
                  <a:lnTo>
                    <a:pt x="157" y="317"/>
                  </a:lnTo>
                  <a:lnTo>
                    <a:pt x="116" y="284"/>
                  </a:lnTo>
                  <a:lnTo>
                    <a:pt x="82" y="250"/>
                  </a:lnTo>
                  <a:lnTo>
                    <a:pt x="53" y="215"/>
                  </a:lnTo>
                  <a:lnTo>
                    <a:pt x="30" y="178"/>
                  </a:lnTo>
                  <a:lnTo>
                    <a:pt x="13" y="142"/>
                  </a:lnTo>
                  <a:lnTo>
                    <a:pt x="3" y="104"/>
                  </a:lnTo>
                  <a:lnTo>
                    <a:pt x="0" y="66"/>
                  </a:lnTo>
                  <a:lnTo>
                    <a:pt x="3" y="33"/>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sp>
          <p:nvSpPr>
            <p:cNvPr id="174" name="Freeform 185"/>
            <p:cNvSpPr/>
            <p:nvPr/>
          </p:nvSpPr>
          <p:spPr bwMode="auto">
            <a:xfrm>
              <a:off x="10059988" y="3074988"/>
              <a:ext cx="463550" cy="92075"/>
            </a:xfrm>
            <a:custGeom>
              <a:avLst/>
              <a:gdLst>
                <a:gd name="T0" fmla="*/ 87 w 3212"/>
                <a:gd name="T1" fmla="*/ 40 h 647"/>
                <a:gd name="T2" fmla="*/ 256 w 3212"/>
                <a:gd name="T3" fmla="*/ 113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3 h 647"/>
                <a:gd name="T28" fmla="*/ 3125 w 3212"/>
                <a:gd name="T29" fmla="*/ 40 h 647"/>
                <a:gd name="T30" fmla="*/ 3209 w 3212"/>
                <a:gd name="T31" fmla="*/ 32 h 647"/>
                <a:gd name="T32" fmla="*/ 3209 w 3212"/>
                <a:gd name="T33" fmla="*/ 103 h 647"/>
                <a:gd name="T34" fmla="*/ 3182 w 3212"/>
                <a:gd name="T35" fmla="*/ 178 h 647"/>
                <a:gd name="T36" fmla="*/ 3130 w 3212"/>
                <a:gd name="T37" fmla="*/ 249 h 647"/>
                <a:gd name="T38" fmla="*/ 3055 w 3212"/>
                <a:gd name="T39" fmla="*/ 316 h 647"/>
                <a:gd name="T40" fmla="*/ 2958 w 3212"/>
                <a:gd name="T41" fmla="*/ 379 h 647"/>
                <a:gd name="T42" fmla="*/ 2841 w 3212"/>
                <a:gd name="T43" fmla="*/ 437 h 647"/>
                <a:gd name="T44" fmla="*/ 2706 w 3212"/>
                <a:gd name="T45" fmla="*/ 489 h 647"/>
                <a:gd name="T46" fmla="*/ 2554 w 3212"/>
                <a:gd name="T47" fmla="*/ 535 h 647"/>
                <a:gd name="T48" fmla="*/ 2388 w 3212"/>
                <a:gd name="T49" fmla="*/ 574 h 647"/>
                <a:gd name="T50" fmla="*/ 2208 w 3212"/>
                <a:gd name="T51" fmla="*/ 605 h 647"/>
                <a:gd name="T52" fmla="*/ 2016 w 3212"/>
                <a:gd name="T53" fmla="*/ 628 h 647"/>
                <a:gd name="T54" fmla="*/ 1815 w 3212"/>
                <a:gd name="T55" fmla="*/ 642 h 647"/>
                <a:gd name="T56" fmla="*/ 1606 w 3212"/>
                <a:gd name="T57" fmla="*/ 647 h 647"/>
                <a:gd name="T58" fmla="*/ 1397 w 3212"/>
                <a:gd name="T59" fmla="*/ 642 h 647"/>
                <a:gd name="T60" fmla="*/ 1195 w 3212"/>
                <a:gd name="T61" fmla="*/ 628 h 647"/>
                <a:gd name="T62" fmla="*/ 1004 w 3212"/>
                <a:gd name="T63" fmla="*/ 605 h 647"/>
                <a:gd name="T64" fmla="*/ 824 w 3212"/>
                <a:gd name="T65" fmla="*/ 574 h 647"/>
                <a:gd name="T66" fmla="*/ 658 w 3212"/>
                <a:gd name="T67" fmla="*/ 535 h 647"/>
                <a:gd name="T68" fmla="*/ 506 w 3212"/>
                <a:gd name="T69" fmla="*/ 489 h 647"/>
                <a:gd name="T70" fmla="*/ 371 w 3212"/>
                <a:gd name="T71" fmla="*/ 437 h 647"/>
                <a:gd name="T72" fmla="*/ 254 w 3212"/>
                <a:gd name="T73" fmla="*/ 379 h 647"/>
                <a:gd name="T74" fmla="*/ 157 w 3212"/>
                <a:gd name="T75" fmla="*/ 316 h 647"/>
                <a:gd name="T76" fmla="*/ 82 w 3212"/>
                <a:gd name="T77" fmla="*/ 249 h 647"/>
                <a:gd name="T78" fmla="*/ 30 w 3212"/>
                <a:gd name="T79" fmla="*/ 178 h 647"/>
                <a:gd name="T80" fmla="*/ 3 w 3212"/>
                <a:gd name="T81" fmla="*/ 103 h 647"/>
                <a:gd name="T82" fmla="*/ 3 w 3212"/>
                <a:gd name="T83" fmla="*/ 3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3"/>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3"/>
                  </a:lnTo>
                  <a:lnTo>
                    <a:pt x="3044" y="78"/>
                  </a:lnTo>
                  <a:lnTo>
                    <a:pt x="3125" y="40"/>
                  </a:lnTo>
                  <a:lnTo>
                    <a:pt x="3202" y="0"/>
                  </a:lnTo>
                  <a:lnTo>
                    <a:pt x="3209" y="32"/>
                  </a:lnTo>
                  <a:lnTo>
                    <a:pt x="3212" y="65"/>
                  </a:lnTo>
                  <a:lnTo>
                    <a:pt x="3209" y="103"/>
                  </a:lnTo>
                  <a:lnTo>
                    <a:pt x="3199" y="141"/>
                  </a:lnTo>
                  <a:lnTo>
                    <a:pt x="3182" y="178"/>
                  </a:lnTo>
                  <a:lnTo>
                    <a:pt x="3159" y="214"/>
                  </a:lnTo>
                  <a:lnTo>
                    <a:pt x="3130" y="249"/>
                  </a:lnTo>
                  <a:lnTo>
                    <a:pt x="3096" y="283"/>
                  </a:lnTo>
                  <a:lnTo>
                    <a:pt x="3055" y="316"/>
                  </a:lnTo>
                  <a:lnTo>
                    <a:pt x="3009" y="348"/>
                  </a:lnTo>
                  <a:lnTo>
                    <a:pt x="2958" y="379"/>
                  </a:lnTo>
                  <a:lnTo>
                    <a:pt x="2902" y="409"/>
                  </a:lnTo>
                  <a:lnTo>
                    <a:pt x="2841" y="437"/>
                  </a:lnTo>
                  <a:lnTo>
                    <a:pt x="2775" y="464"/>
                  </a:lnTo>
                  <a:lnTo>
                    <a:pt x="2706" y="489"/>
                  </a:lnTo>
                  <a:lnTo>
                    <a:pt x="2632" y="513"/>
                  </a:lnTo>
                  <a:lnTo>
                    <a:pt x="2554" y="535"/>
                  </a:lnTo>
                  <a:lnTo>
                    <a:pt x="2472" y="555"/>
                  </a:lnTo>
                  <a:lnTo>
                    <a:pt x="2388" y="574"/>
                  </a:lnTo>
                  <a:lnTo>
                    <a:pt x="2299" y="590"/>
                  </a:lnTo>
                  <a:lnTo>
                    <a:pt x="2208" y="605"/>
                  </a:lnTo>
                  <a:lnTo>
                    <a:pt x="2114" y="618"/>
                  </a:lnTo>
                  <a:lnTo>
                    <a:pt x="2016" y="628"/>
                  </a:lnTo>
                  <a:lnTo>
                    <a:pt x="1917" y="636"/>
                  </a:lnTo>
                  <a:lnTo>
                    <a:pt x="1815" y="642"/>
                  </a:lnTo>
                  <a:lnTo>
                    <a:pt x="1712" y="646"/>
                  </a:lnTo>
                  <a:lnTo>
                    <a:pt x="1606" y="647"/>
                  </a:lnTo>
                  <a:lnTo>
                    <a:pt x="1500" y="646"/>
                  </a:lnTo>
                  <a:lnTo>
                    <a:pt x="1397" y="642"/>
                  </a:lnTo>
                  <a:lnTo>
                    <a:pt x="1295" y="636"/>
                  </a:lnTo>
                  <a:lnTo>
                    <a:pt x="1195" y="628"/>
                  </a:lnTo>
                  <a:lnTo>
                    <a:pt x="1098" y="618"/>
                  </a:lnTo>
                  <a:lnTo>
                    <a:pt x="1004" y="605"/>
                  </a:lnTo>
                  <a:lnTo>
                    <a:pt x="912" y="590"/>
                  </a:lnTo>
                  <a:lnTo>
                    <a:pt x="824" y="574"/>
                  </a:lnTo>
                  <a:lnTo>
                    <a:pt x="739" y="555"/>
                  </a:lnTo>
                  <a:lnTo>
                    <a:pt x="658" y="535"/>
                  </a:lnTo>
                  <a:lnTo>
                    <a:pt x="580" y="513"/>
                  </a:lnTo>
                  <a:lnTo>
                    <a:pt x="506" y="489"/>
                  </a:lnTo>
                  <a:lnTo>
                    <a:pt x="436" y="464"/>
                  </a:lnTo>
                  <a:lnTo>
                    <a:pt x="371" y="437"/>
                  </a:lnTo>
                  <a:lnTo>
                    <a:pt x="310" y="409"/>
                  </a:lnTo>
                  <a:lnTo>
                    <a:pt x="254" y="379"/>
                  </a:lnTo>
                  <a:lnTo>
                    <a:pt x="203" y="348"/>
                  </a:lnTo>
                  <a:lnTo>
                    <a:pt x="157" y="316"/>
                  </a:lnTo>
                  <a:lnTo>
                    <a:pt x="116" y="283"/>
                  </a:lnTo>
                  <a:lnTo>
                    <a:pt x="82" y="249"/>
                  </a:lnTo>
                  <a:lnTo>
                    <a:pt x="53" y="214"/>
                  </a:lnTo>
                  <a:lnTo>
                    <a:pt x="30" y="178"/>
                  </a:lnTo>
                  <a:lnTo>
                    <a:pt x="13" y="141"/>
                  </a:lnTo>
                  <a:lnTo>
                    <a:pt x="3" y="103"/>
                  </a:lnTo>
                  <a:lnTo>
                    <a:pt x="0" y="65"/>
                  </a:lnTo>
                  <a:lnTo>
                    <a:pt x="3" y="32"/>
                  </a:lnTo>
                  <a:lnTo>
                    <a:pt x="11" y="0"/>
                  </a:lnTo>
                  <a:close/>
                </a:path>
              </a:pathLst>
            </a:custGeom>
            <a:grpFill/>
            <a:ln w="0">
              <a:noFill/>
              <a:prstDash val="solid"/>
              <a:round/>
            </a:ln>
          </p:spPr>
          <p:txBody>
            <a:bodyPr vert="horz" wrap="square" lIns="91440" tIns="45720" rIns="91440" bIns="45720" numCol="1" anchor="t" anchorCtr="0" compatLnSpc="1"/>
            <a:lstStyle/>
            <a:p>
              <a:endParaRPr lang="en-US">
                <a:latin typeface="字魂36号-正文宋楷" panose="02000000000000000000" pitchFamily="2" charset="-122"/>
                <a:ea typeface="字魂36号-正文宋楷" panose="02000000000000000000" pitchFamily="2" charset="-122"/>
              </a:endParaRPr>
            </a:p>
          </p:txBody>
        </p:sp>
      </p:grpSp>
      <p:sp>
        <p:nvSpPr>
          <p:cNvPr id="175" name="矩形 29"/>
          <p:cNvSpPr/>
          <p:nvPr/>
        </p:nvSpPr>
        <p:spPr>
          <a:xfrm>
            <a:off x="1097280" y="2133600"/>
            <a:ext cx="4653280" cy="2905760"/>
          </a:xfrm>
          <a:prstGeom prst="rect">
            <a:avLst/>
          </a:prstGeom>
          <a:blipFill dpi="0" rotWithShape="1">
            <a:blip r:embed="rId2"/>
            <a:srcRect/>
            <a:stretch>
              <a:fillRect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Google Shape;86;p19"/>
          <p:cNvSpPr txBox="1"/>
          <p:nvPr/>
        </p:nvSpPr>
        <p:spPr>
          <a:xfrm>
            <a:off x="6405694" y="711900"/>
            <a:ext cx="3495066" cy="4342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altLang="en-US" sz="2800" b="1" dirty="0">
                <a:solidFill>
                  <a:schemeClr val="tx1">
                    <a:lumMod val="75000"/>
                    <a:lumOff val="25000"/>
                  </a:schemeClr>
                </a:solidFill>
                <a:cs typeface="+mn-ea"/>
                <a:sym typeface="+mn-lt"/>
              </a:rPr>
              <a:t>④</a:t>
            </a:r>
            <a:r>
              <a:rPr lang="en-US" altLang="zh-CN" sz="2800" b="1" dirty="0">
                <a:solidFill>
                  <a:schemeClr val="tx1">
                    <a:lumMod val="75000"/>
                    <a:lumOff val="25000"/>
                  </a:schemeClr>
                </a:solidFill>
                <a:cs typeface="+mn-ea"/>
                <a:sym typeface="+mn-lt"/>
              </a:rPr>
              <a:t>Telephony Cards</a:t>
            </a:r>
            <a:endParaRPr sz="2800" b="1" i="0" u="none" strike="noStrike" cap="none" dirty="0">
              <a:solidFill>
                <a:schemeClr val="tx1">
                  <a:lumMod val="75000"/>
                  <a:lumOff val="25000"/>
                </a:schemeClr>
              </a:solidFill>
              <a:cs typeface="+mn-ea"/>
              <a:sym typeface="+mn-lt"/>
            </a:endParaRPr>
          </a:p>
        </p:txBody>
      </p:sp>
      <p:sp>
        <p:nvSpPr>
          <p:cNvPr id="180" name="Oval 53"/>
          <p:cNvSpPr>
            <a:spLocks noChangeAspect="1"/>
          </p:cNvSpPr>
          <p:nvPr/>
        </p:nvSpPr>
        <p:spPr>
          <a:xfrm>
            <a:off x="6755521" y="3452270"/>
            <a:ext cx="604433" cy="604433"/>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181" name="1"/>
          <p:cNvSpPr txBox="1">
            <a:spLocks noChangeArrowheads="1"/>
          </p:cNvSpPr>
          <p:nvPr/>
        </p:nvSpPr>
        <p:spPr bwMode="auto">
          <a:xfrm>
            <a:off x="7557290" y="3491182"/>
            <a:ext cx="3410176"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Digital Cards</a:t>
            </a:r>
            <a:endParaRPr lang="en-US" altLang="zh-CN" b="1" dirty="0">
              <a:solidFill>
                <a:srgbClr val="404040"/>
              </a:solidFill>
              <a:latin typeface="+mn-lt"/>
              <a:ea typeface="+mn-ea"/>
              <a:cs typeface="+mn-ea"/>
              <a:sym typeface="+mn-lt"/>
            </a:endParaRPr>
          </a:p>
        </p:txBody>
      </p:sp>
      <p:sp>
        <p:nvSpPr>
          <p:cNvPr id="182" name="1"/>
          <p:cNvSpPr txBox="1">
            <a:spLocks noChangeArrowheads="1"/>
          </p:cNvSpPr>
          <p:nvPr/>
        </p:nvSpPr>
        <p:spPr bwMode="auto">
          <a:xfrm>
            <a:off x="7557290" y="3754412"/>
            <a:ext cx="3993016"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D130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D230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D430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D830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D1630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D210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D410</a:t>
            </a:r>
            <a:endParaRPr lang="zh-CN" altLang="en-US" sz="1400" dirty="0">
              <a:solidFill>
                <a:schemeClr val="tx1">
                  <a:lumMod val="75000"/>
                  <a:lumOff val="25000"/>
                </a:schemeClr>
              </a:solidFill>
              <a:latin typeface="+mn-lt"/>
              <a:ea typeface="+mn-ea"/>
              <a:cs typeface="+mn-ea"/>
              <a:sym typeface="+mn-lt"/>
            </a:endParaRPr>
          </a:p>
        </p:txBody>
      </p:sp>
      <p:sp>
        <p:nvSpPr>
          <p:cNvPr id="188" name="Freeform 83"/>
          <p:cNvSpPr>
            <a:spLocks noEditPoints="1"/>
          </p:cNvSpPr>
          <p:nvPr/>
        </p:nvSpPr>
        <p:spPr bwMode="auto">
          <a:xfrm>
            <a:off x="6886387" y="3586589"/>
            <a:ext cx="340206" cy="388756"/>
          </a:xfrm>
          <a:custGeom>
            <a:avLst/>
            <a:gdLst/>
            <a:ahLst/>
            <a:cxnLst>
              <a:cxn ang="0">
                <a:pos x="79375" y="0"/>
              </a:cxn>
              <a:cxn ang="0">
                <a:pos x="127000" y="22225"/>
              </a:cxn>
              <a:cxn ang="0">
                <a:pos x="136525" y="111125"/>
              </a:cxn>
              <a:cxn ang="0">
                <a:pos x="104775" y="136525"/>
              </a:cxn>
              <a:cxn ang="0">
                <a:pos x="82550" y="158750"/>
              </a:cxn>
              <a:cxn ang="0">
                <a:pos x="73025" y="158750"/>
              </a:cxn>
              <a:cxn ang="0">
                <a:pos x="73025" y="158750"/>
              </a:cxn>
              <a:cxn ang="0">
                <a:pos x="73025" y="158750"/>
              </a:cxn>
              <a:cxn ang="0">
                <a:pos x="50800" y="136525"/>
              </a:cxn>
              <a:cxn ang="0">
                <a:pos x="19050" y="111125"/>
              </a:cxn>
              <a:cxn ang="0">
                <a:pos x="28575" y="22225"/>
              </a:cxn>
              <a:cxn ang="0">
                <a:pos x="79375" y="0"/>
              </a:cxn>
              <a:cxn ang="0">
                <a:pos x="79375" y="34925"/>
              </a:cxn>
              <a:cxn ang="0">
                <a:pos x="79375" y="34925"/>
              </a:cxn>
              <a:cxn ang="0">
                <a:pos x="101600" y="44450"/>
              </a:cxn>
              <a:cxn ang="0">
                <a:pos x="114300" y="69850"/>
              </a:cxn>
              <a:cxn ang="0">
                <a:pos x="101600" y="95250"/>
              </a:cxn>
              <a:cxn ang="0">
                <a:pos x="79375" y="104775"/>
              </a:cxn>
              <a:cxn ang="0">
                <a:pos x="53975" y="95250"/>
              </a:cxn>
              <a:cxn ang="0">
                <a:pos x="41275" y="69850"/>
              </a:cxn>
              <a:cxn ang="0">
                <a:pos x="53975" y="44450"/>
              </a:cxn>
              <a:cxn ang="0">
                <a:pos x="79375" y="34925"/>
              </a:cxn>
              <a:cxn ang="0">
                <a:pos x="98425" y="50800"/>
              </a:cxn>
              <a:cxn ang="0">
                <a:pos x="98425" y="50800"/>
              </a:cxn>
              <a:cxn ang="0">
                <a:pos x="79375" y="41275"/>
              </a:cxn>
              <a:cxn ang="0">
                <a:pos x="57150" y="50800"/>
              </a:cxn>
              <a:cxn ang="0">
                <a:pos x="50800" y="69850"/>
              </a:cxn>
              <a:cxn ang="0">
                <a:pos x="57150" y="88900"/>
              </a:cxn>
              <a:cxn ang="0">
                <a:pos x="79375" y="98425"/>
              </a:cxn>
              <a:cxn ang="0">
                <a:pos x="98425" y="88900"/>
              </a:cxn>
              <a:cxn ang="0">
                <a:pos x="104775" y="69850"/>
              </a:cxn>
              <a:cxn ang="0">
                <a:pos x="98425" y="50800"/>
              </a:cxn>
              <a:cxn ang="0">
                <a:pos x="117475" y="28575"/>
              </a:cxn>
              <a:cxn ang="0">
                <a:pos x="117475" y="28575"/>
              </a:cxn>
              <a:cxn ang="0">
                <a:pos x="79375" y="12700"/>
              </a:cxn>
              <a:cxn ang="0">
                <a:pos x="38100" y="28575"/>
              </a:cxn>
              <a:cxn ang="0">
                <a:pos x="28575" y="104775"/>
              </a:cxn>
              <a:cxn ang="0">
                <a:pos x="57150" y="123825"/>
              </a:cxn>
              <a:cxn ang="0">
                <a:pos x="60325" y="127000"/>
              </a:cxn>
              <a:cxn ang="0">
                <a:pos x="79375" y="146050"/>
              </a:cxn>
              <a:cxn ang="0">
                <a:pos x="95250" y="127000"/>
              </a:cxn>
              <a:cxn ang="0">
                <a:pos x="98425" y="123825"/>
              </a:cxn>
              <a:cxn ang="0">
                <a:pos x="127000" y="104775"/>
              </a:cxn>
              <a:cxn ang="0">
                <a:pos x="117475" y="28575"/>
              </a:cxn>
            </a:cxnLst>
            <a:rect l="0" t="0" r="0" b="0"/>
            <a:pathLst>
              <a:path w="49" h="51">
                <a:moveTo>
                  <a:pt x="25" y="0"/>
                </a:moveTo>
                <a:cubicBezTo>
                  <a:pt x="31" y="0"/>
                  <a:pt x="36" y="3"/>
                  <a:pt x="40" y="7"/>
                </a:cubicBezTo>
                <a:cubicBezTo>
                  <a:pt x="48" y="14"/>
                  <a:pt x="49" y="26"/>
                  <a:pt x="43" y="35"/>
                </a:cubicBezTo>
                <a:cubicBezTo>
                  <a:pt x="40" y="38"/>
                  <a:pt x="37" y="41"/>
                  <a:pt x="33" y="43"/>
                </a:cubicBezTo>
                <a:cubicBezTo>
                  <a:pt x="26" y="50"/>
                  <a:pt x="26" y="50"/>
                  <a:pt x="26" y="50"/>
                </a:cubicBezTo>
                <a:cubicBezTo>
                  <a:pt x="25" y="51"/>
                  <a:pt x="24" y="51"/>
                  <a:pt x="23" y="50"/>
                </a:cubicBezTo>
                <a:cubicBezTo>
                  <a:pt x="23" y="50"/>
                  <a:pt x="23" y="50"/>
                  <a:pt x="23" y="50"/>
                </a:cubicBezTo>
                <a:cubicBezTo>
                  <a:pt x="23" y="50"/>
                  <a:pt x="23" y="50"/>
                  <a:pt x="23" y="50"/>
                </a:cubicBezTo>
                <a:cubicBezTo>
                  <a:pt x="16" y="43"/>
                  <a:pt x="16" y="43"/>
                  <a:pt x="16" y="43"/>
                </a:cubicBezTo>
                <a:cubicBezTo>
                  <a:pt x="12" y="41"/>
                  <a:pt x="9" y="38"/>
                  <a:pt x="6" y="35"/>
                </a:cubicBezTo>
                <a:cubicBezTo>
                  <a:pt x="0" y="26"/>
                  <a:pt x="1" y="14"/>
                  <a:pt x="9" y="7"/>
                </a:cubicBezTo>
                <a:cubicBezTo>
                  <a:pt x="13" y="3"/>
                  <a:pt x="18" y="0"/>
                  <a:pt x="25" y="0"/>
                </a:cubicBezTo>
                <a:close/>
                <a:moveTo>
                  <a:pt x="25" y="11"/>
                </a:moveTo>
                <a:cubicBezTo>
                  <a:pt x="25" y="11"/>
                  <a:pt x="25" y="11"/>
                  <a:pt x="25" y="11"/>
                </a:cubicBezTo>
                <a:cubicBezTo>
                  <a:pt x="28" y="11"/>
                  <a:pt x="30" y="12"/>
                  <a:pt x="32" y="14"/>
                </a:cubicBezTo>
                <a:cubicBezTo>
                  <a:pt x="34" y="16"/>
                  <a:pt x="36" y="19"/>
                  <a:pt x="36" y="22"/>
                </a:cubicBezTo>
                <a:cubicBezTo>
                  <a:pt x="36" y="25"/>
                  <a:pt x="34" y="28"/>
                  <a:pt x="32" y="30"/>
                </a:cubicBezTo>
                <a:cubicBezTo>
                  <a:pt x="30" y="32"/>
                  <a:pt x="28" y="33"/>
                  <a:pt x="25" y="33"/>
                </a:cubicBezTo>
                <a:cubicBezTo>
                  <a:pt x="21" y="33"/>
                  <a:pt x="19" y="32"/>
                  <a:pt x="17" y="30"/>
                </a:cubicBezTo>
                <a:cubicBezTo>
                  <a:pt x="15" y="28"/>
                  <a:pt x="13" y="25"/>
                  <a:pt x="13" y="22"/>
                </a:cubicBezTo>
                <a:cubicBezTo>
                  <a:pt x="13" y="19"/>
                  <a:pt x="15" y="16"/>
                  <a:pt x="17" y="14"/>
                </a:cubicBezTo>
                <a:cubicBezTo>
                  <a:pt x="19" y="12"/>
                  <a:pt x="21" y="11"/>
                  <a:pt x="25" y="11"/>
                </a:cubicBezTo>
                <a:close/>
                <a:moveTo>
                  <a:pt x="31" y="16"/>
                </a:moveTo>
                <a:cubicBezTo>
                  <a:pt x="31" y="16"/>
                  <a:pt x="31" y="16"/>
                  <a:pt x="31" y="16"/>
                </a:cubicBezTo>
                <a:cubicBezTo>
                  <a:pt x="29" y="14"/>
                  <a:pt x="27" y="13"/>
                  <a:pt x="25" y="13"/>
                </a:cubicBezTo>
                <a:cubicBezTo>
                  <a:pt x="22" y="13"/>
                  <a:pt x="20" y="14"/>
                  <a:pt x="18" y="16"/>
                </a:cubicBezTo>
                <a:cubicBezTo>
                  <a:pt x="17" y="18"/>
                  <a:pt x="16" y="20"/>
                  <a:pt x="16" y="22"/>
                </a:cubicBezTo>
                <a:cubicBezTo>
                  <a:pt x="16" y="25"/>
                  <a:pt x="17" y="27"/>
                  <a:pt x="18" y="28"/>
                </a:cubicBezTo>
                <a:cubicBezTo>
                  <a:pt x="20" y="30"/>
                  <a:pt x="22" y="31"/>
                  <a:pt x="25" y="31"/>
                </a:cubicBezTo>
                <a:cubicBezTo>
                  <a:pt x="27" y="31"/>
                  <a:pt x="29" y="30"/>
                  <a:pt x="31" y="28"/>
                </a:cubicBezTo>
                <a:cubicBezTo>
                  <a:pt x="32" y="27"/>
                  <a:pt x="33" y="25"/>
                  <a:pt x="33" y="22"/>
                </a:cubicBezTo>
                <a:cubicBezTo>
                  <a:pt x="33" y="20"/>
                  <a:pt x="32" y="18"/>
                  <a:pt x="31" y="16"/>
                </a:cubicBezTo>
                <a:close/>
                <a:moveTo>
                  <a:pt x="37" y="9"/>
                </a:moveTo>
                <a:cubicBezTo>
                  <a:pt x="37" y="9"/>
                  <a:pt x="37" y="9"/>
                  <a:pt x="37" y="9"/>
                </a:cubicBezTo>
                <a:cubicBezTo>
                  <a:pt x="34" y="6"/>
                  <a:pt x="30" y="4"/>
                  <a:pt x="25" y="4"/>
                </a:cubicBezTo>
                <a:cubicBezTo>
                  <a:pt x="19" y="4"/>
                  <a:pt x="15" y="6"/>
                  <a:pt x="12" y="9"/>
                </a:cubicBezTo>
                <a:cubicBezTo>
                  <a:pt x="5" y="16"/>
                  <a:pt x="5" y="25"/>
                  <a:pt x="9" y="33"/>
                </a:cubicBezTo>
                <a:cubicBezTo>
                  <a:pt x="12" y="36"/>
                  <a:pt x="14" y="38"/>
                  <a:pt x="18" y="39"/>
                </a:cubicBezTo>
                <a:cubicBezTo>
                  <a:pt x="18" y="39"/>
                  <a:pt x="18" y="39"/>
                  <a:pt x="19" y="40"/>
                </a:cubicBezTo>
                <a:cubicBezTo>
                  <a:pt x="25" y="46"/>
                  <a:pt x="25" y="46"/>
                  <a:pt x="25" y="46"/>
                </a:cubicBezTo>
                <a:cubicBezTo>
                  <a:pt x="30" y="40"/>
                  <a:pt x="30" y="40"/>
                  <a:pt x="30" y="40"/>
                </a:cubicBezTo>
                <a:cubicBezTo>
                  <a:pt x="31" y="39"/>
                  <a:pt x="31" y="39"/>
                  <a:pt x="31" y="39"/>
                </a:cubicBezTo>
                <a:cubicBezTo>
                  <a:pt x="35" y="38"/>
                  <a:pt x="37" y="36"/>
                  <a:pt x="40" y="33"/>
                </a:cubicBezTo>
                <a:cubicBezTo>
                  <a:pt x="44" y="25"/>
                  <a:pt x="44" y="16"/>
                  <a:pt x="37" y="9"/>
                </a:cubicBezTo>
                <a:close/>
              </a:path>
            </a:pathLst>
          </a:custGeom>
          <a:solidFill>
            <a:schemeClr val="bg1"/>
          </a:solidFill>
          <a:ln>
            <a:noFill/>
          </a:ln>
          <a:effectLst/>
        </p:spPr>
        <p:txBody>
          <a:bodyPr wrap="square" lIns="19050" tIns="19050" rIns="19050" bIns="19050" anchor="ctr">
            <a:noAutofit/>
          </a:bodyPr>
          <a:lstStyle/>
          <a:p>
            <a:pPr lvl="0" algn="ctr" defTabSz="228600" fontAlgn="base" hangingPunct="0">
              <a:buClrTx/>
              <a:buSzTx/>
              <a:buFontTx/>
              <a:defRPr/>
            </a:pPr>
            <a:endParaRPr lang="en-US" sz="1500" noProof="0" dirty="0">
              <a:ln>
                <a:noFill/>
              </a:ln>
              <a:solidFill>
                <a:srgbClr val="FFFFFF"/>
              </a:solidFill>
              <a:effectLst>
                <a:outerShdw blurRad="38100" dist="38100" dir="2700000" algn="tl">
                  <a:srgbClr val="000000"/>
                </a:outerShdw>
              </a:effectLst>
              <a:uLnTx/>
              <a:uFillTx/>
              <a:latin typeface="思源黑体 Normal" panose="020B0400000000000000" pitchFamily="34" charset="-122"/>
              <a:ea typeface="思源黑体 Normal" panose="020B0400000000000000" pitchFamily="34" charset="-122"/>
              <a:sym typeface="+mn-ea"/>
            </a:endParaRPr>
          </a:p>
        </p:txBody>
      </p:sp>
      <p:sp>
        <p:nvSpPr>
          <p:cNvPr id="46" name="Oval 53"/>
          <p:cNvSpPr>
            <a:spLocks noChangeAspect="1"/>
          </p:cNvSpPr>
          <p:nvPr/>
        </p:nvSpPr>
        <p:spPr>
          <a:xfrm>
            <a:off x="6748768" y="4474563"/>
            <a:ext cx="604433" cy="604433"/>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47" name="1"/>
          <p:cNvSpPr txBox="1">
            <a:spLocks noChangeArrowheads="1"/>
          </p:cNvSpPr>
          <p:nvPr/>
        </p:nvSpPr>
        <p:spPr bwMode="auto">
          <a:xfrm>
            <a:off x="7542270" y="4491908"/>
            <a:ext cx="1837907"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Hybrid Cards</a:t>
            </a:r>
            <a:endParaRPr lang="en-US" altLang="zh-CN" b="1" dirty="0">
              <a:solidFill>
                <a:srgbClr val="404040"/>
              </a:solidFill>
              <a:latin typeface="+mn-lt"/>
              <a:ea typeface="+mn-ea"/>
              <a:cs typeface="+mn-ea"/>
              <a:sym typeface="+mn-lt"/>
            </a:endParaRPr>
          </a:p>
        </p:txBody>
      </p:sp>
      <p:sp>
        <p:nvSpPr>
          <p:cNvPr id="48" name="1"/>
          <p:cNvSpPr txBox="1">
            <a:spLocks noChangeArrowheads="1"/>
          </p:cNvSpPr>
          <p:nvPr/>
        </p:nvSpPr>
        <p:spPr bwMode="auto">
          <a:xfrm>
            <a:off x="7551796" y="4755137"/>
            <a:ext cx="3772764"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X204</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B200M</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D100M</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FXO200M</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FXS200M</a:t>
            </a:r>
            <a:endParaRPr lang="en-US" altLang="zh-CN" sz="1400" dirty="0">
              <a:solidFill>
                <a:schemeClr val="tx1">
                  <a:lumMod val="75000"/>
                  <a:lumOff val="25000"/>
                </a:schemeClr>
              </a:solidFill>
              <a:latin typeface="+mn-lt"/>
              <a:ea typeface="+mn-ea"/>
              <a:cs typeface="+mn-ea"/>
              <a:sym typeface="+mn-lt"/>
            </a:endParaRPr>
          </a:p>
        </p:txBody>
      </p:sp>
      <p:sp>
        <p:nvSpPr>
          <p:cNvPr id="49" name="Oval 53"/>
          <p:cNvSpPr>
            <a:spLocks noChangeAspect="1"/>
          </p:cNvSpPr>
          <p:nvPr/>
        </p:nvSpPr>
        <p:spPr>
          <a:xfrm>
            <a:off x="6750773" y="5478584"/>
            <a:ext cx="604433" cy="604433"/>
          </a:xfrm>
          <a:prstGeom prst="ellipse">
            <a:avLst/>
          </a:prstGeom>
          <a:solidFill>
            <a:srgbClr val="387D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00"/>
            <a:endParaRPr lang="en-US" dirty="0">
              <a:solidFill>
                <a:prstClr val="white"/>
              </a:solidFill>
              <a:cs typeface="+mn-ea"/>
              <a:sym typeface="+mn-lt"/>
            </a:endParaRPr>
          </a:p>
        </p:txBody>
      </p:sp>
      <p:sp>
        <p:nvSpPr>
          <p:cNvPr id="50" name="1"/>
          <p:cNvSpPr txBox="1">
            <a:spLocks noChangeArrowheads="1"/>
          </p:cNvSpPr>
          <p:nvPr/>
        </p:nvSpPr>
        <p:spPr bwMode="auto">
          <a:xfrm>
            <a:off x="7567311" y="5519405"/>
            <a:ext cx="2026849" cy="276999"/>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b="1" dirty="0">
                <a:solidFill>
                  <a:srgbClr val="404040"/>
                </a:solidFill>
                <a:latin typeface="+mn-lt"/>
                <a:ea typeface="+mn-ea"/>
                <a:cs typeface="+mn-ea"/>
                <a:sym typeface="+mn-lt"/>
              </a:rPr>
              <a:t>Transcoding Cards</a:t>
            </a:r>
            <a:endParaRPr lang="en-US" altLang="zh-CN" b="1" dirty="0">
              <a:solidFill>
                <a:srgbClr val="404040"/>
              </a:solidFill>
              <a:latin typeface="+mn-lt"/>
              <a:ea typeface="+mn-ea"/>
              <a:cs typeface="+mn-ea"/>
              <a:sym typeface="+mn-lt"/>
            </a:endParaRPr>
          </a:p>
        </p:txBody>
      </p:sp>
      <p:sp>
        <p:nvSpPr>
          <p:cNvPr id="51" name="1"/>
          <p:cNvSpPr txBox="1">
            <a:spLocks noChangeArrowheads="1"/>
          </p:cNvSpPr>
          <p:nvPr/>
        </p:nvSpPr>
        <p:spPr bwMode="auto">
          <a:xfrm>
            <a:off x="7567311" y="5782634"/>
            <a:ext cx="3608555"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V100</a:t>
            </a:r>
            <a:endParaRPr lang="en-US" altLang="zh-CN" sz="1400" dirty="0">
              <a:solidFill>
                <a:schemeClr val="tx1">
                  <a:lumMod val="75000"/>
                  <a:lumOff val="25000"/>
                </a:schemeClr>
              </a:solidFill>
              <a:latin typeface="+mn-lt"/>
              <a:ea typeface="+mn-ea"/>
              <a:cs typeface="+mn-ea"/>
              <a:sym typeface="+mn-lt"/>
            </a:endParaRPr>
          </a:p>
        </p:txBody>
      </p:sp>
      <p:sp>
        <p:nvSpPr>
          <p:cNvPr id="69" name="Freeform 17"/>
          <p:cNvSpPr>
            <a:spLocks noEditPoints="1"/>
          </p:cNvSpPr>
          <p:nvPr/>
        </p:nvSpPr>
        <p:spPr bwMode="auto">
          <a:xfrm>
            <a:off x="6836421" y="5616733"/>
            <a:ext cx="406691" cy="346049"/>
          </a:xfrm>
          <a:custGeom>
            <a:avLst/>
            <a:gdLst>
              <a:gd name="T0" fmla="*/ 1120 w 2069"/>
              <a:gd name="T1" fmla="*/ 0 h 1899"/>
              <a:gd name="T2" fmla="*/ 189 w 2069"/>
              <a:gd name="T3" fmla="*/ 777 h 1899"/>
              <a:gd name="T4" fmla="*/ 0 w 2069"/>
              <a:gd name="T5" fmla="*/ 777 h 1899"/>
              <a:gd name="T6" fmla="*/ 259 w 2069"/>
              <a:gd name="T7" fmla="*/ 1122 h 1899"/>
              <a:gd name="T8" fmla="*/ 517 w 2069"/>
              <a:gd name="T9" fmla="*/ 777 h 1899"/>
              <a:gd name="T10" fmla="*/ 362 w 2069"/>
              <a:gd name="T11" fmla="*/ 777 h 1899"/>
              <a:gd name="T12" fmla="*/ 1120 w 2069"/>
              <a:gd name="T13" fmla="*/ 173 h 1899"/>
              <a:gd name="T14" fmla="*/ 1896 w 2069"/>
              <a:gd name="T15" fmla="*/ 950 h 1899"/>
              <a:gd name="T16" fmla="*/ 1120 w 2069"/>
              <a:gd name="T17" fmla="*/ 1727 h 1899"/>
              <a:gd name="T18" fmla="*/ 477 w 2069"/>
              <a:gd name="T19" fmla="*/ 1381 h 1899"/>
              <a:gd name="T20" fmla="*/ 276 w 2069"/>
              <a:gd name="T21" fmla="*/ 1381 h 1899"/>
              <a:gd name="T22" fmla="*/ 1120 w 2069"/>
              <a:gd name="T23" fmla="*/ 1899 h 1899"/>
              <a:gd name="T24" fmla="*/ 2069 w 2069"/>
              <a:gd name="T25" fmla="*/ 950 h 1899"/>
              <a:gd name="T26" fmla="*/ 1120 w 2069"/>
              <a:gd name="T27" fmla="*/ 0 h 1899"/>
              <a:gd name="T28" fmla="*/ 1080 w 2069"/>
              <a:gd name="T29" fmla="*/ 345 h 1899"/>
              <a:gd name="T30" fmla="*/ 1080 w 2069"/>
              <a:gd name="T31" fmla="*/ 978 h 1899"/>
              <a:gd name="T32" fmla="*/ 1528 w 2069"/>
              <a:gd name="T33" fmla="*/ 1243 h 1899"/>
              <a:gd name="T34" fmla="*/ 1569 w 2069"/>
              <a:gd name="T35" fmla="*/ 1168 h 1899"/>
              <a:gd name="T36" fmla="*/ 1166 w 2069"/>
              <a:gd name="T37" fmla="*/ 926 h 1899"/>
              <a:gd name="T38" fmla="*/ 1166 w 2069"/>
              <a:gd name="T39" fmla="*/ 345 h 1899"/>
              <a:gd name="T40" fmla="*/ 1080 w 2069"/>
              <a:gd name="T41" fmla="*/ 345 h 1899"/>
              <a:gd name="T42" fmla="*/ 1080 w 2069"/>
              <a:gd name="T43" fmla="*/ 345 h 1899"/>
              <a:gd name="T44" fmla="*/ 1080 w 2069"/>
              <a:gd name="T45" fmla="*/ 345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69" h="1899">
                <a:moveTo>
                  <a:pt x="1120" y="0"/>
                </a:moveTo>
                <a:cubicBezTo>
                  <a:pt x="655" y="0"/>
                  <a:pt x="270" y="334"/>
                  <a:pt x="189" y="777"/>
                </a:cubicBezTo>
                <a:cubicBezTo>
                  <a:pt x="0" y="777"/>
                  <a:pt x="0" y="777"/>
                  <a:pt x="0" y="777"/>
                </a:cubicBezTo>
                <a:cubicBezTo>
                  <a:pt x="259" y="1122"/>
                  <a:pt x="259" y="1122"/>
                  <a:pt x="259" y="1122"/>
                </a:cubicBezTo>
                <a:cubicBezTo>
                  <a:pt x="517" y="777"/>
                  <a:pt x="517" y="777"/>
                  <a:pt x="517" y="777"/>
                </a:cubicBezTo>
                <a:cubicBezTo>
                  <a:pt x="362" y="777"/>
                  <a:pt x="362" y="777"/>
                  <a:pt x="362" y="777"/>
                </a:cubicBezTo>
                <a:cubicBezTo>
                  <a:pt x="442" y="432"/>
                  <a:pt x="747" y="173"/>
                  <a:pt x="1120" y="173"/>
                </a:cubicBezTo>
                <a:cubicBezTo>
                  <a:pt x="1552" y="173"/>
                  <a:pt x="1896" y="518"/>
                  <a:pt x="1896" y="950"/>
                </a:cubicBezTo>
                <a:cubicBezTo>
                  <a:pt x="1896" y="1381"/>
                  <a:pt x="1552" y="1727"/>
                  <a:pt x="1120" y="1727"/>
                </a:cubicBezTo>
                <a:cubicBezTo>
                  <a:pt x="850" y="1727"/>
                  <a:pt x="615" y="1588"/>
                  <a:pt x="477" y="1381"/>
                </a:cubicBezTo>
                <a:cubicBezTo>
                  <a:pt x="276" y="1381"/>
                  <a:pt x="276" y="1381"/>
                  <a:pt x="276" y="1381"/>
                </a:cubicBezTo>
                <a:cubicBezTo>
                  <a:pt x="431" y="1686"/>
                  <a:pt x="753" y="1899"/>
                  <a:pt x="1120" y="1899"/>
                </a:cubicBezTo>
                <a:cubicBezTo>
                  <a:pt x="1643" y="1899"/>
                  <a:pt x="2069" y="1473"/>
                  <a:pt x="2069" y="950"/>
                </a:cubicBezTo>
                <a:cubicBezTo>
                  <a:pt x="2069" y="426"/>
                  <a:pt x="1643" y="0"/>
                  <a:pt x="1120" y="0"/>
                </a:cubicBezTo>
                <a:close/>
                <a:moveTo>
                  <a:pt x="1080" y="345"/>
                </a:moveTo>
                <a:cubicBezTo>
                  <a:pt x="1080" y="978"/>
                  <a:pt x="1080" y="978"/>
                  <a:pt x="1080" y="978"/>
                </a:cubicBezTo>
                <a:cubicBezTo>
                  <a:pt x="1528" y="1243"/>
                  <a:pt x="1528" y="1243"/>
                  <a:pt x="1528" y="1243"/>
                </a:cubicBezTo>
                <a:cubicBezTo>
                  <a:pt x="1569" y="1168"/>
                  <a:pt x="1569" y="1168"/>
                  <a:pt x="1569" y="1168"/>
                </a:cubicBezTo>
                <a:cubicBezTo>
                  <a:pt x="1166" y="926"/>
                  <a:pt x="1166" y="926"/>
                  <a:pt x="1166" y="926"/>
                </a:cubicBezTo>
                <a:cubicBezTo>
                  <a:pt x="1166" y="345"/>
                  <a:pt x="1166" y="345"/>
                  <a:pt x="1166" y="345"/>
                </a:cubicBezTo>
                <a:lnTo>
                  <a:pt x="1080" y="345"/>
                </a:lnTo>
                <a:close/>
                <a:moveTo>
                  <a:pt x="1080" y="345"/>
                </a:moveTo>
                <a:cubicBezTo>
                  <a:pt x="1080" y="345"/>
                  <a:pt x="1080" y="345"/>
                  <a:pt x="1080" y="345"/>
                </a:cubicBezTo>
              </a:path>
            </a:pathLst>
          </a:custGeom>
          <a:solidFill>
            <a:schemeClr val="bg1"/>
          </a:solidFill>
          <a:ln>
            <a:noFill/>
          </a:ln>
          <a:effectLst/>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latin typeface="思源黑体 Normal" panose="020B0400000000000000" pitchFamily="34" charset="-122"/>
              <a:ea typeface="思源黑体 Normal" panose="020B0400000000000000" pitchFamily="34" charset="-122"/>
              <a:cs typeface="+mn-ea"/>
              <a:sym typeface="+mn-lt"/>
            </a:endParaRPr>
          </a:p>
        </p:txBody>
      </p:sp>
      <p:sp>
        <p:nvSpPr>
          <p:cNvPr id="70" name="Freeform 160"/>
          <p:cNvSpPr>
            <a:spLocks noEditPoints="1"/>
          </p:cNvSpPr>
          <p:nvPr/>
        </p:nvSpPr>
        <p:spPr bwMode="auto">
          <a:xfrm>
            <a:off x="6861091" y="4607664"/>
            <a:ext cx="320523" cy="341979"/>
          </a:xfrm>
          <a:custGeom>
            <a:avLst/>
            <a:gdLst/>
            <a:ahLst/>
            <a:cxnLst>
              <a:cxn ang="0">
                <a:pos x="121934" y="104775"/>
              </a:cxn>
              <a:cxn ang="0">
                <a:pos x="141187" y="114300"/>
              </a:cxn>
              <a:cxn ang="0">
                <a:pos x="141187" y="114300"/>
              </a:cxn>
              <a:cxn ang="0">
                <a:pos x="150813" y="133350"/>
              </a:cxn>
              <a:cxn ang="0">
                <a:pos x="121934" y="161925"/>
              </a:cxn>
              <a:cxn ang="0">
                <a:pos x="93055" y="133350"/>
              </a:cxn>
              <a:cxn ang="0">
                <a:pos x="96264" y="123825"/>
              </a:cxn>
              <a:cxn ang="0">
                <a:pos x="67385" y="107950"/>
              </a:cxn>
              <a:cxn ang="0">
                <a:pos x="64176" y="107950"/>
              </a:cxn>
              <a:cxn ang="0">
                <a:pos x="64176" y="107950"/>
              </a:cxn>
              <a:cxn ang="0">
                <a:pos x="38505" y="117475"/>
              </a:cxn>
              <a:cxn ang="0">
                <a:pos x="0" y="82550"/>
              </a:cxn>
              <a:cxn ang="0">
                <a:pos x="38505" y="44450"/>
              </a:cxn>
              <a:cxn ang="0">
                <a:pos x="64176" y="53975"/>
              </a:cxn>
              <a:cxn ang="0">
                <a:pos x="64176" y="53975"/>
              </a:cxn>
              <a:cxn ang="0">
                <a:pos x="64176" y="53975"/>
              </a:cxn>
              <a:cxn ang="0">
                <a:pos x="67385" y="57150"/>
              </a:cxn>
              <a:cxn ang="0">
                <a:pos x="96264" y="38100"/>
              </a:cxn>
              <a:cxn ang="0">
                <a:pos x="93055" y="28575"/>
              </a:cxn>
              <a:cxn ang="0">
                <a:pos x="121934" y="0"/>
              </a:cxn>
              <a:cxn ang="0">
                <a:pos x="150813" y="28575"/>
              </a:cxn>
              <a:cxn ang="0">
                <a:pos x="121934" y="57150"/>
              </a:cxn>
              <a:cxn ang="0">
                <a:pos x="102681" y="47625"/>
              </a:cxn>
              <a:cxn ang="0">
                <a:pos x="102681" y="47625"/>
              </a:cxn>
              <a:cxn ang="0">
                <a:pos x="73802" y="66675"/>
              </a:cxn>
              <a:cxn ang="0">
                <a:pos x="77011" y="82550"/>
              </a:cxn>
              <a:cxn ang="0">
                <a:pos x="73802" y="95250"/>
              </a:cxn>
              <a:cxn ang="0">
                <a:pos x="102681" y="114300"/>
              </a:cxn>
              <a:cxn ang="0">
                <a:pos x="102681" y="114300"/>
              </a:cxn>
              <a:cxn ang="0">
                <a:pos x="102681" y="114300"/>
              </a:cxn>
              <a:cxn ang="0">
                <a:pos x="102681" y="114300"/>
              </a:cxn>
              <a:cxn ang="0">
                <a:pos x="121934" y="104775"/>
              </a:cxn>
              <a:cxn ang="0">
                <a:pos x="134769" y="120650"/>
              </a:cxn>
              <a:cxn ang="0">
                <a:pos x="134769" y="120650"/>
              </a:cxn>
              <a:cxn ang="0">
                <a:pos x="121934" y="117475"/>
              </a:cxn>
              <a:cxn ang="0">
                <a:pos x="112308" y="120650"/>
              </a:cxn>
              <a:cxn ang="0">
                <a:pos x="112308" y="120650"/>
              </a:cxn>
              <a:cxn ang="0">
                <a:pos x="105890" y="133350"/>
              </a:cxn>
              <a:cxn ang="0">
                <a:pos x="121934" y="149225"/>
              </a:cxn>
              <a:cxn ang="0">
                <a:pos x="137978" y="133350"/>
              </a:cxn>
              <a:cxn ang="0">
                <a:pos x="134769" y="120650"/>
              </a:cxn>
              <a:cxn ang="0">
                <a:pos x="134769" y="120650"/>
              </a:cxn>
              <a:cxn ang="0">
                <a:pos x="54549" y="63500"/>
              </a:cxn>
              <a:cxn ang="0">
                <a:pos x="54549" y="63500"/>
              </a:cxn>
              <a:cxn ang="0">
                <a:pos x="38505" y="57150"/>
              </a:cxn>
              <a:cxn ang="0">
                <a:pos x="12835" y="82550"/>
              </a:cxn>
              <a:cxn ang="0">
                <a:pos x="38505" y="107950"/>
              </a:cxn>
              <a:cxn ang="0">
                <a:pos x="54549" y="98425"/>
              </a:cxn>
              <a:cxn ang="0">
                <a:pos x="54549" y="98425"/>
              </a:cxn>
              <a:cxn ang="0">
                <a:pos x="64176" y="82550"/>
              </a:cxn>
              <a:cxn ang="0">
                <a:pos x="54549" y="63500"/>
              </a:cxn>
              <a:cxn ang="0">
                <a:pos x="54549" y="63500"/>
              </a:cxn>
              <a:cxn ang="0">
                <a:pos x="121934" y="12700"/>
              </a:cxn>
              <a:cxn ang="0">
                <a:pos x="121934" y="12700"/>
              </a:cxn>
              <a:cxn ang="0">
                <a:pos x="105890" y="28575"/>
              </a:cxn>
              <a:cxn ang="0">
                <a:pos x="109099" y="38100"/>
              </a:cxn>
              <a:cxn ang="0">
                <a:pos x="109099" y="38100"/>
              </a:cxn>
              <a:cxn ang="0">
                <a:pos x="112308" y="41275"/>
              </a:cxn>
              <a:cxn ang="0">
                <a:pos x="112308" y="41275"/>
              </a:cxn>
              <a:cxn ang="0">
                <a:pos x="121934" y="44450"/>
              </a:cxn>
              <a:cxn ang="0">
                <a:pos x="137978" y="28575"/>
              </a:cxn>
              <a:cxn ang="0">
                <a:pos x="121934" y="12700"/>
              </a:cxn>
            </a:cxnLst>
            <a:rect l="0" t="0" r="0" b="0"/>
            <a:pathLst>
              <a:path w="47" h="51">
                <a:moveTo>
                  <a:pt x="38" y="33"/>
                </a:moveTo>
                <a:cubicBezTo>
                  <a:pt x="41" y="33"/>
                  <a:pt x="43" y="34"/>
                  <a:pt x="44" y="36"/>
                </a:cubicBezTo>
                <a:cubicBezTo>
                  <a:pt x="44" y="36"/>
                  <a:pt x="44" y="36"/>
                  <a:pt x="44" y="36"/>
                </a:cubicBezTo>
                <a:cubicBezTo>
                  <a:pt x="46" y="37"/>
                  <a:pt x="47" y="40"/>
                  <a:pt x="47" y="42"/>
                </a:cubicBezTo>
                <a:cubicBezTo>
                  <a:pt x="47" y="47"/>
                  <a:pt x="43" y="51"/>
                  <a:pt x="38" y="51"/>
                </a:cubicBezTo>
                <a:cubicBezTo>
                  <a:pt x="33" y="51"/>
                  <a:pt x="29" y="47"/>
                  <a:pt x="29" y="42"/>
                </a:cubicBezTo>
                <a:cubicBezTo>
                  <a:pt x="29" y="41"/>
                  <a:pt x="30" y="40"/>
                  <a:pt x="30" y="39"/>
                </a:cubicBezTo>
                <a:cubicBezTo>
                  <a:pt x="21" y="34"/>
                  <a:pt x="21" y="34"/>
                  <a:pt x="21" y="34"/>
                </a:cubicBezTo>
                <a:cubicBezTo>
                  <a:pt x="21" y="34"/>
                  <a:pt x="20" y="34"/>
                  <a:pt x="20" y="34"/>
                </a:cubicBezTo>
                <a:cubicBezTo>
                  <a:pt x="20" y="34"/>
                  <a:pt x="20" y="34"/>
                  <a:pt x="20" y="34"/>
                </a:cubicBezTo>
                <a:cubicBezTo>
                  <a:pt x="18" y="36"/>
                  <a:pt x="15" y="37"/>
                  <a:pt x="12" y="37"/>
                </a:cubicBezTo>
                <a:cubicBezTo>
                  <a:pt x="5" y="37"/>
                  <a:pt x="0" y="32"/>
                  <a:pt x="0" y="26"/>
                </a:cubicBezTo>
                <a:cubicBezTo>
                  <a:pt x="0" y="19"/>
                  <a:pt x="5" y="14"/>
                  <a:pt x="12" y="14"/>
                </a:cubicBezTo>
                <a:cubicBezTo>
                  <a:pt x="15" y="14"/>
                  <a:pt x="18" y="15"/>
                  <a:pt x="20" y="17"/>
                </a:cubicBezTo>
                <a:cubicBezTo>
                  <a:pt x="20" y="17"/>
                  <a:pt x="20" y="17"/>
                  <a:pt x="20" y="17"/>
                </a:cubicBezTo>
                <a:cubicBezTo>
                  <a:pt x="20" y="17"/>
                  <a:pt x="20" y="17"/>
                  <a:pt x="20" y="17"/>
                </a:cubicBezTo>
                <a:cubicBezTo>
                  <a:pt x="20" y="17"/>
                  <a:pt x="21" y="17"/>
                  <a:pt x="21" y="18"/>
                </a:cubicBezTo>
                <a:cubicBezTo>
                  <a:pt x="30" y="12"/>
                  <a:pt x="30" y="12"/>
                  <a:pt x="30" y="12"/>
                </a:cubicBezTo>
                <a:cubicBezTo>
                  <a:pt x="30" y="11"/>
                  <a:pt x="29" y="10"/>
                  <a:pt x="29" y="9"/>
                </a:cubicBezTo>
                <a:cubicBezTo>
                  <a:pt x="29" y="4"/>
                  <a:pt x="33" y="0"/>
                  <a:pt x="38" y="0"/>
                </a:cubicBezTo>
                <a:cubicBezTo>
                  <a:pt x="43" y="0"/>
                  <a:pt x="47" y="4"/>
                  <a:pt x="47" y="9"/>
                </a:cubicBezTo>
                <a:cubicBezTo>
                  <a:pt x="47" y="14"/>
                  <a:pt x="43" y="18"/>
                  <a:pt x="38" y="18"/>
                </a:cubicBezTo>
                <a:cubicBezTo>
                  <a:pt x="36" y="18"/>
                  <a:pt x="34" y="17"/>
                  <a:pt x="32" y="15"/>
                </a:cubicBezTo>
                <a:cubicBezTo>
                  <a:pt x="32" y="15"/>
                  <a:pt x="32" y="15"/>
                  <a:pt x="32" y="15"/>
                </a:cubicBezTo>
                <a:cubicBezTo>
                  <a:pt x="23" y="21"/>
                  <a:pt x="23" y="21"/>
                  <a:pt x="23" y="21"/>
                </a:cubicBezTo>
                <a:cubicBezTo>
                  <a:pt x="23" y="22"/>
                  <a:pt x="24" y="24"/>
                  <a:pt x="24" y="26"/>
                </a:cubicBezTo>
                <a:cubicBezTo>
                  <a:pt x="24" y="27"/>
                  <a:pt x="23" y="29"/>
                  <a:pt x="23" y="30"/>
                </a:cubicBezTo>
                <a:cubicBezTo>
                  <a:pt x="32" y="36"/>
                  <a:pt x="32" y="36"/>
                  <a:pt x="32" y="36"/>
                </a:cubicBezTo>
                <a:cubicBezTo>
                  <a:pt x="32" y="36"/>
                  <a:pt x="32" y="36"/>
                  <a:pt x="32" y="36"/>
                </a:cubicBezTo>
                <a:cubicBezTo>
                  <a:pt x="32" y="36"/>
                  <a:pt x="32" y="36"/>
                  <a:pt x="32" y="36"/>
                </a:cubicBezTo>
                <a:cubicBezTo>
                  <a:pt x="32" y="36"/>
                  <a:pt x="32" y="36"/>
                  <a:pt x="32" y="36"/>
                </a:cubicBezTo>
                <a:cubicBezTo>
                  <a:pt x="34" y="34"/>
                  <a:pt x="36" y="33"/>
                  <a:pt x="38" y="33"/>
                </a:cubicBezTo>
                <a:close/>
                <a:moveTo>
                  <a:pt x="42" y="38"/>
                </a:moveTo>
                <a:cubicBezTo>
                  <a:pt x="42" y="38"/>
                  <a:pt x="42" y="38"/>
                  <a:pt x="42" y="38"/>
                </a:cubicBezTo>
                <a:cubicBezTo>
                  <a:pt x="41" y="38"/>
                  <a:pt x="40" y="37"/>
                  <a:pt x="38" y="37"/>
                </a:cubicBezTo>
                <a:cubicBezTo>
                  <a:pt x="37" y="37"/>
                  <a:pt x="36" y="38"/>
                  <a:pt x="35" y="38"/>
                </a:cubicBezTo>
                <a:cubicBezTo>
                  <a:pt x="35" y="38"/>
                  <a:pt x="35" y="38"/>
                  <a:pt x="35" y="38"/>
                </a:cubicBezTo>
                <a:cubicBezTo>
                  <a:pt x="34" y="39"/>
                  <a:pt x="33" y="41"/>
                  <a:pt x="33" y="42"/>
                </a:cubicBezTo>
                <a:cubicBezTo>
                  <a:pt x="33" y="45"/>
                  <a:pt x="36" y="47"/>
                  <a:pt x="38" y="47"/>
                </a:cubicBezTo>
                <a:cubicBezTo>
                  <a:pt x="41" y="47"/>
                  <a:pt x="43" y="45"/>
                  <a:pt x="43" y="42"/>
                </a:cubicBezTo>
                <a:cubicBezTo>
                  <a:pt x="43" y="41"/>
                  <a:pt x="43" y="39"/>
                  <a:pt x="42" y="38"/>
                </a:cubicBezTo>
                <a:cubicBezTo>
                  <a:pt x="42" y="38"/>
                  <a:pt x="42" y="38"/>
                  <a:pt x="42" y="38"/>
                </a:cubicBezTo>
                <a:close/>
                <a:moveTo>
                  <a:pt x="17" y="20"/>
                </a:moveTo>
                <a:cubicBezTo>
                  <a:pt x="17" y="20"/>
                  <a:pt x="17" y="20"/>
                  <a:pt x="17" y="20"/>
                </a:cubicBezTo>
                <a:cubicBezTo>
                  <a:pt x="16" y="18"/>
                  <a:pt x="14" y="18"/>
                  <a:pt x="12" y="18"/>
                </a:cubicBezTo>
                <a:cubicBezTo>
                  <a:pt x="7" y="18"/>
                  <a:pt x="4" y="21"/>
                  <a:pt x="4" y="26"/>
                </a:cubicBezTo>
                <a:cubicBezTo>
                  <a:pt x="4" y="30"/>
                  <a:pt x="7" y="34"/>
                  <a:pt x="12" y="34"/>
                </a:cubicBezTo>
                <a:cubicBezTo>
                  <a:pt x="14" y="34"/>
                  <a:pt x="16" y="33"/>
                  <a:pt x="17" y="31"/>
                </a:cubicBezTo>
                <a:cubicBezTo>
                  <a:pt x="17" y="31"/>
                  <a:pt x="17" y="31"/>
                  <a:pt x="17" y="31"/>
                </a:cubicBezTo>
                <a:cubicBezTo>
                  <a:pt x="19" y="30"/>
                  <a:pt x="20" y="28"/>
                  <a:pt x="20" y="26"/>
                </a:cubicBezTo>
                <a:cubicBezTo>
                  <a:pt x="20" y="23"/>
                  <a:pt x="19" y="21"/>
                  <a:pt x="17" y="20"/>
                </a:cubicBezTo>
                <a:cubicBezTo>
                  <a:pt x="17" y="20"/>
                  <a:pt x="17" y="20"/>
                  <a:pt x="17" y="20"/>
                </a:cubicBezTo>
                <a:close/>
                <a:moveTo>
                  <a:pt x="38" y="4"/>
                </a:moveTo>
                <a:cubicBezTo>
                  <a:pt x="38" y="4"/>
                  <a:pt x="38" y="4"/>
                  <a:pt x="38" y="4"/>
                </a:cubicBezTo>
                <a:cubicBezTo>
                  <a:pt x="36" y="4"/>
                  <a:pt x="33" y="7"/>
                  <a:pt x="33" y="9"/>
                </a:cubicBezTo>
                <a:cubicBezTo>
                  <a:pt x="33" y="10"/>
                  <a:pt x="34" y="11"/>
                  <a:pt x="34" y="12"/>
                </a:cubicBezTo>
                <a:cubicBezTo>
                  <a:pt x="34" y="12"/>
                  <a:pt x="34" y="12"/>
                  <a:pt x="34" y="12"/>
                </a:cubicBezTo>
                <a:cubicBezTo>
                  <a:pt x="34" y="12"/>
                  <a:pt x="34" y="12"/>
                  <a:pt x="35" y="13"/>
                </a:cubicBezTo>
                <a:cubicBezTo>
                  <a:pt x="35" y="13"/>
                  <a:pt x="35" y="13"/>
                  <a:pt x="35" y="13"/>
                </a:cubicBezTo>
                <a:cubicBezTo>
                  <a:pt x="36" y="14"/>
                  <a:pt x="37" y="14"/>
                  <a:pt x="38" y="14"/>
                </a:cubicBezTo>
                <a:cubicBezTo>
                  <a:pt x="41" y="14"/>
                  <a:pt x="43" y="12"/>
                  <a:pt x="43" y="9"/>
                </a:cubicBezTo>
                <a:cubicBezTo>
                  <a:pt x="43" y="7"/>
                  <a:pt x="41" y="4"/>
                  <a:pt x="38" y="4"/>
                </a:cubicBezTo>
                <a:close/>
              </a:path>
            </a:pathLst>
          </a:custGeom>
          <a:solidFill>
            <a:schemeClr val="bg1"/>
          </a:solidFill>
          <a:ln>
            <a:noFill/>
          </a:ln>
          <a:effectLst/>
        </p:spPr>
        <p:txBody>
          <a:bodyPr wrap="square" lIns="19050" tIns="19050" rIns="19050" bIns="19050" anchor="ctr">
            <a:noAutofit/>
          </a:bodyPr>
          <a:lstStyle/>
          <a:p>
            <a:pPr lvl="0" algn="ctr" defTabSz="228600" fontAlgn="base" hangingPunct="0">
              <a:buClrTx/>
              <a:buSzTx/>
              <a:buFontTx/>
              <a:defRPr/>
            </a:pPr>
            <a:endParaRPr lang="en-US" sz="1500" noProof="0">
              <a:ln>
                <a:noFill/>
              </a:ln>
              <a:solidFill>
                <a:srgbClr val="FFFFFF"/>
              </a:solidFill>
              <a:effectLst>
                <a:outerShdw blurRad="38100" dist="38100" dir="2700000" algn="tl">
                  <a:srgbClr val="000000"/>
                </a:outerShdw>
              </a:effectLst>
              <a:uLnTx/>
              <a:uFillTx/>
              <a:latin typeface="思源黑体 Normal" panose="020B0400000000000000" pitchFamily="34" charset="-122"/>
              <a:ea typeface="思源黑体 Normal" panose="020B0400000000000000" pitchFamily="34" charset="-122"/>
              <a:sym typeface="+mn-ea"/>
            </a:endParaRPr>
          </a:p>
        </p:txBody>
      </p:sp>
      <p:pic>
        <p:nvPicPr>
          <p:cNvPr id="4" name="图片 3"/>
          <p:cNvPicPr>
            <a:picLocks noChangeAspect="1"/>
          </p:cNvPicPr>
          <p:nvPr/>
        </p:nvPicPr>
        <p:blipFill>
          <a:blip r:embed="rId3"/>
          <a:stretch>
            <a:fillRect/>
          </a:stretch>
        </p:blipFill>
        <p:spPr>
          <a:xfrm>
            <a:off x="1086728" y="2128607"/>
            <a:ext cx="4678982" cy="29168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761464" y="1443258"/>
            <a:ext cx="3426180" cy="4408902"/>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989457" y="3619990"/>
              <a:ext cx="2996718" cy="2041692"/>
              <a:chOff x="5526468" y="1479132"/>
              <a:chExt cx="2996718" cy="2041692"/>
            </a:xfrm>
          </p:grpSpPr>
          <p:sp>
            <p:nvSpPr>
              <p:cNvPr id="42" name="矩形 44"/>
              <p:cNvSpPr/>
              <p:nvPr/>
            </p:nvSpPr>
            <p:spPr>
              <a:xfrm>
                <a:off x="5526468" y="2135829"/>
                <a:ext cx="2996718" cy="1384995"/>
              </a:xfrm>
              <a:prstGeom prst="rect">
                <a:avLst/>
              </a:prstGeom>
            </p:spPr>
            <p:txBody>
              <a:bodyPr wrap="square">
                <a:spAutoFit/>
              </a:bodyPr>
              <a:lstStyle/>
              <a:p>
                <a:pPr marL="171450" indent="-171450">
                  <a:buFont typeface="Arial" panose="020B0604020202020204" pitchFamily="34" charset="0"/>
                  <a:buChar char="•"/>
                </a:pPr>
                <a:r>
                  <a:rPr lang="en-US" altLang="zh-CN" sz="1400" dirty="0"/>
                  <a:t>Delivers the superior voice quality on both FXO and FXS interfaces in up to 24 ports</a:t>
                </a:r>
                <a:endParaRPr lang="en-US" altLang="zh-CN" sz="1400" dirty="0"/>
              </a:p>
              <a:p>
                <a:pPr marL="171450" indent="-171450">
                  <a:buFont typeface="Arial" panose="020B0604020202020204" pitchFamily="34" charset="0"/>
                  <a:buChar char="•"/>
                </a:pPr>
                <a:r>
                  <a:rPr lang="en-US" altLang="zh-CN" sz="1400" dirty="0"/>
                  <a:t>Contains 2 to 6 module banks</a:t>
                </a:r>
                <a:endParaRPr lang="en-US" altLang="zh-CN" sz="1400" dirty="0"/>
              </a:p>
              <a:p>
                <a:pPr marL="171450" indent="-171450">
                  <a:buFont typeface="Arial" panose="020B0604020202020204" pitchFamily="34" charset="0"/>
                  <a:buChar char="•"/>
                </a:pPr>
                <a:r>
                  <a:rPr lang="en-US" altLang="zh-CN" sz="1400" dirty="0"/>
                  <a:t>Each bank supports one analog interface</a:t>
                </a:r>
                <a:endParaRPr lang="en-US" altLang="zh-CN" sz="1400" dirty="0">
                  <a:latin typeface="+mn-ea"/>
                  <a:cs typeface="Arial" panose="020B0604020202020204" pitchFamily="34" charset="0"/>
                </a:endParaRPr>
              </a:p>
            </p:txBody>
          </p:sp>
          <p:sp>
            <p:nvSpPr>
              <p:cNvPr id="43" name="矩形 45"/>
              <p:cNvSpPr/>
              <p:nvPr/>
            </p:nvSpPr>
            <p:spPr>
              <a:xfrm>
                <a:off x="6007726" y="1479132"/>
                <a:ext cx="1906612"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Analog Cards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4446773" y="1443258"/>
            <a:ext cx="3426180" cy="4408902"/>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065987" y="4282682"/>
              <a:ext cx="2996718" cy="1383665"/>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cs typeface="Arial" panose="020B0604020202020204" pitchFamily="34" charset="0"/>
                </a:rPr>
                <a:t>From 1 port to 8 ports of S/T BRI interface</a:t>
              </a:r>
              <a:endParaRPr lang="en-US" altLang="zh-CN" sz="1400" dirty="0">
                <a:latin typeface="+mn-ea"/>
                <a:cs typeface="Arial" panose="020B0604020202020204" pitchFamily="34" charset="0"/>
              </a:endParaRPr>
            </a:p>
            <a:p>
              <a:pPr marL="171450" indent="-171450">
                <a:buFont typeface="Arial" panose="020B0604020202020204" pitchFamily="34" charset="0"/>
                <a:buChar char="•"/>
              </a:pPr>
              <a:r>
                <a:rPr lang="en-US" altLang="zh-CN" sz="1400" dirty="0">
                  <a:latin typeface="+mn-ea"/>
                  <a:cs typeface="Arial" panose="020B0604020202020204" pitchFamily="34" charset="0"/>
                </a:rPr>
                <a:t>Up to 16 Simultaneous Voice Calls over 8 ISDN BRI Lines</a:t>
              </a:r>
              <a:endParaRPr lang="en-US" altLang="zh-CN" sz="1400" dirty="0">
                <a:latin typeface="+mn-ea"/>
                <a:cs typeface="Arial" panose="020B0604020202020204" pitchFamily="34" charset="0"/>
              </a:endParaRPr>
            </a:p>
            <a:p>
              <a:pPr marL="171450" indent="-171450">
                <a:buFont typeface="Arial" panose="020B0604020202020204" pitchFamily="34" charset="0"/>
                <a:buChar char="•"/>
              </a:pPr>
              <a:r>
                <a:rPr lang="en-US" altLang="zh-CN" sz="1400" dirty="0">
                  <a:latin typeface="+mn-ea"/>
                  <a:cs typeface="Arial" panose="020B0604020202020204" pitchFamily="34" charset="0"/>
                </a:rPr>
                <a:t>Optional hardware echo cancellers (DSP)</a:t>
              </a:r>
              <a:endParaRPr lang="en-US" altLang="zh-CN" sz="1400" dirty="0">
                <a:latin typeface="+mn-ea"/>
                <a:cs typeface="Arial" panose="020B0604020202020204" pitchFamily="34" charset="0"/>
              </a:endParaRPr>
            </a:p>
          </p:txBody>
        </p:sp>
      </p:grpSp>
      <p:grpSp>
        <p:nvGrpSpPr>
          <p:cNvPr id="53" name="组合 55"/>
          <p:cNvGrpSpPr/>
          <p:nvPr/>
        </p:nvGrpSpPr>
        <p:grpSpPr>
          <a:xfrm>
            <a:off x="8132082" y="1443258"/>
            <a:ext cx="3426180" cy="4408902"/>
            <a:chOff x="761464" y="1443258"/>
            <a:chExt cx="3426180" cy="4408902"/>
          </a:xfrm>
        </p:grpSpPr>
        <p:sp>
          <p:nvSpPr>
            <p:cNvPr id="54" name="斜纹 56"/>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矩形 57"/>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斜纹 59"/>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文本框 60"/>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93" name="矩形 62"/>
            <p:cNvSpPr/>
            <p:nvPr/>
          </p:nvSpPr>
          <p:spPr>
            <a:xfrm>
              <a:off x="1092324" y="4274993"/>
              <a:ext cx="2996718" cy="1169551"/>
            </a:xfrm>
            <a:prstGeom prst="rect">
              <a:avLst/>
            </a:prstGeom>
          </p:spPr>
          <p:txBody>
            <a:bodyPr wrap="square">
              <a:spAutoFit/>
            </a:bodyPr>
            <a:lstStyle/>
            <a:p>
              <a:pPr marL="171450" indent="-171450">
                <a:buFont typeface="Arial" panose="020B0604020202020204" pitchFamily="34" charset="0"/>
                <a:buChar char="•"/>
              </a:pPr>
              <a:r>
                <a:rPr lang="en-US" altLang="zh-CN" sz="1400" dirty="0"/>
                <a:t>1 to 16 T1/E1/J1 ports</a:t>
              </a:r>
              <a:endParaRPr lang="en-US" altLang="zh-CN" sz="1400" dirty="0"/>
            </a:p>
            <a:p>
              <a:pPr marL="171450" indent="-171450">
                <a:buFont typeface="Arial" panose="020B0604020202020204" pitchFamily="34" charset="0"/>
                <a:buChar char="•"/>
              </a:pPr>
              <a:r>
                <a:rPr lang="en-US" altLang="zh-CN" sz="1400" dirty="0"/>
                <a:t>Up to 512 channels in E1 mode or 384 channels in T1/J1 modes</a:t>
              </a:r>
              <a:endParaRPr lang="en-US" altLang="zh-CN" sz="1400" dirty="0"/>
            </a:p>
            <a:p>
              <a:pPr marL="171450" indent="-171450">
                <a:buFont typeface="Arial" panose="020B0604020202020204" pitchFamily="34" charset="0"/>
                <a:buChar char="•"/>
              </a:pPr>
              <a:r>
                <a:rPr lang="en-US" altLang="zh-CN" sz="1400" dirty="0"/>
                <a:t>Supports up to 480 concurrent calls</a:t>
              </a:r>
              <a:endParaRPr lang="en-US" altLang="zh-CN" sz="1400" dirty="0"/>
            </a:p>
          </p:txBody>
        </p:sp>
      </p:grpSp>
      <p:sp>
        <p:nvSpPr>
          <p:cNvPr id="98" name="矩形 45"/>
          <p:cNvSpPr/>
          <p:nvPr/>
        </p:nvSpPr>
        <p:spPr>
          <a:xfrm>
            <a:off x="5101549" y="3661311"/>
            <a:ext cx="2166299"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ISDN BRI Cards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99" name="矩形 45"/>
          <p:cNvSpPr/>
          <p:nvPr/>
        </p:nvSpPr>
        <p:spPr>
          <a:xfrm>
            <a:off x="8898476" y="3617565"/>
            <a:ext cx="1839286"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Digital Cards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63" name="ïş1ídè"/>
          <p:cNvSpPr txBox="1"/>
          <p:nvPr/>
        </p:nvSpPr>
        <p:spPr>
          <a:xfrm>
            <a:off x="115366" y="641643"/>
            <a:ext cx="3954120" cy="414354"/>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VoxStack</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Series Wireless Gateway </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64" name="íṧlíḍè"/>
          <p:cNvSpPr/>
          <p:nvPr/>
        </p:nvSpPr>
        <p:spPr bwMode="auto">
          <a:xfrm>
            <a:off x="0" y="525681"/>
            <a:ext cx="283923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75" name="ïş1ídè"/>
          <p:cNvSpPr txBox="1"/>
          <p:nvPr/>
        </p:nvSpPr>
        <p:spPr>
          <a:xfrm>
            <a:off x="19964" y="600329"/>
            <a:ext cx="2819268"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Telephone Cards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52" name="Picture 2" descr="http://www.openvox.cn/images/products/TelephonyCards/AnalogCards/A2410E.jpg"/>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9934" y="2025220"/>
            <a:ext cx="2290527" cy="163609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ttp://www.openvox.cn/images/products/TelephonyCards/ISDNBRICards/B400E.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5223" y="1884635"/>
            <a:ext cx="2524490" cy="180320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http://www.openvox.cn/images/products/TelephonyCards/DigitalCards/D1630E.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047" r="14707"/>
          <a:stretch>
            <a:fillRect/>
          </a:stretch>
        </p:blipFill>
        <p:spPr bwMode="auto">
          <a:xfrm>
            <a:off x="8868941" y="1747761"/>
            <a:ext cx="1697917" cy="1777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rot="15433288">
            <a:off x="2244189" y="-1939496"/>
            <a:ext cx="8481704" cy="9397093"/>
            <a:chOff x="4297364" y="903288"/>
            <a:chExt cx="2946834" cy="3067178"/>
          </a:xfrm>
          <a:solidFill>
            <a:schemeClr val="bg1">
              <a:lumMod val="65000"/>
              <a:alpha val="3000"/>
            </a:schemeClr>
          </a:solidFill>
        </p:grpSpPr>
        <p:sp>
          <p:nvSpPr>
            <p:cNvPr id="5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6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组合 64"/>
          <p:cNvGrpSpPr/>
          <p:nvPr/>
        </p:nvGrpSpPr>
        <p:grpSpPr>
          <a:xfrm>
            <a:off x="925225" y="484441"/>
            <a:ext cx="11512319" cy="7057559"/>
            <a:chOff x="925225" y="484441"/>
            <a:chExt cx="11512319" cy="7057559"/>
          </a:xfrm>
        </p:grpSpPr>
        <p:sp>
          <p:nvSpPr>
            <p:cNvPr id="66" name="矩形 65"/>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7"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8"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69"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0"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1"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35" name="组合 6"/>
          <p:cNvGrpSpPr/>
          <p:nvPr/>
        </p:nvGrpSpPr>
        <p:grpSpPr>
          <a:xfrm>
            <a:off x="1919450" y="1427978"/>
            <a:ext cx="3426180" cy="4675954"/>
            <a:chOff x="761464" y="1443258"/>
            <a:chExt cx="3426180" cy="4408902"/>
          </a:xfrm>
        </p:grpSpPr>
        <p:sp>
          <p:nvSpPr>
            <p:cNvPr id="36" name="斜纹 41"/>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斜纹 5"/>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42"/>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3"/>
            <p:cNvGrpSpPr/>
            <p:nvPr/>
          </p:nvGrpSpPr>
          <p:grpSpPr>
            <a:xfrm>
              <a:off x="953530" y="3308249"/>
              <a:ext cx="2996718" cy="2413777"/>
              <a:chOff x="5490541" y="1167391"/>
              <a:chExt cx="2996718" cy="2413777"/>
            </a:xfrm>
          </p:grpSpPr>
          <p:sp>
            <p:nvSpPr>
              <p:cNvPr id="42" name="矩形 44"/>
              <p:cNvSpPr/>
              <p:nvPr/>
            </p:nvSpPr>
            <p:spPr>
              <a:xfrm>
                <a:off x="5490541" y="1667015"/>
                <a:ext cx="2996718" cy="1914153"/>
              </a:xfrm>
              <a:prstGeom prst="rect">
                <a:avLst/>
              </a:prstGeom>
            </p:spPr>
            <p:txBody>
              <a:bodyPr wrap="square">
                <a:spAutoFit/>
              </a:bodyPr>
              <a:lstStyle/>
              <a:p>
                <a:pPr marL="171450" indent="-171450">
                  <a:buFont typeface="Arial" panose="020B0604020202020204" pitchFamily="34" charset="0"/>
                  <a:buChar char="•"/>
                </a:pPr>
                <a:r>
                  <a:rPr lang="en-US" altLang="zh-CN" sz="1400" dirty="0">
                    <a:latin typeface="+mn-ea"/>
                  </a:rPr>
                  <a:t>Comes with the industry’s first PCI &amp; PCI-E form factors design in one Single board</a:t>
                </a:r>
                <a:endParaRPr lang="en-US" altLang="zh-CN" sz="1400" dirty="0">
                  <a:latin typeface="+mn-ea"/>
                </a:endParaRPr>
              </a:p>
              <a:p>
                <a:pPr marL="171450" indent="-171450">
                  <a:buFont typeface="Arial" panose="020B0604020202020204" pitchFamily="34" charset="0"/>
                  <a:buChar char="•"/>
                </a:pPr>
                <a:r>
                  <a:rPr lang="en-US" altLang="zh-CN" sz="1400" dirty="0"/>
                  <a:t>Can handle up to 32/64/128/256/400 Codec transformations </a:t>
                </a:r>
                <a:r>
                  <a:rPr lang="en-US" altLang="zh-CN" sz="1400" dirty="0">
                    <a:solidFill>
                      <a:srgbClr val="080808"/>
                    </a:solidFill>
                  </a:rPr>
                  <a:t>without additional licensing fees for transcoding</a:t>
                </a:r>
                <a:endParaRPr lang="en-US" altLang="zh-CN" sz="1400" dirty="0">
                  <a:solidFill>
                    <a:srgbClr val="080808"/>
                  </a:solidFill>
                </a:endParaRPr>
              </a:p>
              <a:p>
                <a:pPr marL="171450" indent="-171450">
                  <a:buFont typeface="Arial" panose="020B0604020202020204" pitchFamily="34" charset="0"/>
                  <a:buChar char="•"/>
                </a:pPr>
                <a:r>
                  <a:rPr lang="en-US" altLang="zh-CN" sz="1400" dirty="0"/>
                  <a:t>Provide PCI/PCI-E/RJ45/media/control flow paths</a:t>
                </a:r>
                <a:endParaRPr lang="zh-CN" altLang="zh-CN" sz="1400" dirty="0">
                  <a:latin typeface="+mn-ea"/>
                </a:endParaRPr>
              </a:p>
            </p:txBody>
          </p:sp>
          <p:sp>
            <p:nvSpPr>
              <p:cNvPr id="43" name="矩形 45"/>
              <p:cNvSpPr/>
              <p:nvPr/>
            </p:nvSpPr>
            <p:spPr>
              <a:xfrm>
                <a:off x="5709543" y="1167391"/>
                <a:ext cx="2558714"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Transcoding Cards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grpSp>
      </p:grpSp>
      <p:grpSp>
        <p:nvGrpSpPr>
          <p:cNvPr id="44" name="组合 46"/>
          <p:cNvGrpSpPr/>
          <p:nvPr/>
        </p:nvGrpSpPr>
        <p:grpSpPr>
          <a:xfrm>
            <a:off x="6683544" y="1427977"/>
            <a:ext cx="3426180" cy="4694795"/>
            <a:chOff x="761464" y="1443258"/>
            <a:chExt cx="3426180" cy="4408902"/>
          </a:xfrm>
        </p:grpSpPr>
        <p:sp>
          <p:nvSpPr>
            <p:cNvPr id="45" name="斜纹 47"/>
            <p:cNvSpPr/>
            <p:nvPr/>
          </p:nvSpPr>
          <p:spPr>
            <a:xfrm flipH="1">
              <a:off x="114627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8"/>
            <p:cNvSpPr/>
            <p:nvPr/>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斜纹 50"/>
            <p:cNvSpPr/>
            <p:nvPr/>
          </p:nvSpPr>
          <p:spPr>
            <a:xfrm>
              <a:off x="761464" y="1443258"/>
              <a:ext cx="982980" cy="982980"/>
            </a:xfrm>
            <a:prstGeom prst="diagStripe">
              <a:avLst>
                <a:gd name="adj" fmla="val 3837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51"/>
            <p:cNvSpPr txBox="1"/>
            <p:nvPr/>
          </p:nvSpPr>
          <p:spPr>
            <a:xfrm>
              <a:off x="900027" y="1555596"/>
              <a:ext cx="470000" cy="400110"/>
            </a:xfrm>
            <a:prstGeom prst="rect">
              <a:avLst/>
            </a:prstGeom>
            <a:noFill/>
          </p:spPr>
          <p:txBody>
            <a:bodyPr wrap="none" rtlCol="0">
              <a:spAutoFit/>
            </a:body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51" name="矩形 53"/>
            <p:cNvSpPr/>
            <p:nvPr/>
          </p:nvSpPr>
          <p:spPr>
            <a:xfrm>
              <a:off x="1117205" y="4051413"/>
              <a:ext cx="2996718" cy="1098330"/>
            </a:xfrm>
            <a:prstGeom prst="rect">
              <a:avLst/>
            </a:prstGeom>
          </p:spPr>
          <p:txBody>
            <a:bodyPr wrap="square">
              <a:spAutoFit/>
            </a:bodyPr>
            <a:lstStyle/>
            <a:p>
              <a:pPr marL="171450" indent="-171450">
                <a:buFont typeface="Arial" panose="020B0604020202020204" pitchFamily="34" charset="0"/>
                <a:buChar char="•"/>
              </a:pPr>
              <a:r>
                <a:rPr lang="en-US" altLang="zh-CN" sz="1400" dirty="0"/>
                <a:t>Supports 3 types interface: FXO/FXS, BRI and T1/E1/ J1</a:t>
              </a:r>
              <a:endParaRPr lang="en-US" altLang="zh-CN" sz="1400" dirty="0"/>
            </a:p>
            <a:p>
              <a:pPr marL="171450" indent="-171450">
                <a:buFont typeface="Arial" panose="020B0604020202020204" pitchFamily="34" charset="0"/>
                <a:buChar char="•"/>
              </a:pPr>
              <a:r>
                <a:rPr lang="en-US" altLang="zh-CN" sz="1400" dirty="0"/>
                <a:t>Each interface access 2 analog line</a:t>
              </a:r>
              <a:endParaRPr lang="en-US" altLang="zh-CN" sz="1400" dirty="0"/>
            </a:p>
            <a:p>
              <a:pPr marL="171450" indent="-171450">
                <a:buFont typeface="Arial" panose="020B0604020202020204" pitchFamily="34" charset="0"/>
                <a:buChar char="•"/>
              </a:pPr>
              <a:r>
                <a:rPr lang="en-US" altLang="zh-CN" sz="1400" dirty="0"/>
                <a:t>Provide 4 simultaneous voice calls over 2 ISDN BRI lines</a:t>
              </a:r>
              <a:endParaRPr lang="en-US" altLang="zh-CN" sz="1400" dirty="0"/>
            </a:p>
          </p:txBody>
        </p:sp>
      </p:grpSp>
      <p:sp>
        <p:nvSpPr>
          <p:cNvPr id="98" name="矩形 45"/>
          <p:cNvSpPr/>
          <p:nvPr/>
        </p:nvSpPr>
        <p:spPr>
          <a:xfrm>
            <a:off x="7484540" y="3404123"/>
            <a:ext cx="1870640" cy="499624"/>
          </a:xfrm>
          <a:prstGeom prst="rect">
            <a:avLst/>
          </a:prstGeom>
        </p:spPr>
        <p:txBody>
          <a:bodyPr wrap="none">
            <a:spAutoFit/>
          </a:bodyPr>
          <a:lstStyle/>
          <a:p>
            <a:pPr lvl="0" algn="just">
              <a:lnSpc>
                <a:spcPct val="150000"/>
              </a:lnSpc>
            </a:pPr>
            <a:r>
              <a:rPr lang="en-US" altLang="zh-CN" sz="2000" b="1" dirty="0">
                <a:solidFill>
                  <a:schemeClr val="accent5">
                    <a:lumMod val="75000"/>
                  </a:schemeClr>
                </a:solidFill>
                <a:latin typeface="微软雅黑" panose="020B0503020204020204" charset="-122"/>
                <a:ea typeface="微软雅黑" panose="020B0503020204020204" charset="-122"/>
              </a:rPr>
              <a:t>Hybrid Cards</a:t>
            </a:r>
            <a:endParaRPr lang="en-US" altLang="zh-CN" sz="2000" b="1" dirty="0">
              <a:solidFill>
                <a:schemeClr val="accent5">
                  <a:lumMod val="75000"/>
                </a:schemeClr>
              </a:solidFill>
              <a:latin typeface="微软雅黑" panose="020B0503020204020204" charset="-122"/>
              <a:ea typeface="微软雅黑" panose="020B0503020204020204" charset="-122"/>
            </a:endParaRPr>
          </a:p>
        </p:txBody>
      </p:sp>
      <p:sp>
        <p:nvSpPr>
          <p:cNvPr id="50" name="íṧlíḍè"/>
          <p:cNvSpPr/>
          <p:nvPr/>
        </p:nvSpPr>
        <p:spPr bwMode="auto">
          <a:xfrm>
            <a:off x="0" y="525681"/>
            <a:ext cx="2839231"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53" name="ïş1ídè"/>
          <p:cNvSpPr txBox="1"/>
          <p:nvPr/>
        </p:nvSpPr>
        <p:spPr>
          <a:xfrm>
            <a:off x="19964" y="600329"/>
            <a:ext cx="2819268"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Telephone Cards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pic>
        <p:nvPicPr>
          <p:cNvPr id="54" name="图片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01543" y="1901799"/>
            <a:ext cx="2210778" cy="1517200"/>
          </a:xfrm>
          <a:prstGeom prst="rect">
            <a:avLst/>
          </a:prstGeom>
        </p:spPr>
      </p:pic>
      <p:pic>
        <p:nvPicPr>
          <p:cNvPr id="55" name="图片 54"/>
          <p:cNvPicPr>
            <a:picLocks noChangeAspect="1"/>
          </p:cNvPicPr>
          <p:nvPr/>
        </p:nvPicPr>
        <p:blipFill rotWithShape="1">
          <a:blip r:embed="rId2" cstate="print">
            <a:extLst>
              <a:ext uri="{28A0092B-C50C-407E-A947-70E740481C1C}">
                <a14:useLocalDpi xmlns:a14="http://schemas.microsoft.com/office/drawing/2010/main" val="0"/>
              </a:ext>
            </a:extLst>
          </a:blip>
          <a:srcRect l="5754" t="5987" r="4974" b="8899"/>
          <a:stretch>
            <a:fillRect/>
          </a:stretch>
        </p:blipFill>
        <p:spPr>
          <a:xfrm>
            <a:off x="7153974" y="1862630"/>
            <a:ext cx="2429643" cy="1589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par>
                                <p:cTn id="8" presetID="18" presetClass="entr" presetSubtype="12"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strips(downLeft)">
                                      <p:cBhvr>
                                        <p:cTn id="10" dur="500"/>
                                        <p:tgtEl>
                                          <p:spTgt spid="54"/>
                                        </p:tgtEl>
                                      </p:cBhvr>
                                    </p:animEffect>
                                  </p:childTnLst>
                                </p:cTn>
                              </p:par>
                              <p:par>
                                <p:cTn id="11" presetID="5" presetClass="entr" presetSubtype="1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checkerboard(across)">
                                      <p:cBhvr>
                                        <p:cTn id="1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p:nvPr/>
        </p:nvSpPr>
        <p:spPr>
          <a:xfrm rot="5400000">
            <a:off x="6285944" y="1426317"/>
            <a:ext cx="669608" cy="290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Normal" panose="020B0400000000000000" pitchFamily="34" charset="-122"/>
              <a:ea typeface="思源黑体 Normal" panose="020B0400000000000000" pitchFamily="34" charset="-122"/>
              <a:cs typeface="+mn-ea"/>
              <a:sym typeface="+mn-lt"/>
            </a:endParaRPr>
          </a:p>
        </p:txBody>
      </p:sp>
      <p:sp>
        <p:nvSpPr>
          <p:cNvPr id="4" name="Rectangle 5"/>
          <p:cNvSpPr/>
          <p:nvPr/>
        </p:nvSpPr>
        <p:spPr>
          <a:xfrm>
            <a:off x="6534866" y="5261387"/>
            <a:ext cx="1296538" cy="416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Normal" panose="020B0400000000000000" pitchFamily="34" charset="-122"/>
              <a:ea typeface="思源黑体 Normal" panose="020B0400000000000000" pitchFamily="34" charset="-122"/>
              <a:cs typeface="+mn-ea"/>
              <a:sym typeface="+mn-lt"/>
            </a:endParaRPr>
          </a:p>
        </p:txBody>
      </p:sp>
      <p:sp>
        <p:nvSpPr>
          <p:cNvPr id="5" name="TextBox 6"/>
          <p:cNvSpPr txBox="1"/>
          <p:nvPr/>
        </p:nvSpPr>
        <p:spPr>
          <a:xfrm>
            <a:off x="6534866" y="5261387"/>
            <a:ext cx="1296538" cy="340734"/>
          </a:xfrm>
          <a:prstGeom prst="rect">
            <a:avLst/>
          </a:prstGeom>
          <a:noFill/>
        </p:spPr>
        <p:txBody>
          <a:bodyPr wrap="square" rtlCol="0">
            <a:spAutoFit/>
          </a:bodyPr>
          <a:lstStyle/>
          <a:p>
            <a:pPr algn="ctr">
              <a:lnSpc>
                <a:spcPct val="150000"/>
              </a:lnSpc>
            </a:pPr>
            <a:r>
              <a:rPr lang="en-US" sz="1200" b="1" dirty="0">
                <a:solidFill>
                  <a:schemeClr val="bg2"/>
                </a:solidFill>
                <a:latin typeface="思源黑体 Normal" panose="020B0400000000000000" pitchFamily="34" charset="-122"/>
                <a:ea typeface="思源黑体 Normal" panose="020B0400000000000000" pitchFamily="34" charset="-122"/>
                <a:cs typeface="+mn-ea"/>
                <a:sym typeface="+mn-lt"/>
              </a:rPr>
              <a:t>Go Now</a:t>
            </a:r>
            <a:endParaRPr lang="id-ID" sz="1200" b="1" dirty="0">
              <a:solidFill>
                <a:schemeClr val="bg2"/>
              </a:solidFill>
              <a:latin typeface="思源黑体 Normal" panose="020B0400000000000000" pitchFamily="34" charset="-122"/>
              <a:ea typeface="思源黑体 Normal" panose="020B0400000000000000" pitchFamily="34" charset="-122"/>
              <a:cs typeface="+mn-ea"/>
              <a:sym typeface="+mn-lt"/>
            </a:endParaRPr>
          </a:p>
        </p:txBody>
      </p:sp>
      <p:sp>
        <p:nvSpPr>
          <p:cNvPr id="8" name="TextBox 7"/>
          <p:cNvSpPr txBox="1"/>
          <p:nvPr/>
        </p:nvSpPr>
        <p:spPr>
          <a:xfrm>
            <a:off x="6959658" y="1746341"/>
            <a:ext cx="4539343" cy="353943"/>
          </a:xfrm>
          <a:prstGeom prst="rect">
            <a:avLst/>
          </a:prstGeom>
          <a:noFill/>
        </p:spPr>
        <p:txBody>
          <a:bodyPr wrap="square" rtlCol="0">
            <a:spAutoFit/>
          </a:bodyPr>
          <a:lstStyle/>
          <a:p>
            <a:r>
              <a:rPr lang="en-US" altLang="zh-CN" sz="1700" b="1" dirty="0">
                <a:latin typeface="Times New Roman" panose="02020603050405020304" pitchFamily="18" charset="0"/>
                <a:cs typeface="Times New Roman" panose="02020603050405020304" pitchFamily="18" charset="0"/>
              </a:rPr>
              <a:t>OpenVox Communication Co., Ltd </a:t>
            </a:r>
            <a:endParaRPr lang="zh-CN" altLang="en-US" sz="1700" b="1" dirty="0">
              <a:latin typeface="Times New Roman" panose="02020603050405020304" pitchFamily="18" charset="0"/>
              <a:cs typeface="Times New Roman" panose="02020603050405020304" pitchFamily="18" charset="0"/>
            </a:endParaRPr>
          </a:p>
        </p:txBody>
      </p:sp>
      <p:sp>
        <p:nvSpPr>
          <p:cNvPr id="9" name="Google Shape;86;p19"/>
          <p:cNvSpPr txBox="1"/>
          <p:nvPr/>
        </p:nvSpPr>
        <p:spPr>
          <a:xfrm>
            <a:off x="7038093" y="1236971"/>
            <a:ext cx="3183654" cy="4342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tx1">
                    <a:lumMod val="75000"/>
                    <a:lumOff val="25000"/>
                  </a:schemeClr>
                </a:solidFill>
                <a:latin typeface="思源黑体 Normal" panose="020B0400000000000000" pitchFamily="34" charset="-122"/>
                <a:ea typeface="思源黑体 Normal" panose="020B0400000000000000" pitchFamily="34" charset="-122"/>
                <a:cs typeface="+mn-ea"/>
                <a:sym typeface="+mn-lt"/>
              </a:rPr>
              <a:t>P</a:t>
            </a:r>
            <a:r>
              <a:rPr lang="en-US" altLang="zh-CN" sz="2400" dirty="0">
                <a:solidFill>
                  <a:schemeClr val="tx1">
                    <a:lumMod val="75000"/>
                    <a:lumOff val="25000"/>
                  </a:schemeClr>
                </a:solidFill>
                <a:latin typeface="思源黑体 Normal" panose="020B0400000000000000" pitchFamily="34" charset="-122"/>
                <a:ea typeface="思源黑体 Normal" panose="020B0400000000000000" pitchFamily="34" charset="-122"/>
                <a:cs typeface="+mn-ea"/>
                <a:sym typeface="+mn-lt"/>
              </a:rPr>
              <a:t>rofile</a:t>
            </a:r>
            <a:endParaRPr sz="2400" b="0" i="0" u="none" strike="noStrike" cap="none" dirty="0">
              <a:solidFill>
                <a:schemeClr val="tx1">
                  <a:lumMod val="75000"/>
                  <a:lumOff val="25000"/>
                </a:schemeClr>
              </a:solidFill>
              <a:latin typeface="思源黑体 Normal" panose="020B0400000000000000" pitchFamily="34" charset="-122"/>
              <a:ea typeface="思源黑体 Normal" panose="020B0400000000000000" pitchFamily="34" charset="-122"/>
              <a:cs typeface="+mn-ea"/>
              <a:sym typeface="+mn-lt"/>
            </a:endParaRPr>
          </a:p>
        </p:txBody>
      </p:sp>
      <p:sp>
        <p:nvSpPr>
          <p:cNvPr id="10" name="TextBox 24"/>
          <p:cNvSpPr txBox="1"/>
          <p:nvPr/>
        </p:nvSpPr>
        <p:spPr>
          <a:xfrm>
            <a:off x="6468745" y="2239010"/>
            <a:ext cx="4306570" cy="2798445"/>
          </a:xfrm>
          <a:prstGeom prst="rect">
            <a:avLst/>
          </a:prstGeom>
          <a:noFill/>
        </p:spPr>
        <p:txBody>
          <a:bodyPr wrap="square" lIns="91423" tIns="45712" rIns="91423" bIns="45712" rtlCol="0">
            <a:spAutoFit/>
          </a:bodyPr>
          <a:lstStyle/>
          <a:p>
            <a:r>
              <a:rPr lang="en-US" altLang="zh-CN" sz="1400" dirty="0">
                <a:solidFill>
                  <a:schemeClr val="accent1">
                    <a:lumMod val="50000"/>
                  </a:schemeClr>
                </a:solidFill>
                <a:latin typeface="Times New Roman" panose="02020603050405020304" pitchFamily="18" charset="0"/>
                <a:cs typeface="Times New Roman" panose="02020603050405020304" pitchFamily="18" charset="0"/>
              </a:rPr>
              <a:t>      </a:t>
            </a:r>
            <a:r>
              <a:rPr lang="en-US" altLang="zh-CN" sz="1600" dirty="0">
                <a:solidFill>
                  <a:schemeClr val="accent1">
                    <a:lumMod val="50000"/>
                  </a:schemeClr>
                </a:solidFill>
                <a:latin typeface="Times New Roman" panose="02020603050405020304" pitchFamily="18" charset="0"/>
                <a:cs typeface="Times New Roman" panose="02020603050405020304" pitchFamily="18" charset="0"/>
              </a:rPr>
              <a:t>Founded in 2002, OpenVox has now evolved to become a global leading provider of open source telephony hardwares and software products. OpenVox serves the Small and Medium Business and open source markets with superior quality products that lower communication costs, increase system flexibility and enhance productivity in building PBX, Call Center, IVR and firewall applications. OpenVox continues to deliver innovative and cost effective solutions to the open source communities and will always do.</a:t>
            </a:r>
            <a:endParaRPr lang="zh-CN" altLang="zh-CN" sz="1600" dirty="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36" name="组合 35"/>
          <p:cNvGrpSpPr/>
          <p:nvPr/>
        </p:nvGrpSpPr>
        <p:grpSpPr>
          <a:xfrm rot="15433288">
            <a:off x="2014073" y="-2054176"/>
            <a:ext cx="8481704" cy="9397093"/>
            <a:chOff x="4297364" y="903288"/>
            <a:chExt cx="2946834" cy="3067178"/>
          </a:xfrm>
          <a:solidFill>
            <a:schemeClr val="bg1">
              <a:lumMod val="65000"/>
              <a:alpha val="3000"/>
            </a:schemeClr>
          </a:solidFill>
        </p:grpSpPr>
        <p:sp>
          <p:nvSpPr>
            <p:cNvPr id="37"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altLang="zh-CN" dirty="0">
                  <a:cs typeface="+mn-ea"/>
                  <a:sym typeface="+mn-lt"/>
                </a:rPr>
                <a:t>`</a:t>
              </a:r>
              <a:endParaRPr lang="zh-CN" altLang="en-US" dirty="0">
                <a:cs typeface="+mn-ea"/>
                <a:sym typeface="+mn-lt"/>
              </a:endParaRPr>
            </a:p>
          </p:txBody>
        </p:sp>
        <p:sp>
          <p:nvSpPr>
            <p:cNvPr id="38"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9"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40"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sp>
        <p:nvSpPr>
          <p:cNvPr id="42" name="íṧlíḍè"/>
          <p:cNvSpPr/>
          <p:nvPr/>
        </p:nvSpPr>
        <p:spPr bwMode="auto">
          <a:xfrm>
            <a:off x="0" y="525681"/>
            <a:ext cx="2155743" cy="481651"/>
          </a:xfrm>
          <a:prstGeom prst="homePlate">
            <a:avLst>
              <a:gd name="adj" fmla="val 0"/>
            </a:avLst>
          </a:prstGeom>
          <a:solidFill>
            <a:schemeClr val="accent1"/>
          </a:solidFill>
          <a:ln w="19050">
            <a:noFill/>
            <a:round/>
          </a:ln>
        </p:spPr>
        <p:txBody>
          <a:bodyPr anchor="ctr"/>
          <a:lstStyle/>
          <a:p>
            <a:pPr algn="ctr"/>
            <a:endParaRPr>
              <a:latin typeface="思源黑体 Normal" panose="020B0400000000000000" pitchFamily="34" charset="-122"/>
              <a:ea typeface="思源黑体 Normal" panose="020B0400000000000000" pitchFamily="34" charset="-122"/>
              <a:cs typeface="+mn-ea"/>
              <a:sym typeface="+mn-lt"/>
            </a:endParaRPr>
          </a:p>
        </p:txBody>
      </p:sp>
      <p:sp>
        <p:nvSpPr>
          <p:cNvPr id="43" name="ïş1ídè"/>
          <p:cNvSpPr txBox="1"/>
          <p:nvPr/>
        </p:nvSpPr>
        <p:spPr>
          <a:xfrm>
            <a:off x="110431" y="618080"/>
            <a:ext cx="2045312" cy="389252"/>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Company</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Profile</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grpSp>
        <p:nvGrpSpPr>
          <p:cNvPr id="44" name="组合 43"/>
          <p:cNvGrpSpPr/>
          <p:nvPr/>
        </p:nvGrpSpPr>
        <p:grpSpPr>
          <a:xfrm>
            <a:off x="925225" y="484441"/>
            <a:ext cx="11512319" cy="7057559"/>
            <a:chOff x="925225" y="484441"/>
            <a:chExt cx="11512319" cy="7057559"/>
          </a:xfrm>
        </p:grpSpPr>
        <p:sp>
          <p:nvSpPr>
            <p:cNvPr id="45" name="矩形 44"/>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46"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47"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48"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49"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0"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grpSp>
        <p:nvGrpSpPr>
          <p:cNvPr id="25" name="组合 24"/>
          <p:cNvGrpSpPr/>
          <p:nvPr/>
        </p:nvGrpSpPr>
        <p:grpSpPr>
          <a:xfrm rot="15433288">
            <a:off x="2294503" y="-1978828"/>
            <a:ext cx="8481704" cy="9397093"/>
            <a:chOff x="4297364" y="903288"/>
            <a:chExt cx="2946834" cy="3067178"/>
          </a:xfrm>
          <a:solidFill>
            <a:schemeClr val="bg1">
              <a:lumMod val="65000"/>
              <a:alpha val="3000"/>
            </a:schemeClr>
          </a:solidFill>
        </p:grpSpPr>
        <p:sp>
          <p:nvSpPr>
            <p:cNvPr id="26"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8"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9"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0622" y="1332502"/>
            <a:ext cx="3993658" cy="2673441"/>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833" y="3668409"/>
            <a:ext cx="3676415" cy="2458361"/>
          </a:xfrm>
          <a:prstGeom prst="rect">
            <a:avLst/>
          </a:pr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397" y="1324190"/>
            <a:ext cx="4027926" cy="2693411"/>
          </a:xfrm>
          <a:prstGeom prst="rect">
            <a:avLst/>
          </a:prstGeom>
        </p:spPr>
      </p:pic>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4949" y="3575402"/>
            <a:ext cx="3831042" cy="25617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1" presetClass="entr" presetSubtype="1" fill="hold" nodeType="withEffect">
                                  <p:stCondLst>
                                    <p:cond delay="1000"/>
                                  </p:stCondLst>
                                  <p:childTnLst>
                                    <p:set>
                                      <p:cBhvr>
                                        <p:cTn id="19" dur="1" fill="hold">
                                          <p:stCondLst>
                                            <p:cond delay="0"/>
                                          </p:stCondLst>
                                        </p:cTn>
                                        <p:tgtEl>
                                          <p:spTgt spid="36"/>
                                        </p:tgtEl>
                                        <p:attrNameLst>
                                          <p:attrName>style.visibility</p:attrName>
                                        </p:attrNameLst>
                                      </p:cBhvr>
                                      <p:to>
                                        <p:strVal val="visible"/>
                                      </p:to>
                                    </p:set>
                                    <p:animEffect transition="in" filter="wheel(1)">
                                      <p:cBhvr>
                                        <p:cTn id="20" dur="2000"/>
                                        <p:tgtEl>
                                          <p:spTgt spid="36"/>
                                        </p:tgtEl>
                                      </p:cBhvr>
                                    </p:animEffect>
                                  </p:childTnLst>
                                </p:cTn>
                              </p:par>
                              <p:par>
                                <p:cTn id="21" presetID="21" presetClass="entr" presetSubtype="1" fill="hold" nodeType="withEffect">
                                  <p:stCondLst>
                                    <p:cond delay="1000"/>
                                  </p:stCondLst>
                                  <p:childTnLst>
                                    <p:set>
                                      <p:cBhvr>
                                        <p:cTn id="22" dur="1" fill="hold">
                                          <p:stCondLst>
                                            <p:cond delay="0"/>
                                          </p:stCondLst>
                                        </p:cTn>
                                        <p:tgtEl>
                                          <p:spTgt spid="25"/>
                                        </p:tgtEl>
                                        <p:attrNameLst>
                                          <p:attrName>style.visibility</p:attrName>
                                        </p:attrNameLst>
                                      </p:cBhvr>
                                      <p:to>
                                        <p:strVal val="visible"/>
                                      </p:to>
                                    </p:set>
                                    <p:animEffect transition="in" filter="wheel(1)">
                                      <p:cBhvr>
                                        <p:cTn id="23" dur="2000"/>
                                        <p:tgtEl>
                                          <p:spTgt spid="25"/>
                                        </p:tgtEl>
                                      </p:cBhvr>
                                    </p:animEffect>
                                  </p:childTnLst>
                                </p:cTn>
                              </p:par>
                              <p:par>
                                <p:cTn id="24" presetID="10" presetClass="entr" presetSubtype="0" fill="hold" nodeType="withEffect">
                                  <p:stCondLst>
                                    <p:cond delay="25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50"/>
                                        <p:tgtEl>
                                          <p:spTgt spid="31"/>
                                        </p:tgtEl>
                                      </p:cBhvr>
                                    </p:animEffect>
                                  </p:childTnLst>
                                </p:cTn>
                              </p:par>
                              <p:par>
                                <p:cTn id="27" presetID="42" presetClass="entr" presetSubtype="0" fill="hold" nodeType="withEffect">
                                  <p:stCondLst>
                                    <p:cond delay="25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anim calcmode="lin" valueType="num">
                                      <p:cBhvr>
                                        <p:cTn id="30" dur="250" fill="hold"/>
                                        <p:tgtEl>
                                          <p:spTgt spid="32"/>
                                        </p:tgtEl>
                                        <p:attrNameLst>
                                          <p:attrName>ppt_x</p:attrName>
                                        </p:attrNameLst>
                                      </p:cBhvr>
                                      <p:tavLst>
                                        <p:tav tm="0">
                                          <p:val>
                                            <p:strVal val="#ppt_x"/>
                                          </p:val>
                                        </p:tav>
                                        <p:tav tm="100000">
                                          <p:val>
                                            <p:strVal val="#ppt_x"/>
                                          </p:val>
                                        </p:tav>
                                      </p:tavLst>
                                    </p:anim>
                                    <p:anim calcmode="lin" valueType="num">
                                      <p:cBhvr>
                                        <p:cTn id="31" dur="25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5433288">
            <a:off x="6801911" y="2070117"/>
            <a:ext cx="2611131" cy="2717764"/>
            <a:chOff x="4297364" y="903288"/>
            <a:chExt cx="2946834" cy="3067178"/>
          </a:xfrm>
          <a:solidFill>
            <a:schemeClr val="accent1">
              <a:alpha val="13000"/>
            </a:schemeClr>
          </a:solidFill>
        </p:grpSpPr>
        <p:sp>
          <p:nvSpPr>
            <p:cNvPr id="3"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5"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14" name="组合 13"/>
          <p:cNvGrpSpPr/>
          <p:nvPr/>
        </p:nvGrpSpPr>
        <p:grpSpPr>
          <a:xfrm>
            <a:off x="-822837" y="-1740227"/>
            <a:ext cx="13690458" cy="9752745"/>
            <a:chOff x="-822837" y="-1740227"/>
            <a:chExt cx="13690458" cy="9752745"/>
          </a:xfrm>
        </p:grpSpPr>
        <p:sp>
          <p:nvSpPr>
            <p:cNvPr id="15" name="任意多边形: 形状 26"/>
            <p:cNvSpPr>
              <a:spLocks noChangeAspect="1"/>
            </p:cNvSpPr>
            <p:nvPr/>
          </p:nvSpPr>
          <p:spPr>
            <a:xfrm rot="12104625">
              <a:off x="-822837" y="-1740227"/>
              <a:ext cx="2772000" cy="277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6" name="任意多边形: 形状 1"/>
            <p:cNvSpPr/>
            <p:nvPr/>
          </p:nvSpPr>
          <p:spPr>
            <a:xfrm rot="2045644">
              <a:off x="10347621" y="5492518"/>
              <a:ext cx="2520000" cy="2520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8" name="文本框 17"/>
            <p:cNvSpPr txBox="1"/>
            <p:nvPr/>
          </p:nvSpPr>
          <p:spPr>
            <a:xfrm rot="10800000">
              <a:off x="10302137" y="-1573827"/>
              <a:ext cx="1604211"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3900" b="1" i="0" u="none" strike="noStrike" kern="1200" cap="none" spc="0" normalizeH="0" baseline="0" noProof="0" dirty="0">
                  <a:ln>
                    <a:noFill/>
                  </a:ln>
                  <a:solidFill>
                    <a:schemeClr val="accent1"/>
                  </a:solidFill>
                  <a:effectLst/>
                  <a:uLnTx/>
                  <a:uFillTx/>
                  <a:cs typeface="+mn-ea"/>
                  <a:sym typeface="+mn-lt"/>
                </a:rPr>
                <a:t>“</a:t>
              </a:r>
              <a:endParaRPr kumimoji="0" lang="en-US" altLang="zh-CN" sz="23900" b="1" i="0" u="none" strike="noStrike" kern="1200" cap="none" spc="0" normalizeH="0" baseline="0" noProof="0" dirty="0">
                <a:ln>
                  <a:noFill/>
                </a:ln>
                <a:solidFill>
                  <a:schemeClr val="accent1"/>
                </a:solidFill>
                <a:effectLst/>
                <a:uLnTx/>
                <a:uFillTx/>
                <a:cs typeface="+mn-ea"/>
                <a:sym typeface="+mn-lt"/>
              </a:endParaRPr>
            </a:p>
          </p:txBody>
        </p:sp>
      </p:grpSp>
      <p:sp>
        <p:nvSpPr>
          <p:cNvPr id="21" name="椭圆 20"/>
          <p:cNvSpPr/>
          <p:nvPr/>
        </p:nvSpPr>
        <p:spPr>
          <a:xfrm rot="20722132">
            <a:off x="504305" y="5571497"/>
            <a:ext cx="824923" cy="8249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22" name="椭圆 21"/>
          <p:cNvSpPr/>
          <p:nvPr/>
        </p:nvSpPr>
        <p:spPr>
          <a:xfrm rot="20722132">
            <a:off x="1044208" y="6021229"/>
            <a:ext cx="338559" cy="338559"/>
          </a:xfrm>
          <a:prstGeom prst="ellipse">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23" name="文本框 22"/>
          <p:cNvSpPr txBox="1"/>
          <p:nvPr/>
        </p:nvSpPr>
        <p:spPr>
          <a:xfrm>
            <a:off x="7448663" y="2513546"/>
            <a:ext cx="1601721" cy="156966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schemeClr val="accent1"/>
                </a:solidFill>
                <a:effectLst/>
                <a:uLnTx/>
                <a:uFillTx/>
                <a:latin typeface="思源黑体 Normal" panose="020B0400000000000000" pitchFamily="34" charset="-122"/>
                <a:ea typeface="思源黑体 Normal" panose="020B0400000000000000" pitchFamily="34" charset="-122"/>
                <a:cs typeface="+mn-ea"/>
                <a:sym typeface="+mn-lt"/>
              </a:rPr>
              <a:t>04</a:t>
            </a:r>
            <a:endParaRPr kumimoji="0" lang="zh-CN" altLang="en-US" sz="9600" b="1" i="0" u="none" strike="noStrike" kern="1200" cap="none" spc="0" normalizeH="0" baseline="0" noProof="0" dirty="0">
              <a:ln>
                <a:noFill/>
              </a:ln>
              <a:solidFill>
                <a:schemeClr val="accent1"/>
              </a:solidFill>
              <a:effectLst/>
              <a:uLnTx/>
              <a:uFillTx/>
              <a:latin typeface="思源黑体 Normal" panose="020B0400000000000000" pitchFamily="34" charset="-122"/>
              <a:ea typeface="思源黑体 Normal" panose="020B0400000000000000" pitchFamily="34" charset="-122"/>
              <a:cs typeface="+mn-ea"/>
              <a:sym typeface="+mn-lt"/>
            </a:endParaRPr>
          </a:p>
        </p:txBody>
      </p:sp>
      <p:sp>
        <p:nvSpPr>
          <p:cNvPr id="19" name="矩形 8"/>
          <p:cNvSpPr/>
          <p:nvPr/>
        </p:nvSpPr>
        <p:spPr>
          <a:xfrm>
            <a:off x="1814747" y="2678891"/>
            <a:ext cx="3655926" cy="707886"/>
          </a:xfrm>
          <a:prstGeom prst="rect">
            <a:avLst/>
          </a:prstGeom>
        </p:spPr>
        <p:txBody>
          <a:bodyPr wrap="square">
            <a:spAutoFit/>
          </a:bodyPr>
          <a:lstStyle/>
          <a:p>
            <a:pPr algn="dist"/>
            <a:r>
              <a:rPr lang="en-US" altLang="zh-CN" sz="4000" b="1" spc="6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rPr>
              <a:t>Customers</a:t>
            </a:r>
            <a:endParaRPr kumimoji="1" lang="zh-CN" altLang="en-US" sz="4000" b="1" spc="6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endParaRPr>
          </a:p>
        </p:txBody>
      </p:sp>
      <p:sp>
        <p:nvSpPr>
          <p:cNvPr id="20" name="TextBox 24"/>
          <p:cNvSpPr txBox="1"/>
          <p:nvPr/>
        </p:nvSpPr>
        <p:spPr>
          <a:xfrm>
            <a:off x="1694715" y="3416981"/>
            <a:ext cx="3962401" cy="587645"/>
          </a:xfrm>
          <a:prstGeom prst="rect">
            <a:avLst/>
          </a:prstGeom>
          <a:noFill/>
        </p:spPr>
        <p:txBody>
          <a:bodyPr wrap="square" lIns="91423" tIns="45712" rIns="91423" bIns="45712" rtlCol="0">
            <a:spAutoFit/>
          </a:bodyPr>
          <a:lstStyle/>
          <a:p>
            <a:pPr marL="0" marR="0" lvl="0" indent="0" algn="ctr" defTabSz="1217930" rtl="0" eaLnBrk="1" fontAlgn="auto" latinLnBrk="0" hangingPunct="1">
              <a:lnSpc>
                <a:spcPct val="150000"/>
              </a:lnSpc>
              <a:spcBef>
                <a:spcPts val="0"/>
              </a:spcBef>
              <a:spcAft>
                <a:spcPts val="0"/>
              </a:spcAft>
              <a:buClrTx/>
              <a:buSzTx/>
              <a:buFontTx/>
              <a:buNone/>
              <a:defRPr/>
            </a:pPr>
            <a:r>
              <a:rPr lang="en-US" altLang="zh-CN" sz="2400" dirty="0">
                <a:solidFill>
                  <a:schemeClr val="bg1">
                    <a:lumMod val="50000"/>
                  </a:schemeClr>
                </a:solidFill>
                <a:latin typeface="思源黑体 Normal" panose="020B0400000000000000" pitchFamily="34" charset="-122"/>
                <a:ea typeface="思源黑体 Normal" panose="020B0400000000000000" pitchFamily="34" charset="-122"/>
                <a:cs typeface="+mn-ea"/>
                <a:sym typeface="+mn-lt"/>
              </a:rPr>
              <a:t>COMPANY</a:t>
            </a:r>
            <a:endParaRPr kumimoji="0" lang="zh-CN" altLang="en-US" sz="2400" b="0" i="0" u="none" strike="noStrike" kern="1200" cap="none" spc="0" normalizeH="0" baseline="0" noProof="0" dirty="0">
              <a:ln>
                <a:noFill/>
              </a:ln>
              <a:solidFill>
                <a:schemeClr val="bg1">
                  <a:lumMod val="50000"/>
                </a:schemeClr>
              </a:solidFill>
              <a:effectLst/>
              <a:uLnTx/>
              <a:uFillTx/>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rot="15433288">
            <a:off x="2244189" y="-1939496"/>
            <a:ext cx="8481704" cy="9397093"/>
            <a:chOff x="4297364" y="903288"/>
            <a:chExt cx="2946834" cy="3067178"/>
          </a:xfrm>
          <a:solidFill>
            <a:schemeClr val="bg1">
              <a:lumMod val="65000"/>
              <a:alpha val="3000"/>
            </a:schemeClr>
          </a:solidFill>
        </p:grpSpPr>
        <p:sp>
          <p:nvSpPr>
            <p:cNvPr id="50"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52"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53"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55" name="íṧlíḍè"/>
          <p:cNvSpPr/>
          <p:nvPr/>
        </p:nvSpPr>
        <p:spPr bwMode="auto">
          <a:xfrm>
            <a:off x="0" y="525681"/>
            <a:ext cx="2092035" cy="481651"/>
          </a:xfrm>
          <a:prstGeom prst="homePlate">
            <a:avLst>
              <a:gd name="adj" fmla="val 0"/>
            </a:avLst>
          </a:prstGeom>
          <a:solidFill>
            <a:schemeClr val="accent1"/>
          </a:solidFill>
          <a:ln w="19050">
            <a:noFill/>
            <a:round/>
          </a:ln>
        </p:spPr>
        <p:txBody>
          <a:bodyPr anchor="ctr"/>
          <a:lstStyle/>
          <a:p>
            <a:pPr algn="ctr"/>
            <a:endParaRPr>
              <a:cs typeface="+mn-ea"/>
              <a:sym typeface="+mn-lt"/>
            </a:endParaRPr>
          </a:p>
        </p:txBody>
      </p:sp>
      <p:sp>
        <p:nvSpPr>
          <p:cNvPr id="56" name="ïş1ídè"/>
          <p:cNvSpPr txBox="1"/>
          <p:nvPr/>
        </p:nvSpPr>
        <p:spPr>
          <a:xfrm>
            <a:off x="26757" y="653929"/>
            <a:ext cx="2065278" cy="389252"/>
          </a:xfrm>
          <a:prstGeom prst="rect">
            <a:avLst/>
          </a:prstGeom>
          <a:noFill/>
        </p:spPr>
        <p:txBody>
          <a:bodyPr wrap="square">
            <a:normAutofit fontScale="70000" lnSpcReduction="2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Company</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Customers</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grpSp>
        <p:nvGrpSpPr>
          <p:cNvPr id="57" name="组合 56"/>
          <p:cNvGrpSpPr/>
          <p:nvPr/>
        </p:nvGrpSpPr>
        <p:grpSpPr>
          <a:xfrm>
            <a:off x="925225" y="484441"/>
            <a:ext cx="11512319" cy="7057559"/>
            <a:chOff x="925225" y="484441"/>
            <a:chExt cx="11512319" cy="7057559"/>
          </a:xfrm>
        </p:grpSpPr>
        <p:sp>
          <p:nvSpPr>
            <p:cNvPr id="58" name="矩形 57"/>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59"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0"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1"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2"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3"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sp>
        <p:nvSpPr>
          <p:cNvPr id="96" name="圆角矩形 4"/>
          <p:cNvSpPr/>
          <p:nvPr/>
        </p:nvSpPr>
        <p:spPr>
          <a:xfrm>
            <a:off x="964861" y="1248825"/>
            <a:ext cx="10177746" cy="4605113"/>
          </a:xfrm>
          <a:prstGeom prst="roundRect">
            <a:avLst>
              <a:gd name="adj" fmla="val 23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 name="矩形 108"/>
          <p:cNvSpPr/>
          <p:nvPr/>
        </p:nvSpPr>
        <p:spPr>
          <a:xfrm>
            <a:off x="4551531" y="1768370"/>
            <a:ext cx="3088938" cy="39562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noAutofit/>
          </a:bodyPr>
          <a:lstStyle/>
          <a:p>
            <a:endParaRPr lang="en-US" altLang="zh-CN" sz="1200" b="1" dirty="0">
              <a:latin typeface="微软雅黑" panose="020B0503020204020204" charset="-122"/>
              <a:ea typeface="微软雅黑" panose="020B0503020204020204" charset="-122"/>
              <a:cs typeface="Roboto Condensed Light" panose="02000000000000000000" pitchFamily="2" charset="0"/>
            </a:endParaRPr>
          </a:p>
          <a:p>
            <a:r>
              <a:rPr lang="en-US" altLang="zh-CN"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With excellent product quality and efficient technical and logistic service support, OpenVox have won good reputation </a:t>
            </a:r>
            <a:r>
              <a:rPr lang="en-US" altLang="zh-CN" sz="1200" dirty="0">
                <a:solidFill>
                  <a:schemeClr val="accent2">
                    <a:lumMod val="60000"/>
                    <a:lumOff val="40000"/>
                  </a:schemeClr>
                </a:solidFill>
                <a:latin typeface="微软雅黑" panose="020B0503020204020204" charset="-122"/>
                <a:ea typeface="微软雅黑" panose="020B0503020204020204" charset="-122"/>
                <a:cs typeface="Roboto Condensed Light" panose="02000000000000000000" pitchFamily="2" charset="0"/>
              </a:rPr>
              <a:t>over 100 countries worldwide </a:t>
            </a:r>
            <a:r>
              <a:rPr lang="en-US" altLang="zh-CN"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and have established a large and strong partner network with reliable distributors</a:t>
            </a:r>
            <a:r>
              <a:rPr lang="zh-CN" altLang="en-US"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a:t>
            </a:r>
            <a:r>
              <a:rPr lang="en-US" altLang="zh-CN"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resellers</a:t>
            </a:r>
            <a:r>
              <a:rPr lang="zh-CN" altLang="en-US"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a:t>
            </a:r>
            <a:r>
              <a:rPr lang="en-US" altLang="zh-CN"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system builders</a:t>
            </a:r>
            <a:r>
              <a:rPr lang="zh-CN" altLang="en-US"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a:t>
            </a:r>
            <a:r>
              <a:rPr lang="en-US" altLang="zh-CN"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various software and hardware strategic partners.</a:t>
            </a:r>
            <a:endParaRPr lang="en-US" altLang="zh-CN"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endParaRPr>
          </a:p>
          <a:p>
            <a:endParaRPr lang="en-US" altLang="zh-CN"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endParaRPr>
          </a:p>
          <a:p>
            <a:r>
              <a:rPr lang="en-US" altLang="zh-CN"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rPr>
              <a:t>All our hardware products are ready to be used with leading open source telephony projects including Asterisk. And users can build advanced but affordable telephony systems themselves.</a:t>
            </a:r>
            <a:endParaRPr lang="zh-CN" altLang="en-US" sz="1200" dirty="0">
              <a:solidFill>
                <a:schemeClr val="accent3">
                  <a:lumMod val="20000"/>
                  <a:lumOff val="80000"/>
                </a:schemeClr>
              </a:solidFill>
              <a:latin typeface="微软雅黑" panose="020B0503020204020204" charset="-122"/>
              <a:ea typeface="微软雅黑" panose="020B0503020204020204" charset="-122"/>
              <a:cs typeface="Roboto Condensed Light" panose="02000000000000000000" pitchFamily="2" charset="0"/>
            </a:endParaRPr>
          </a:p>
          <a:p>
            <a:pPr algn="just">
              <a:lnSpc>
                <a:spcPct val="150000"/>
              </a:lnSpc>
              <a:spcBef>
                <a:spcPts val="1200"/>
              </a:spcBef>
            </a:pPr>
            <a:endParaRPr lang="en-US" altLang="zh-CN" sz="1100" dirty="0">
              <a:solidFill>
                <a:prstClr val="white"/>
              </a:solidFill>
            </a:endParaRPr>
          </a:p>
        </p:txBody>
      </p:sp>
      <p:pic>
        <p:nvPicPr>
          <p:cNvPr id="110" name="图片 10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44162" y="3761903"/>
            <a:ext cx="3102066" cy="1962727"/>
          </a:xfrm>
          <a:prstGeom prst="rect">
            <a:avLst/>
          </a:prstGeom>
        </p:spPr>
      </p:pic>
      <p:pic>
        <p:nvPicPr>
          <p:cNvPr id="111" name="图片 1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1768370"/>
            <a:ext cx="3088938" cy="1954421"/>
          </a:xfrm>
          <a:prstGeom prst="rect">
            <a:avLst/>
          </a:prstGeom>
        </p:spPr>
      </p:pic>
      <p:pic>
        <p:nvPicPr>
          <p:cNvPr id="112" name="图片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899" y="3815773"/>
            <a:ext cx="1488908" cy="1908857"/>
          </a:xfrm>
          <a:prstGeom prst="rect">
            <a:avLst/>
          </a:prstGeom>
        </p:spPr>
      </p:pic>
      <p:pic>
        <p:nvPicPr>
          <p:cNvPr id="113" name="图片 1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929" y="3815773"/>
            <a:ext cx="1488909" cy="1908857"/>
          </a:xfrm>
          <a:prstGeom prst="rect">
            <a:avLst/>
          </a:prstGeom>
        </p:spPr>
      </p:pic>
      <p:pic>
        <p:nvPicPr>
          <p:cNvPr id="114" name="图片 1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162" y="1768370"/>
            <a:ext cx="1488908" cy="1908857"/>
          </a:xfrm>
          <a:prstGeom prst="rect">
            <a:avLst/>
          </a:prstGeom>
        </p:spPr>
      </p:pic>
      <p:pic>
        <p:nvPicPr>
          <p:cNvPr id="115" name="图片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4192" y="1768370"/>
            <a:ext cx="1488908" cy="19088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par>
                                    <p:cTn id="8" presetID="2" presetClass="entr" presetSubtype="4" fill="hold" grpId="0" nodeType="withEffect" p14:presetBounceEnd="40000">
                                      <p:stCondLst>
                                        <p:cond delay="0"/>
                                      </p:stCondLst>
                                      <p:childTnLst>
                                        <p:set>
                                          <p:cBhvr>
                                            <p:cTn id="9" dur="1" fill="hold">
                                              <p:stCondLst>
                                                <p:cond delay="0"/>
                                              </p:stCondLst>
                                            </p:cTn>
                                            <p:tgtEl>
                                              <p:spTgt spid="96"/>
                                            </p:tgtEl>
                                            <p:attrNameLst>
                                              <p:attrName>style.visibility</p:attrName>
                                            </p:attrNameLst>
                                          </p:cBhvr>
                                          <p:to>
                                            <p:strVal val="visible"/>
                                          </p:to>
                                        </p:set>
                                        <p:anim calcmode="lin" valueType="num" p14:bounceEnd="40000">
                                          <p:cBhvr additive="base">
                                            <p:cTn id="10" dur="750" fill="hold"/>
                                            <p:tgtEl>
                                              <p:spTgt spid="96"/>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96"/>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300"/>
                                            <p:tgtEl>
                                              <p:spTgt spid="111"/>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300"/>
                                            <p:tgtEl>
                                              <p:spTgt spid="11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Effect transition="in" filter="fade">
                                          <p:cBhvr>
                                            <p:cTn id="23" dur="300"/>
                                            <p:tgtEl>
                                              <p:spTgt spid="110"/>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300"/>
                                            <p:tgtEl>
                                              <p:spTgt spid="114"/>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300"/>
                                            <p:tgtEl>
                                              <p:spTgt spid="112"/>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fade">
                                          <p:cBhvr>
                                            <p:cTn id="35" dur="300"/>
                                            <p:tgtEl>
                                              <p:spTgt spid="115"/>
                                            </p:tgtEl>
                                          </p:cBhvr>
                                        </p:animEffect>
                                      </p:childTnLst>
                                    </p:cTn>
                                  </p:par>
                                </p:childTnLst>
                              </p:cTn>
                            </p:par>
                            <p:par>
                              <p:cTn id="36" fill="hold">
                                <p:stCondLst>
                                  <p:cond delay="6000"/>
                                </p:stCondLst>
                                <p:childTnLst>
                                  <p:par>
                                    <p:cTn id="37" presetID="53" presetClass="entr" presetSubtype="16" fill="hold" grpId="0" nodeType="afterEffect">
                                      <p:stCondLst>
                                        <p:cond delay="0"/>
                                      </p:stCondLst>
                                      <p:childTnLst>
                                        <p:set>
                                          <p:cBhvr>
                                            <p:cTn id="38" dur="1" fill="hold">
                                              <p:stCondLst>
                                                <p:cond delay="0"/>
                                              </p:stCondLst>
                                            </p:cTn>
                                            <p:tgtEl>
                                              <p:spTgt spid="109"/>
                                            </p:tgtEl>
                                            <p:attrNameLst>
                                              <p:attrName>style.visibility</p:attrName>
                                            </p:attrNameLst>
                                          </p:cBhvr>
                                          <p:to>
                                            <p:strVal val="visible"/>
                                          </p:to>
                                        </p:set>
                                        <p:anim calcmode="lin" valueType="num">
                                          <p:cBhvr>
                                            <p:cTn id="39" dur="300" fill="hold"/>
                                            <p:tgtEl>
                                              <p:spTgt spid="109"/>
                                            </p:tgtEl>
                                            <p:attrNameLst>
                                              <p:attrName>ppt_w</p:attrName>
                                            </p:attrNameLst>
                                          </p:cBhvr>
                                          <p:tavLst>
                                            <p:tav tm="0">
                                              <p:val>
                                                <p:fltVal val="0"/>
                                              </p:val>
                                            </p:tav>
                                            <p:tav tm="100000">
                                              <p:val>
                                                <p:strVal val="#ppt_w"/>
                                              </p:val>
                                            </p:tav>
                                          </p:tavLst>
                                        </p:anim>
                                        <p:anim calcmode="lin" valueType="num">
                                          <p:cBhvr>
                                            <p:cTn id="40" dur="300" fill="hold"/>
                                            <p:tgtEl>
                                              <p:spTgt spid="109"/>
                                            </p:tgtEl>
                                            <p:attrNameLst>
                                              <p:attrName>ppt_h</p:attrName>
                                            </p:attrNameLst>
                                          </p:cBhvr>
                                          <p:tavLst>
                                            <p:tav tm="0">
                                              <p:val>
                                                <p:fltVal val="0"/>
                                              </p:val>
                                            </p:tav>
                                            <p:tav tm="100000">
                                              <p:val>
                                                <p:strVal val="#ppt_h"/>
                                              </p:val>
                                            </p:tav>
                                          </p:tavLst>
                                        </p:anim>
                                        <p:animEffect transition="in" filter="fade">
                                          <p:cBhvr>
                                            <p:cTn id="41" dur="3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0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 calcmode="lin" valueType="num">
                                          <p:cBhvr additive="base">
                                            <p:cTn id="10" dur="750" fill="hold"/>
                                            <p:tgtEl>
                                              <p:spTgt spid="96"/>
                                            </p:tgtEl>
                                            <p:attrNameLst>
                                              <p:attrName>ppt_x</p:attrName>
                                            </p:attrNameLst>
                                          </p:cBhvr>
                                          <p:tavLst>
                                            <p:tav tm="0">
                                              <p:val>
                                                <p:strVal val="#ppt_x"/>
                                              </p:val>
                                            </p:tav>
                                            <p:tav tm="100000">
                                              <p:val>
                                                <p:strVal val="#ppt_x"/>
                                              </p:val>
                                            </p:tav>
                                          </p:tavLst>
                                        </p:anim>
                                        <p:anim calcmode="lin" valueType="num">
                                          <p:cBhvr additive="base">
                                            <p:cTn id="11" dur="750" fill="hold"/>
                                            <p:tgtEl>
                                              <p:spTgt spid="96"/>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300"/>
                                            <p:tgtEl>
                                              <p:spTgt spid="111"/>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300"/>
                                            <p:tgtEl>
                                              <p:spTgt spid="11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Effect transition="in" filter="fade">
                                          <p:cBhvr>
                                            <p:cTn id="23" dur="300"/>
                                            <p:tgtEl>
                                              <p:spTgt spid="110"/>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300"/>
                                            <p:tgtEl>
                                              <p:spTgt spid="114"/>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300"/>
                                            <p:tgtEl>
                                              <p:spTgt spid="112"/>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fade">
                                          <p:cBhvr>
                                            <p:cTn id="35" dur="300"/>
                                            <p:tgtEl>
                                              <p:spTgt spid="115"/>
                                            </p:tgtEl>
                                          </p:cBhvr>
                                        </p:animEffect>
                                      </p:childTnLst>
                                    </p:cTn>
                                  </p:par>
                                </p:childTnLst>
                              </p:cTn>
                            </p:par>
                            <p:par>
                              <p:cTn id="36" fill="hold">
                                <p:stCondLst>
                                  <p:cond delay="6000"/>
                                </p:stCondLst>
                                <p:childTnLst>
                                  <p:par>
                                    <p:cTn id="37" presetID="53" presetClass="entr" presetSubtype="16" fill="hold" grpId="0" nodeType="afterEffect">
                                      <p:stCondLst>
                                        <p:cond delay="0"/>
                                      </p:stCondLst>
                                      <p:childTnLst>
                                        <p:set>
                                          <p:cBhvr>
                                            <p:cTn id="38" dur="1" fill="hold">
                                              <p:stCondLst>
                                                <p:cond delay="0"/>
                                              </p:stCondLst>
                                            </p:cTn>
                                            <p:tgtEl>
                                              <p:spTgt spid="109"/>
                                            </p:tgtEl>
                                            <p:attrNameLst>
                                              <p:attrName>style.visibility</p:attrName>
                                            </p:attrNameLst>
                                          </p:cBhvr>
                                          <p:to>
                                            <p:strVal val="visible"/>
                                          </p:to>
                                        </p:set>
                                        <p:anim calcmode="lin" valueType="num">
                                          <p:cBhvr>
                                            <p:cTn id="39" dur="300" fill="hold"/>
                                            <p:tgtEl>
                                              <p:spTgt spid="109"/>
                                            </p:tgtEl>
                                            <p:attrNameLst>
                                              <p:attrName>ppt_w</p:attrName>
                                            </p:attrNameLst>
                                          </p:cBhvr>
                                          <p:tavLst>
                                            <p:tav tm="0">
                                              <p:val>
                                                <p:fltVal val="0"/>
                                              </p:val>
                                            </p:tav>
                                            <p:tav tm="100000">
                                              <p:val>
                                                <p:strVal val="#ppt_w"/>
                                              </p:val>
                                            </p:tav>
                                          </p:tavLst>
                                        </p:anim>
                                        <p:anim calcmode="lin" valueType="num">
                                          <p:cBhvr>
                                            <p:cTn id="40" dur="300" fill="hold"/>
                                            <p:tgtEl>
                                              <p:spTgt spid="109"/>
                                            </p:tgtEl>
                                            <p:attrNameLst>
                                              <p:attrName>ppt_h</p:attrName>
                                            </p:attrNameLst>
                                          </p:cBhvr>
                                          <p:tavLst>
                                            <p:tav tm="0">
                                              <p:val>
                                                <p:fltVal val="0"/>
                                              </p:val>
                                            </p:tav>
                                            <p:tav tm="100000">
                                              <p:val>
                                                <p:strVal val="#ppt_h"/>
                                              </p:val>
                                            </p:tav>
                                          </p:tavLst>
                                        </p:anim>
                                        <p:animEffect transition="in" filter="fade">
                                          <p:cBhvr>
                                            <p:cTn id="41" dur="3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09"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rot="15433288">
            <a:off x="2244189" y="-1939496"/>
            <a:ext cx="8481704" cy="9397093"/>
            <a:chOff x="4297364" y="903288"/>
            <a:chExt cx="2946834" cy="3067178"/>
          </a:xfrm>
          <a:solidFill>
            <a:schemeClr val="bg1">
              <a:lumMod val="65000"/>
              <a:alpha val="3000"/>
            </a:schemeClr>
          </a:solidFill>
        </p:grpSpPr>
        <p:sp>
          <p:nvSpPr>
            <p:cNvPr id="50"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52"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53"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55" name="íṧlíḍè"/>
          <p:cNvSpPr/>
          <p:nvPr/>
        </p:nvSpPr>
        <p:spPr bwMode="auto">
          <a:xfrm>
            <a:off x="0" y="525681"/>
            <a:ext cx="2543175" cy="481651"/>
          </a:xfrm>
          <a:prstGeom prst="homePlate">
            <a:avLst>
              <a:gd name="adj" fmla="val 0"/>
            </a:avLst>
          </a:prstGeom>
          <a:solidFill>
            <a:schemeClr val="accent1"/>
          </a:solidFill>
          <a:ln w="19050">
            <a:noFill/>
            <a:round/>
          </a:ln>
        </p:spPr>
        <p:txBody>
          <a:bodyPr anchor="ctr"/>
          <a:lstStyle/>
          <a:p>
            <a:pPr algn="ctr"/>
            <a:endParaRPr>
              <a:cs typeface="+mn-ea"/>
              <a:sym typeface="+mn-lt"/>
            </a:endParaRPr>
          </a:p>
        </p:txBody>
      </p:sp>
      <p:grpSp>
        <p:nvGrpSpPr>
          <p:cNvPr id="57" name="组合 56"/>
          <p:cNvGrpSpPr/>
          <p:nvPr/>
        </p:nvGrpSpPr>
        <p:grpSpPr>
          <a:xfrm>
            <a:off x="925225" y="484441"/>
            <a:ext cx="11512319" cy="7057559"/>
            <a:chOff x="925225" y="484441"/>
            <a:chExt cx="11512319" cy="7057559"/>
          </a:xfrm>
        </p:grpSpPr>
        <p:sp>
          <p:nvSpPr>
            <p:cNvPr id="58" name="矩形 57"/>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59"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0"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1"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2"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3"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96747" y="1715594"/>
            <a:ext cx="3377845" cy="3377845"/>
          </a:xfrm>
          <a:prstGeom prst="rect">
            <a:avLst/>
          </a:prstGeom>
        </p:spPr>
      </p:pic>
      <p:sp>
        <p:nvSpPr>
          <p:cNvPr id="38" name="Text Box 24"/>
          <p:cNvSpPr>
            <a:spLocks noChangeArrowheads="1"/>
          </p:cNvSpPr>
          <p:nvPr/>
        </p:nvSpPr>
        <p:spPr bwMode="auto">
          <a:xfrm>
            <a:off x="5644014" y="1511628"/>
            <a:ext cx="5067190" cy="245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nSpc>
                <a:spcPct val="200000"/>
              </a:lnSpc>
              <a:buNone/>
            </a:pPr>
            <a:r>
              <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方正兰亭黑_GBK" pitchFamily="2" charset="-122"/>
              </a:rPr>
              <a:t>Add: </a:t>
            </a:r>
            <a:r>
              <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Room 624, 6/F, Tsinghua Information Port, Book Building, </a:t>
            </a:r>
            <a:r>
              <a:rPr lang="en-US" altLang="zh-CN" sz="1600" dirty="0" err="1">
                <a:solidFill>
                  <a:srgbClr val="000000"/>
                </a:solidFill>
                <a:latin typeface="Times New Roman" panose="02020603050405020304" pitchFamily="18" charset="0"/>
                <a:ea typeface="微软雅黑" panose="020B0503020204020204" charset="-122"/>
                <a:cs typeface="Times New Roman" panose="02020603050405020304" pitchFamily="18" charset="0"/>
              </a:rPr>
              <a:t>Qingxiang</a:t>
            </a:r>
            <a:r>
              <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Road, </a:t>
            </a:r>
            <a:r>
              <a:rPr lang="en-US" altLang="zh-CN" sz="1600" dirty="0" err="1">
                <a:solidFill>
                  <a:srgbClr val="000000"/>
                </a:solidFill>
                <a:latin typeface="Times New Roman" panose="02020603050405020304" pitchFamily="18" charset="0"/>
                <a:ea typeface="微软雅黑" panose="020B0503020204020204" charset="-122"/>
                <a:cs typeface="Times New Roman" panose="02020603050405020304" pitchFamily="18" charset="0"/>
              </a:rPr>
              <a:t>Longhua</a:t>
            </a:r>
            <a:r>
              <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Street, </a:t>
            </a:r>
            <a:r>
              <a:rPr lang="en-US" altLang="zh-CN" sz="1600" dirty="0" err="1">
                <a:solidFill>
                  <a:srgbClr val="000000"/>
                </a:solidFill>
                <a:latin typeface="Times New Roman" panose="02020603050405020304" pitchFamily="18" charset="0"/>
                <a:ea typeface="微软雅黑" panose="020B0503020204020204" charset="-122"/>
                <a:cs typeface="Times New Roman" panose="02020603050405020304" pitchFamily="18" charset="0"/>
              </a:rPr>
              <a:t>Longhua</a:t>
            </a:r>
            <a:r>
              <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District, Shenzhen, Guangdong, China 518109 </a:t>
            </a:r>
            <a:endPar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ct val="200000"/>
              </a:lnSpc>
              <a:spcBef>
                <a:spcPct val="0"/>
              </a:spcBef>
              <a:buFont typeface="Arial" panose="020B0604020202020204" pitchFamily="34" charset="0"/>
              <a:buNone/>
            </a:pPr>
            <a:r>
              <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方正兰亭黑_GBK" pitchFamily="2" charset="-122"/>
              </a:rPr>
              <a:t>PHONE: +0755</a:t>
            </a:r>
            <a:r>
              <a:rPr lang="zh-CN" altLang="en-US" sz="1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方正兰亭黑_GBK" pitchFamily="2" charset="-122"/>
              </a:rPr>
              <a:t>－</a:t>
            </a:r>
            <a:r>
              <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方正兰亭黑_GBK" pitchFamily="2" charset="-122"/>
              </a:rPr>
              <a:t>66630978</a:t>
            </a:r>
            <a:endParaRPr lang="zh-CN" altLang="en-US" sz="1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方正兰亭黑_GBK" pitchFamily="2" charset="-122"/>
            </a:endParaRPr>
          </a:p>
          <a:p>
            <a:pPr eaLnBrk="1" hangingPunct="1">
              <a:lnSpc>
                <a:spcPct val="200000"/>
              </a:lnSpc>
              <a:spcBef>
                <a:spcPct val="0"/>
              </a:spcBef>
              <a:buFont typeface="Arial" panose="020B0604020202020204" pitchFamily="34" charset="0"/>
              <a:buNone/>
            </a:pPr>
            <a:r>
              <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方正兰亭黑_GBK" pitchFamily="2" charset="-122"/>
              </a:rPr>
              <a:t>EMAIL: sales@openvox.cn</a:t>
            </a:r>
            <a:endParaRPr lang="en-US" altLang="zh-CN" sz="1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方正兰亭黑_GBK" pitchFamily="2" charset="-122"/>
            </a:endParaRPr>
          </a:p>
        </p:txBody>
      </p:sp>
      <p:sp>
        <p:nvSpPr>
          <p:cNvPr id="39" name="圆角矩形 13"/>
          <p:cNvSpPr/>
          <p:nvPr/>
        </p:nvSpPr>
        <p:spPr>
          <a:xfrm>
            <a:off x="6726076" y="4599098"/>
            <a:ext cx="2793620" cy="584167"/>
          </a:xfrm>
          <a:prstGeom prst="roundRect">
            <a:avLst/>
          </a:prstGeom>
          <a:gradFill flip="none" rotWithShape="1">
            <a:gsLst>
              <a:gs pos="47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0" name="组合 39"/>
          <p:cNvGrpSpPr/>
          <p:nvPr/>
        </p:nvGrpSpPr>
        <p:grpSpPr>
          <a:xfrm>
            <a:off x="5484704" y="4494304"/>
            <a:ext cx="795889" cy="797500"/>
            <a:chOff x="2370824" y="3672777"/>
            <a:chExt cx="1021212" cy="1023279"/>
          </a:xfrm>
        </p:grpSpPr>
        <p:grpSp>
          <p:nvGrpSpPr>
            <p:cNvPr id="41" name="组合 40"/>
            <p:cNvGrpSpPr/>
            <p:nvPr/>
          </p:nvGrpSpPr>
          <p:grpSpPr>
            <a:xfrm>
              <a:off x="2370824" y="3672777"/>
              <a:ext cx="1021212" cy="1023279"/>
              <a:chOff x="1589596" y="810715"/>
              <a:chExt cx="2340698" cy="2345431"/>
            </a:xfrm>
          </p:grpSpPr>
          <p:grpSp>
            <p:nvGrpSpPr>
              <p:cNvPr id="43" name="组合 79"/>
              <p:cNvGrpSpPr/>
              <p:nvPr/>
            </p:nvGrpSpPr>
            <p:grpSpPr bwMode="auto">
              <a:xfrm>
                <a:off x="1589596" y="810715"/>
                <a:ext cx="2340698" cy="2345431"/>
                <a:chOff x="6379729" y="2488774"/>
                <a:chExt cx="2513016" cy="2513016"/>
              </a:xfrm>
            </p:grpSpPr>
            <p:sp>
              <p:nvSpPr>
                <p:cNvPr id="4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46" name="任意多边形 83"/>
                <p:cNvSpPr/>
                <p:nvPr/>
              </p:nvSpPr>
              <p:spPr>
                <a:xfrm rot="16377237">
                  <a:off x="6409514" y="2506880"/>
                  <a:ext cx="2476803" cy="247679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44" name="椭圆 80"/>
              <p:cNvSpPr/>
              <p:nvPr/>
            </p:nvSpPr>
            <p:spPr bwMode="auto">
              <a:xfrm>
                <a:off x="1932719" y="1141998"/>
                <a:ext cx="1691507" cy="1694935"/>
              </a:xfrm>
              <a:prstGeom prst="ellipse">
                <a:avLst/>
              </a:prstGeom>
              <a:solidFill>
                <a:schemeClr val="accent5">
                  <a:lumMod val="60000"/>
                  <a:lumOff val="40000"/>
                </a:schemeClr>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000" b="1" kern="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42" name="KSO_Shape"/>
            <p:cNvSpPr/>
            <p:nvPr/>
          </p:nvSpPr>
          <p:spPr bwMode="auto">
            <a:xfrm>
              <a:off x="2644181" y="4049755"/>
              <a:ext cx="457118" cy="342077"/>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bg1"/>
                </a:solidFill>
                <a:ea typeface="微软雅黑" panose="020B0503020204020204" charset="-122"/>
              </a:endParaRPr>
            </a:p>
          </p:txBody>
        </p:sp>
      </p:grpSp>
      <p:sp>
        <p:nvSpPr>
          <p:cNvPr id="47" name="文本框 46"/>
          <p:cNvSpPr txBox="1"/>
          <p:nvPr/>
        </p:nvSpPr>
        <p:spPr>
          <a:xfrm>
            <a:off x="7069708" y="4674400"/>
            <a:ext cx="2153338" cy="400110"/>
          </a:xfrm>
          <a:prstGeom prst="rect">
            <a:avLst/>
          </a:prstGeom>
          <a:noFill/>
        </p:spPr>
        <p:txBody>
          <a:bodyPr wrap="square" rtlCol="0">
            <a:spAutoFit/>
          </a:bodyPr>
          <a:lstStyle/>
          <a:p>
            <a:r>
              <a:rPr lang="en-US" altLang="zh-CN" sz="2000" dirty="0"/>
              <a:t>www.openvox.cn</a:t>
            </a:r>
            <a:endParaRPr lang="zh-CN" altLang="en-US" sz="2000" dirty="0"/>
          </a:p>
        </p:txBody>
      </p:sp>
      <p:sp>
        <p:nvSpPr>
          <p:cNvPr id="48" name="ïş1ídè"/>
          <p:cNvSpPr txBox="1"/>
          <p:nvPr/>
        </p:nvSpPr>
        <p:spPr>
          <a:xfrm>
            <a:off x="55233" y="617356"/>
            <a:ext cx="2423977" cy="389252"/>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Company</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information</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par>
                                <p:cTn id="8" presetID="12" presetClass="entr" presetSubtype="8" fill="hold" nodeType="withEffect">
                                  <p:stCondLst>
                                    <p:cond delay="100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p:tgtEl>
                                          <p:spTgt spid="27"/>
                                        </p:tgtEl>
                                        <p:attrNameLst>
                                          <p:attrName>ppt_x</p:attrName>
                                        </p:attrNameLst>
                                      </p:cBhvr>
                                      <p:tavLst>
                                        <p:tav tm="0">
                                          <p:val>
                                            <p:strVal val="#ppt_x-#ppt_w*1.125000"/>
                                          </p:val>
                                        </p:tav>
                                        <p:tav tm="100000">
                                          <p:val>
                                            <p:strVal val="#ppt_x"/>
                                          </p:val>
                                        </p:tav>
                                      </p:tavLst>
                                    </p:anim>
                                    <p:animEffect transition="in" filter="wipe(right)">
                                      <p:cBhvr>
                                        <p:cTn id="11" dur="500"/>
                                        <p:tgtEl>
                                          <p:spTgt spid="27"/>
                                        </p:tgtEl>
                                      </p:cBhvr>
                                    </p:animEffect>
                                  </p:childTnLst>
                                </p:cTn>
                              </p:par>
                              <p:par>
                                <p:cTn id="12" presetID="2" presetClass="entr" presetSubtype="4" fill="hold" grpId="0" nodeType="withEffect">
                                  <p:stCondLst>
                                    <p:cond delay="100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par>
                                <p:cTn id="16" presetID="12" presetClass="entr" presetSubtype="8"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par>
                                <p:cTn id="20" presetID="12" presetClass="entr" presetSubtype="8" fill="hold" grpId="0" nodeType="withEffect">
                                  <p:stCondLst>
                                    <p:cond delay="100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p:tgtEl>
                                          <p:spTgt spid="47"/>
                                        </p:tgtEl>
                                        <p:attrNameLst>
                                          <p:attrName>ppt_x</p:attrName>
                                        </p:attrNameLst>
                                      </p:cBhvr>
                                      <p:tavLst>
                                        <p:tav tm="0">
                                          <p:val>
                                            <p:strVal val="#ppt_x-#ppt_w*1.125000"/>
                                          </p:val>
                                        </p:tav>
                                        <p:tav tm="100000">
                                          <p:val>
                                            <p:strVal val="#ppt_x"/>
                                          </p:val>
                                        </p:tav>
                                      </p:tavLst>
                                    </p:anim>
                                    <p:animEffect transition="in" filter="wipe(right)">
                                      <p:cBhvr>
                                        <p:cTn id="23" dur="500"/>
                                        <p:tgtEl>
                                          <p:spTgt spid="47"/>
                                        </p:tgtEl>
                                      </p:cBhvr>
                                    </p:animEffect>
                                  </p:childTnLst>
                                </p:cTn>
                              </p:par>
                              <p:par>
                                <p:cTn id="24" presetID="12" presetClass="entr" presetSubtype="8" fill="hold" grpId="0" nodeType="withEffect">
                                  <p:stCondLst>
                                    <p:cond delay="100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p:tgtEl>
                                          <p:spTgt spid="39"/>
                                        </p:tgtEl>
                                        <p:attrNameLst>
                                          <p:attrName>ppt_x</p:attrName>
                                        </p:attrNameLst>
                                      </p:cBhvr>
                                      <p:tavLst>
                                        <p:tav tm="0">
                                          <p:val>
                                            <p:strVal val="#ppt_x-#ppt_w*1.125000"/>
                                          </p:val>
                                        </p:tav>
                                        <p:tav tm="100000">
                                          <p:val>
                                            <p:strVal val="#ppt_x"/>
                                          </p:val>
                                        </p:tav>
                                      </p:tavLst>
                                    </p:anim>
                                    <p:animEffect transition="in" filter="wipe(righ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815609" y="2761021"/>
            <a:ext cx="3996857" cy="885973"/>
          </a:xfrm>
          <a:prstGeom prst="rect">
            <a:avLst/>
          </a:prstGeom>
          <a:solidFill>
            <a:schemeClr val="accent1"/>
          </a:solidFill>
          <a:ln>
            <a:solidFill>
              <a:srgbClr val="007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8" name="矩形 7"/>
          <p:cNvSpPr>
            <a:spLocks noChangeAspect="1"/>
          </p:cNvSpPr>
          <p:nvPr/>
        </p:nvSpPr>
        <p:spPr>
          <a:xfrm>
            <a:off x="7732674" y="1878745"/>
            <a:ext cx="2664000" cy="2664000"/>
          </a:xfrm>
          <a:prstGeom prst="rect">
            <a:avLst/>
          </a:prstGeom>
          <a:blipFill>
            <a:blip r:embed="rId1"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solidFill>
                <a:schemeClr val="bg1"/>
              </a:solidFill>
              <a:cs typeface="+mn-ea"/>
              <a:sym typeface="+mn-lt"/>
            </a:endParaRPr>
          </a:p>
        </p:txBody>
      </p:sp>
      <p:sp>
        <p:nvSpPr>
          <p:cNvPr id="9" name="矩形 8" descr="e7d195523061f1c0d318120d6aeaf1b6ccceb6ba3da59c0775C5DE19DDDEBC09ED96DBD9900D9848D623ECAD1D4904B78047D0015C22C8BE97228BE8B5BFF08FE7A3AE04126DA07312A96C0F69F9BAB7D05F05E8038A538D2F1AF1C85D37CE451C77729588802C584F5E222D7D42E42B367142029CDE9B854EFCA42AF6750915DCF5D4F1676EB4E238D96666DD8256E9"/>
          <p:cNvSpPr>
            <a:spLocks noChangeAspect="1"/>
          </p:cNvSpPr>
          <p:nvPr/>
        </p:nvSpPr>
        <p:spPr>
          <a:xfrm>
            <a:off x="7948929" y="2104715"/>
            <a:ext cx="2232000" cy="2232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0" name="矩形: 圆角 4"/>
          <p:cNvSpPr/>
          <p:nvPr/>
        </p:nvSpPr>
        <p:spPr>
          <a:xfrm rot="18995812">
            <a:off x="53273" y="-1496485"/>
            <a:ext cx="1980000" cy="19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7" name="矩形: 圆角 4"/>
          <p:cNvSpPr/>
          <p:nvPr/>
        </p:nvSpPr>
        <p:spPr>
          <a:xfrm rot="18941252">
            <a:off x="-315006" y="-281731"/>
            <a:ext cx="648000" cy="64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3" name="矩形 22"/>
          <p:cNvSpPr/>
          <p:nvPr/>
        </p:nvSpPr>
        <p:spPr>
          <a:xfrm>
            <a:off x="696980" y="1573469"/>
            <a:ext cx="4299936" cy="1089529"/>
          </a:xfrm>
          <a:prstGeom prst="rect">
            <a:avLst/>
          </a:prstGeom>
        </p:spPr>
        <p:txBody>
          <a:bodyPr wrap="square">
            <a:spAutoFit/>
          </a:bodyPr>
          <a:lstStyle/>
          <a:p>
            <a:pPr algn="dist" defTabSz="914400">
              <a:lnSpc>
                <a:spcPct val="90000"/>
              </a:lnSpc>
              <a:spcBef>
                <a:spcPct val="0"/>
              </a:spcBef>
            </a:pPr>
            <a:r>
              <a:rPr lang="en-US" altLang="zh-CN" sz="7200" dirty="0">
                <a:solidFill>
                  <a:schemeClr val="accent1"/>
                </a:solidFill>
                <a:latin typeface="思源黑体 Normal" panose="020B0400000000000000" pitchFamily="34" charset="-122"/>
                <a:ea typeface="思源黑体 Normal" panose="020B0400000000000000" pitchFamily="34" charset="-122"/>
                <a:cs typeface="+mn-ea"/>
                <a:sym typeface="+mn-lt"/>
              </a:rPr>
              <a:t>THANKS</a:t>
            </a:r>
            <a:endParaRPr lang="zh-CN" altLang="en-US" sz="7200" dirty="0">
              <a:solidFill>
                <a:schemeClr val="accent1"/>
              </a:solidFill>
              <a:latin typeface="思源黑体 Normal" panose="020B0400000000000000" pitchFamily="34" charset="-122"/>
              <a:ea typeface="思源黑体 Normal" panose="020B0400000000000000" pitchFamily="34" charset="-122"/>
              <a:cs typeface="+mn-ea"/>
              <a:sym typeface="+mn-lt"/>
            </a:endParaRPr>
          </a:p>
        </p:txBody>
      </p:sp>
      <p:sp>
        <p:nvSpPr>
          <p:cNvPr id="24" name="TextBox 891"/>
          <p:cNvSpPr txBox="1"/>
          <p:nvPr/>
        </p:nvSpPr>
        <p:spPr>
          <a:xfrm>
            <a:off x="799225" y="2759050"/>
            <a:ext cx="4013242" cy="923330"/>
          </a:xfrm>
          <a:prstGeom prst="rect">
            <a:avLst/>
          </a:prstGeom>
          <a:noFill/>
        </p:spPr>
        <p:txBody>
          <a:bodyPr wrap="square" rtlCol="0">
            <a:spAutoFit/>
          </a:bodyPr>
          <a:lstStyle/>
          <a:p>
            <a:pPr algn="dist"/>
            <a:r>
              <a:rPr lang="en-US" altLang="zh-CN" sz="5400" dirty="0">
                <a:solidFill>
                  <a:schemeClr val="bg1"/>
                </a:solidFill>
                <a:latin typeface="思源黑体 Normal" panose="020B0400000000000000" pitchFamily="34" charset="-122"/>
                <a:ea typeface="思源黑体 Normal" panose="020B0400000000000000" pitchFamily="34" charset="-122"/>
                <a:cs typeface="+mn-ea"/>
                <a:sym typeface="+mn-lt"/>
              </a:rPr>
              <a:t>OpenVox</a:t>
            </a:r>
            <a:endParaRPr lang="zh-CN" altLang="en-US" sz="54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endParaRPr>
          </a:p>
        </p:txBody>
      </p:sp>
      <p:sp>
        <p:nvSpPr>
          <p:cNvPr id="34" name="矩形 33"/>
          <p:cNvSpPr/>
          <p:nvPr/>
        </p:nvSpPr>
        <p:spPr>
          <a:xfrm>
            <a:off x="7948929" y="2842150"/>
            <a:ext cx="2312658" cy="838835"/>
          </a:xfrm>
          <a:prstGeom prst="rect">
            <a:avLst/>
          </a:prstGeom>
        </p:spPr>
        <p:txBody>
          <a:bodyPr wrap="square">
            <a:spAutoFit/>
          </a:bodyPr>
          <a:lstStyle/>
          <a:p>
            <a:pPr algn="dist" defTabSz="914400">
              <a:lnSpc>
                <a:spcPct val="90000"/>
              </a:lnSpc>
              <a:spcBef>
                <a:spcPct val="0"/>
              </a:spcBef>
            </a:pPr>
            <a:r>
              <a:rPr lang="en-US" altLang="zh-CN" sz="5400" dirty="0">
                <a:solidFill>
                  <a:schemeClr val="bg1"/>
                </a:solidFill>
                <a:cs typeface="+mn-ea"/>
                <a:sym typeface="+mn-lt"/>
              </a:rPr>
              <a:t>2022</a:t>
            </a:r>
            <a:endParaRPr lang="zh-CN" altLang="en-US" sz="5400" dirty="0">
              <a:solidFill>
                <a:schemeClr val="bg1"/>
              </a:solidFill>
              <a:cs typeface="+mn-ea"/>
              <a:sym typeface="+mn-lt"/>
            </a:endParaRPr>
          </a:p>
        </p:txBody>
      </p:sp>
      <p:grpSp>
        <p:nvGrpSpPr>
          <p:cNvPr id="14" name="组合 13"/>
          <p:cNvGrpSpPr/>
          <p:nvPr/>
        </p:nvGrpSpPr>
        <p:grpSpPr>
          <a:xfrm>
            <a:off x="925225" y="484441"/>
            <a:ext cx="11512319" cy="7057559"/>
            <a:chOff x="925225" y="484441"/>
            <a:chExt cx="11512319" cy="7057559"/>
          </a:xfrm>
        </p:grpSpPr>
        <p:sp>
          <p:nvSpPr>
            <p:cNvPr id="11" name="矩形 10"/>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19"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0"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1"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5"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6"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grpSp>
        <p:nvGrpSpPr>
          <p:cNvPr id="37" name="组合 36"/>
          <p:cNvGrpSpPr/>
          <p:nvPr/>
        </p:nvGrpSpPr>
        <p:grpSpPr>
          <a:xfrm rot="15433288">
            <a:off x="2244189" y="-1939496"/>
            <a:ext cx="8481704" cy="9397093"/>
            <a:chOff x="4297364" y="903288"/>
            <a:chExt cx="2946834" cy="3067178"/>
          </a:xfrm>
          <a:solidFill>
            <a:schemeClr val="accent1">
              <a:alpha val="3000"/>
            </a:schemeClr>
          </a:solidFill>
        </p:grpSpPr>
        <p:sp>
          <p:nvSpPr>
            <p:cNvPr id="38"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40"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41"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43" name="矩形 42"/>
          <p:cNvSpPr/>
          <p:nvPr/>
        </p:nvSpPr>
        <p:spPr>
          <a:xfrm>
            <a:off x="735603" y="3820076"/>
            <a:ext cx="5142017" cy="307777"/>
          </a:xfrm>
          <a:prstGeom prst="rect">
            <a:avLst/>
          </a:prstGeom>
        </p:spPr>
        <p:txBody>
          <a:bodyPr wrap="square">
            <a:spAutoFit/>
          </a:bodyPr>
          <a:lstStyle/>
          <a:p>
            <a:r>
              <a:rPr lang="en-US" altLang="zh-CN" sz="1400" dirty="0">
                <a:latin typeface="思源黑体 Normal" panose="020B0400000000000000" pitchFamily="34" charset="-122"/>
                <a:ea typeface="思源黑体 Normal" panose="020B0400000000000000" pitchFamily="34" charset="-122"/>
                <a:cs typeface="+mn-ea"/>
                <a:sym typeface="+mn-lt"/>
              </a:rPr>
              <a:t>OpenVox Communication Co., Ltd </a:t>
            </a:r>
            <a:endParaRPr lang="en-US" altLang="zh-CN" sz="1400" dirty="0">
              <a:latin typeface="思源黑体 Normal" panose="020B0400000000000000" pitchFamily="34" charset="-122"/>
              <a:ea typeface="思源黑体 Normal" panose="020B0400000000000000" pitchFamily="34" charset="-122"/>
              <a:cs typeface="+mn-ea"/>
              <a:sym typeface="+mn-lt"/>
            </a:endParaRPr>
          </a:p>
        </p:txBody>
      </p:sp>
      <p:grpSp>
        <p:nvGrpSpPr>
          <p:cNvPr id="44" name="组合 43"/>
          <p:cNvGrpSpPr/>
          <p:nvPr/>
        </p:nvGrpSpPr>
        <p:grpSpPr>
          <a:xfrm>
            <a:off x="815609" y="4300935"/>
            <a:ext cx="3909725" cy="468000"/>
            <a:chOff x="4666248" y="4096573"/>
            <a:chExt cx="3909725" cy="468000"/>
          </a:xfrm>
        </p:grpSpPr>
        <p:grpSp>
          <p:nvGrpSpPr>
            <p:cNvPr id="45" name="组合 44"/>
            <p:cNvGrpSpPr/>
            <p:nvPr/>
          </p:nvGrpSpPr>
          <p:grpSpPr>
            <a:xfrm>
              <a:off x="4666248" y="4096573"/>
              <a:ext cx="1328472" cy="468000"/>
              <a:chOff x="4900613" y="4067568"/>
              <a:chExt cx="1328472" cy="468000"/>
            </a:xfrm>
          </p:grpSpPr>
          <p:sp>
            <p:nvSpPr>
              <p:cNvPr id="49" name="矩形 48"/>
              <p:cNvSpPr/>
              <p:nvPr/>
            </p:nvSpPr>
            <p:spPr>
              <a:xfrm>
                <a:off x="4900613" y="4067568"/>
                <a:ext cx="1328472" cy="468000"/>
              </a:xfrm>
              <a:prstGeom prst="rect">
                <a:avLst/>
              </a:prstGeom>
              <a:solidFill>
                <a:schemeClr val="accent1"/>
              </a:solidFill>
              <a:ln>
                <a:solidFill>
                  <a:srgbClr val="007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50" name="文本框 49"/>
              <p:cNvSpPr txBox="1"/>
              <p:nvPr/>
            </p:nvSpPr>
            <p:spPr>
              <a:xfrm>
                <a:off x="4927231" y="4163069"/>
                <a:ext cx="1275236" cy="276999"/>
              </a:xfrm>
              <a:prstGeom prst="rect">
                <a:avLst/>
              </a:prstGeom>
              <a:noFill/>
            </p:spPr>
            <p:txBody>
              <a:bodyPr wrap="square" rtlCol="0">
                <a:spAutoFit/>
              </a:bodyPr>
              <a:lstStyle/>
              <a:p>
                <a:pPr algn="ctr"/>
                <a:r>
                  <a:rPr lang="en-US" altLang="zh-CN" sz="1200" dirty="0">
                    <a:solidFill>
                      <a:schemeClr val="bg1"/>
                    </a:solidFill>
                    <a:latin typeface="思源黑体 Normal" panose="020B0400000000000000" pitchFamily="34" charset="-122"/>
                    <a:ea typeface="思源黑体 Normal" panose="020B0400000000000000" pitchFamily="34" charset="-122"/>
                    <a:cs typeface="+mn-ea"/>
                    <a:sym typeface="+mn-lt"/>
                  </a:rPr>
                  <a:t>VoIP</a:t>
                </a:r>
                <a:r>
                  <a:rPr lang="zh-CN" altLang="en-US" sz="1200"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sz="1200" dirty="0">
                    <a:solidFill>
                      <a:schemeClr val="bg1"/>
                    </a:solidFill>
                    <a:latin typeface="思源黑体 Normal" panose="020B0400000000000000" pitchFamily="34" charset="-122"/>
                    <a:ea typeface="思源黑体 Normal" panose="020B0400000000000000" pitchFamily="34" charset="-122"/>
                    <a:cs typeface="+mn-ea"/>
                    <a:sym typeface="+mn-lt"/>
                  </a:rPr>
                  <a:t>Gateway</a:t>
                </a:r>
                <a:endParaRPr lang="zh-CN" altLang="en-US" sz="1200"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grpSp>
        <p:grpSp>
          <p:nvGrpSpPr>
            <p:cNvPr id="46" name="组合 45"/>
            <p:cNvGrpSpPr/>
            <p:nvPr/>
          </p:nvGrpSpPr>
          <p:grpSpPr>
            <a:xfrm>
              <a:off x="6117353" y="4096573"/>
              <a:ext cx="2458620" cy="468000"/>
              <a:chOff x="4936347" y="4071473"/>
              <a:chExt cx="2458620" cy="468000"/>
            </a:xfrm>
          </p:grpSpPr>
          <p:sp>
            <p:nvSpPr>
              <p:cNvPr id="47" name="矩形 46"/>
              <p:cNvSpPr/>
              <p:nvPr/>
            </p:nvSpPr>
            <p:spPr>
              <a:xfrm>
                <a:off x="4936347" y="4071473"/>
                <a:ext cx="2392372" cy="468000"/>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48" name="文本框 47"/>
              <p:cNvSpPr txBox="1"/>
              <p:nvPr/>
            </p:nvSpPr>
            <p:spPr>
              <a:xfrm>
                <a:off x="4936347" y="4166974"/>
                <a:ext cx="2458620" cy="276999"/>
              </a:xfrm>
              <a:prstGeom prst="rect">
                <a:avLst/>
              </a:prstGeom>
              <a:noFill/>
            </p:spPr>
            <p:txBody>
              <a:bodyPr wrap="square" rtlCol="0">
                <a:spAutoFit/>
              </a:bodyPr>
              <a:lstStyle/>
              <a:p>
                <a:pPr algn="ctr"/>
                <a:r>
                  <a:rPr lang="en-US" altLang="zh-CN" sz="1200" dirty="0">
                    <a:latin typeface="思源黑体 Normal" panose="020B0400000000000000" pitchFamily="34" charset="-122"/>
                    <a:ea typeface="思源黑体 Normal" panose="020B0400000000000000" pitchFamily="34" charset="-122"/>
                    <a:cs typeface="+mn-ea"/>
                    <a:sym typeface="+mn-lt"/>
                  </a:rPr>
                  <a:t>IP Communication System</a:t>
                </a:r>
                <a:endParaRPr lang="zh-CN" altLang="en-US" sz="1200" dirty="0">
                  <a:latin typeface="思源黑体 Normal" panose="020B0400000000000000" pitchFamily="34" charset="-122"/>
                  <a:ea typeface="思源黑体 Normal" panose="020B0400000000000000" pitchFamily="34"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par>
                                <p:cTn id="28" presetID="21" presetClass="entr" presetSubtype="1" fill="hold" nodeType="withEffect">
                                  <p:stCondLst>
                                    <p:cond delay="1000"/>
                                  </p:stCondLst>
                                  <p:childTnLst>
                                    <p:set>
                                      <p:cBhvr>
                                        <p:cTn id="29" dur="1" fill="hold">
                                          <p:stCondLst>
                                            <p:cond delay="0"/>
                                          </p:stCondLst>
                                        </p:cTn>
                                        <p:tgtEl>
                                          <p:spTgt spid="37"/>
                                        </p:tgtEl>
                                        <p:attrNameLst>
                                          <p:attrName>style.visibility</p:attrName>
                                        </p:attrNameLst>
                                      </p:cBhvr>
                                      <p:to>
                                        <p:strVal val="visible"/>
                                      </p:to>
                                    </p:set>
                                    <p:animEffect transition="in" filter="wheel(1)">
                                      <p:cBhvr>
                                        <p:cTn id="3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5433288">
            <a:off x="6801911" y="2070117"/>
            <a:ext cx="2611131" cy="2717764"/>
            <a:chOff x="4297364" y="903288"/>
            <a:chExt cx="2946834" cy="3067178"/>
          </a:xfrm>
          <a:solidFill>
            <a:schemeClr val="accent1">
              <a:alpha val="13000"/>
            </a:schemeClr>
          </a:solidFill>
        </p:grpSpPr>
        <p:sp>
          <p:nvSpPr>
            <p:cNvPr id="3"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5"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14" name="组合 13"/>
          <p:cNvGrpSpPr/>
          <p:nvPr/>
        </p:nvGrpSpPr>
        <p:grpSpPr>
          <a:xfrm>
            <a:off x="-822837" y="-1740227"/>
            <a:ext cx="13690458" cy="9752745"/>
            <a:chOff x="-822837" y="-1740227"/>
            <a:chExt cx="13690458" cy="9752745"/>
          </a:xfrm>
        </p:grpSpPr>
        <p:sp>
          <p:nvSpPr>
            <p:cNvPr id="15" name="任意多边形: 形状 26"/>
            <p:cNvSpPr>
              <a:spLocks noChangeAspect="1"/>
            </p:cNvSpPr>
            <p:nvPr/>
          </p:nvSpPr>
          <p:spPr>
            <a:xfrm rot="12104625">
              <a:off x="-822837" y="-1740227"/>
              <a:ext cx="2772000" cy="277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6" name="任意多边形: 形状 1"/>
            <p:cNvSpPr/>
            <p:nvPr/>
          </p:nvSpPr>
          <p:spPr>
            <a:xfrm rot="2045644">
              <a:off x="10347621" y="5492518"/>
              <a:ext cx="2520000" cy="2520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8" name="文本框 17"/>
            <p:cNvSpPr txBox="1"/>
            <p:nvPr/>
          </p:nvSpPr>
          <p:spPr>
            <a:xfrm rot="10800000">
              <a:off x="10302137" y="-1573827"/>
              <a:ext cx="1604211"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3900" b="1" i="0" u="none" strike="noStrike" kern="1200" cap="none" spc="0" normalizeH="0" baseline="0" noProof="0" dirty="0">
                  <a:ln>
                    <a:noFill/>
                  </a:ln>
                  <a:solidFill>
                    <a:schemeClr val="accent1"/>
                  </a:solidFill>
                  <a:effectLst/>
                  <a:uLnTx/>
                  <a:uFillTx/>
                  <a:cs typeface="+mn-ea"/>
                  <a:sym typeface="+mn-lt"/>
                </a:rPr>
                <a:t>“</a:t>
              </a:r>
              <a:endParaRPr kumimoji="0" lang="en-US" altLang="zh-CN" sz="23900" b="1" i="0" u="none" strike="noStrike" kern="1200" cap="none" spc="0" normalizeH="0" baseline="0" noProof="0" dirty="0">
                <a:ln>
                  <a:noFill/>
                </a:ln>
                <a:solidFill>
                  <a:schemeClr val="accent1"/>
                </a:solidFill>
                <a:effectLst/>
                <a:uLnTx/>
                <a:uFillTx/>
                <a:cs typeface="+mn-ea"/>
                <a:sym typeface="+mn-lt"/>
              </a:endParaRPr>
            </a:p>
          </p:txBody>
        </p:sp>
      </p:grpSp>
      <p:sp>
        <p:nvSpPr>
          <p:cNvPr id="21" name="椭圆 20"/>
          <p:cNvSpPr/>
          <p:nvPr/>
        </p:nvSpPr>
        <p:spPr>
          <a:xfrm rot="20722132">
            <a:off x="504305" y="5571497"/>
            <a:ext cx="824923" cy="8249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22" name="椭圆 21"/>
          <p:cNvSpPr/>
          <p:nvPr/>
        </p:nvSpPr>
        <p:spPr>
          <a:xfrm rot="20722132">
            <a:off x="1044208" y="6021229"/>
            <a:ext cx="338559" cy="338559"/>
          </a:xfrm>
          <a:prstGeom prst="ellipse">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23" name="文本框 22"/>
          <p:cNvSpPr txBox="1"/>
          <p:nvPr/>
        </p:nvSpPr>
        <p:spPr>
          <a:xfrm>
            <a:off x="7448663" y="2513546"/>
            <a:ext cx="1601721" cy="156966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schemeClr val="accent1"/>
                </a:solidFill>
                <a:effectLst/>
                <a:uLnTx/>
                <a:uFillTx/>
                <a:latin typeface="思源黑体 Normal" panose="020B0400000000000000" pitchFamily="34" charset="-122"/>
                <a:ea typeface="思源黑体 Normal" panose="020B0400000000000000" pitchFamily="34" charset="-122"/>
                <a:cs typeface="+mn-ea"/>
                <a:sym typeface="+mn-lt"/>
              </a:rPr>
              <a:t>02</a:t>
            </a:r>
            <a:endParaRPr kumimoji="0" lang="zh-CN" altLang="en-US" sz="9600" b="1" i="0" u="none" strike="noStrike" kern="1200" cap="none" spc="0" normalizeH="0" baseline="0" noProof="0" dirty="0">
              <a:ln>
                <a:noFill/>
              </a:ln>
              <a:solidFill>
                <a:schemeClr val="accent1"/>
              </a:solidFill>
              <a:effectLst/>
              <a:uLnTx/>
              <a:uFillTx/>
              <a:latin typeface="思源黑体 Normal" panose="020B0400000000000000" pitchFamily="34" charset="-122"/>
              <a:ea typeface="思源黑体 Normal" panose="020B0400000000000000" pitchFamily="34" charset="-122"/>
              <a:cs typeface="+mn-ea"/>
              <a:sym typeface="+mn-lt"/>
            </a:endParaRPr>
          </a:p>
        </p:txBody>
      </p:sp>
      <p:sp>
        <p:nvSpPr>
          <p:cNvPr id="24" name="矩形 8"/>
          <p:cNvSpPr/>
          <p:nvPr/>
        </p:nvSpPr>
        <p:spPr>
          <a:xfrm>
            <a:off x="2338218" y="2678891"/>
            <a:ext cx="2670158" cy="707886"/>
          </a:xfrm>
          <a:prstGeom prst="rect">
            <a:avLst/>
          </a:prstGeom>
        </p:spPr>
        <p:txBody>
          <a:bodyPr wrap="square">
            <a:spAutoFit/>
          </a:bodyPr>
          <a:lstStyle/>
          <a:p>
            <a:pPr algn="dist"/>
            <a:r>
              <a:rPr lang="en-US" altLang="zh-CN" sz="4000" b="1" spc="6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rPr>
              <a:t>HONOR</a:t>
            </a:r>
            <a:endParaRPr kumimoji="1" lang="zh-CN" altLang="en-US" sz="4000" b="1" spc="6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endParaRPr>
          </a:p>
        </p:txBody>
      </p:sp>
      <p:sp>
        <p:nvSpPr>
          <p:cNvPr id="19" name="TextBox 24"/>
          <p:cNvSpPr txBox="1"/>
          <p:nvPr/>
        </p:nvSpPr>
        <p:spPr>
          <a:xfrm>
            <a:off x="1694715" y="3416981"/>
            <a:ext cx="3962401" cy="587645"/>
          </a:xfrm>
          <a:prstGeom prst="rect">
            <a:avLst/>
          </a:prstGeom>
          <a:noFill/>
        </p:spPr>
        <p:txBody>
          <a:bodyPr wrap="square" lIns="91423" tIns="45712" rIns="91423" bIns="45712" rtlCol="0">
            <a:spAutoFit/>
          </a:bodyPr>
          <a:lstStyle/>
          <a:p>
            <a:pPr marL="0" marR="0" lvl="0" indent="0" algn="ctr" defTabSz="1217930" rtl="0" eaLnBrk="1" fontAlgn="auto" latinLnBrk="0" hangingPunct="1">
              <a:lnSpc>
                <a:spcPct val="150000"/>
              </a:lnSpc>
              <a:spcBef>
                <a:spcPts val="0"/>
              </a:spcBef>
              <a:spcAft>
                <a:spcPts val="0"/>
              </a:spcAft>
              <a:buClrTx/>
              <a:buSzTx/>
              <a:buFontTx/>
              <a:buNone/>
              <a:defRPr/>
            </a:pPr>
            <a:r>
              <a:rPr lang="en-US" altLang="zh-CN" sz="2400" dirty="0">
                <a:solidFill>
                  <a:schemeClr val="bg1">
                    <a:lumMod val="50000"/>
                  </a:schemeClr>
                </a:solidFill>
                <a:latin typeface="思源黑体 Normal" panose="020B0400000000000000" pitchFamily="34" charset="-122"/>
                <a:ea typeface="思源黑体 Normal" panose="020B0400000000000000" pitchFamily="34" charset="-122"/>
                <a:cs typeface="+mn-ea"/>
                <a:sym typeface="+mn-lt"/>
              </a:rPr>
              <a:t>COMPANY</a:t>
            </a:r>
            <a:endParaRPr kumimoji="0" lang="zh-CN" altLang="en-US" sz="2400" b="0" i="0" u="none" strike="noStrike" kern="1200" cap="none" spc="0" normalizeH="0" baseline="0" noProof="0" dirty="0">
              <a:ln>
                <a:noFill/>
              </a:ln>
              <a:solidFill>
                <a:schemeClr val="bg1">
                  <a:lumMod val="50000"/>
                </a:schemeClr>
              </a:solidFill>
              <a:effectLst/>
              <a:uLnTx/>
              <a:uFillTx/>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rot="15433288">
            <a:off x="2244189" y="-1939496"/>
            <a:ext cx="8481704" cy="9397093"/>
            <a:chOff x="4297364" y="903288"/>
            <a:chExt cx="2946834" cy="3067178"/>
          </a:xfrm>
          <a:solidFill>
            <a:schemeClr val="bg1">
              <a:lumMod val="65000"/>
              <a:alpha val="3000"/>
            </a:schemeClr>
          </a:solidFill>
        </p:grpSpPr>
        <p:sp>
          <p:nvSpPr>
            <p:cNvPr id="40"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42"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43"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45" name="íṧlíḍè"/>
          <p:cNvSpPr/>
          <p:nvPr/>
        </p:nvSpPr>
        <p:spPr bwMode="auto">
          <a:xfrm>
            <a:off x="0" y="525681"/>
            <a:ext cx="2092035" cy="481651"/>
          </a:xfrm>
          <a:prstGeom prst="homePlate">
            <a:avLst>
              <a:gd name="adj" fmla="val 0"/>
            </a:avLst>
          </a:prstGeom>
          <a:solidFill>
            <a:schemeClr val="accent1"/>
          </a:solidFill>
          <a:ln w="19050">
            <a:noFill/>
            <a:round/>
          </a:ln>
        </p:spPr>
        <p:txBody>
          <a:bodyPr anchor="ctr"/>
          <a:lstStyle/>
          <a:p>
            <a:pPr algn="ctr"/>
            <a:endParaRPr>
              <a:cs typeface="+mn-ea"/>
              <a:sym typeface="+mn-lt"/>
            </a:endParaRPr>
          </a:p>
        </p:txBody>
      </p:sp>
      <p:grpSp>
        <p:nvGrpSpPr>
          <p:cNvPr id="47" name="组合 46"/>
          <p:cNvGrpSpPr/>
          <p:nvPr/>
        </p:nvGrpSpPr>
        <p:grpSpPr>
          <a:xfrm>
            <a:off x="925225" y="484441"/>
            <a:ext cx="11512319" cy="7057559"/>
            <a:chOff x="925225" y="484441"/>
            <a:chExt cx="11512319" cy="7057559"/>
          </a:xfrm>
        </p:grpSpPr>
        <p:sp>
          <p:nvSpPr>
            <p:cNvPr id="48" name="矩形 47"/>
            <p:cNvSpPr/>
            <p:nvPr/>
          </p:nvSpPr>
          <p:spPr>
            <a:xfrm>
              <a:off x="11370785" y="641643"/>
              <a:ext cx="497242" cy="497242"/>
            </a:xfrm>
            <a:prstGeom prst="rect">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49" name="矩形: 圆角 4"/>
            <p:cNvSpPr/>
            <p:nvPr/>
          </p:nvSpPr>
          <p:spPr>
            <a:xfrm rot="18520264">
              <a:off x="10546573" y="6174000"/>
              <a:ext cx="1368000" cy="1368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0" name="矩形: 圆角 4"/>
            <p:cNvSpPr/>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1" name="矩形: 圆角 4"/>
            <p:cNvSpPr/>
            <p:nvPr/>
          </p:nvSpPr>
          <p:spPr>
            <a:xfrm>
              <a:off x="13633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2" name="矩形: 圆角 4"/>
            <p:cNvSpPr/>
            <p:nvPr/>
          </p:nvSpPr>
          <p:spPr>
            <a:xfrm>
              <a:off x="11307077" y="484441"/>
              <a:ext cx="468027"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3" name="矩形: 圆角 4"/>
            <p:cNvSpPr/>
            <p:nvPr/>
          </p:nvSpPr>
          <p:spPr>
            <a:xfrm rot="18041694">
              <a:off x="11609544" y="6324923"/>
              <a:ext cx="828000"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grpSp>
        <p:nvGrpSpPr>
          <p:cNvPr id="60" name="组合 7"/>
          <p:cNvGrpSpPr/>
          <p:nvPr/>
        </p:nvGrpSpPr>
        <p:grpSpPr bwMode="auto">
          <a:xfrm>
            <a:off x="7164115" y="2208339"/>
            <a:ext cx="4063024" cy="2547209"/>
            <a:chOff x="2990709" y="525255"/>
            <a:chExt cx="3045973" cy="1910787"/>
          </a:xfrm>
        </p:grpSpPr>
        <p:sp>
          <p:nvSpPr>
            <p:cNvPr id="61" name="文本框 66"/>
            <p:cNvSpPr txBox="1">
              <a:spLocks noChangeArrowheads="1"/>
            </p:cNvSpPr>
            <p:nvPr/>
          </p:nvSpPr>
          <p:spPr bwMode="auto">
            <a:xfrm>
              <a:off x="2990709" y="913168"/>
              <a:ext cx="3045973" cy="152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1400" dirty="0">
                  <a:latin typeface="Times New Roman" panose="02020603050405020304" pitchFamily="18" charset="0"/>
                  <a:cs typeface="Times New Roman" panose="02020603050405020304" pitchFamily="18" charset="0"/>
                </a:rPr>
                <a:t>Except for products and services, OpenVox is also complimented for environmental protection. It is not only the first supplier to meet EU RoHS green environmental protection standard, but also adopt thin card design with CE</a:t>
              </a:r>
              <a:r>
                <a:rPr lang="zh-CN" altLang="zh-CN"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FCC certificate and more than ten special certificate</a:t>
              </a:r>
              <a:r>
                <a:rPr lang="en-US" altLang="zh-CN" sz="1400" dirty="0">
                  <a:latin typeface="Times New Roman" panose="02020603050405020304" pitchFamily="18" charset="0"/>
                  <a:cs typeface="Times New Roman" panose="02020603050405020304" pitchFamily="18" charset="0"/>
                </a:rPr>
                <a:t>s in some local countries.</a:t>
              </a:r>
              <a:endParaRPr lang="zh-CN" altLang="en-US" sz="1400" dirty="0">
                <a:latin typeface="Times New Roman" panose="02020603050405020304" pitchFamily="18" charset="0"/>
                <a:cs typeface="Times New Roman" panose="02020603050405020304" pitchFamily="18" charset="0"/>
              </a:endParaRPr>
            </a:p>
          </p:txBody>
        </p:sp>
        <p:sp>
          <p:nvSpPr>
            <p:cNvPr id="62" name="文本框 13"/>
            <p:cNvSpPr txBox="1">
              <a:spLocks noChangeArrowheads="1"/>
            </p:cNvSpPr>
            <p:nvPr/>
          </p:nvSpPr>
          <p:spPr bwMode="auto">
            <a:xfrm>
              <a:off x="2990709" y="525255"/>
              <a:ext cx="1982296" cy="3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en-US" altLang="zh-CN" sz="2400" b="1" dirty="0">
                  <a:solidFill>
                    <a:schemeClr val="accent5">
                      <a:lumMod val="75000"/>
                    </a:schemeClr>
                  </a:solidFill>
                  <a:latin typeface="思源黑体 Normal" panose="020B0400000000000000" pitchFamily="34" charset="-122"/>
                  <a:ea typeface="思源黑体 Normal" panose="020B0400000000000000" pitchFamily="34" charset="-122"/>
                  <a:cs typeface="+mn-ea"/>
                  <a:sym typeface="+mn-lt"/>
                </a:rPr>
                <a:t>Company Honor</a:t>
              </a:r>
              <a:endParaRPr lang="zh-CN" altLang="en-US" sz="2400" b="1" dirty="0">
                <a:solidFill>
                  <a:schemeClr val="accent5">
                    <a:lumMod val="75000"/>
                  </a:schemeClr>
                </a:solidFill>
                <a:latin typeface="思源黑体 Normal" panose="020B0400000000000000" pitchFamily="34" charset="-122"/>
                <a:ea typeface="思源黑体 Normal" panose="020B0400000000000000" pitchFamily="34" charset="-122"/>
                <a:cs typeface="+mn-ea"/>
                <a:sym typeface="+mn-lt"/>
              </a:endParaRPr>
            </a:p>
          </p:txBody>
        </p:sp>
      </p:grpSp>
      <p:pic>
        <p:nvPicPr>
          <p:cNvPr id="28" name="图片 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0608" y="1592452"/>
            <a:ext cx="5601665" cy="3778638"/>
          </a:xfrm>
          <a:prstGeom prst="rect">
            <a:avLst/>
          </a:prstGeom>
        </p:spPr>
      </p:pic>
      <p:sp>
        <p:nvSpPr>
          <p:cNvPr id="31" name="ïş1ídè"/>
          <p:cNvSpPr txBox="1"/>
          <p:nvPr/>
        </p:nvSpPr>
        <p:spPr>
          <a:xfrm>
            <a:off x="23361" y="632706"/>
            <a:ext cx="2045312" cy="389252"/>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Company</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Honor</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 presetClass="entr" presetSubtype="2" fill="hold" nodeType="withEffect">
                                  <p:stCondLst>
                                    <p:cond delay="1000"/>
                                  </p:stCondLst>
                                  <p:childTnLst>
                                    <p:set>
                                      <p:cBhvr>
                                        <p:cTn id="9" dur="1" fill="hold">
                                          <p:stCondLst>
                                            <p:cond delay="0"/>
                                          </p:stCondLst>
                                        </p:cTn>
                                        <p:tgtEl>
                                          <p:spTgt spid="60"/>
                                        </p:tgtEl>
                                        <p:attrNameLst>
                                          <p:attrName>style.visibility</p:attrName>
                                        </p:attrNameLst>
                                      </p:cBhvr>
                                      <p:to>
                                        <p:strVal val="visible"/>
                                      </p:to>
                                    </p:set>
                                    <p:anim calcmode="lin" valueType="num">
                                      <p:cBhvr additive="base">
                                        <p:cTn id="10" dur="1000" fill="hold"/>
                                        <p:tgtEl>
                                          <p:spTgt spid="60"/>
                                        </p:tgtEl>
                                        <p:attrNameLst>
                                          <p:attrName>ppt_x</p:attrName>
                                        </p:attrNameLst>
                                      </p:cBhvr>
                                      <p:tavLst>
                                        <p:tav tm="0">
                                          <p:val>
                                            <p:strVal val="1+#ppt_w/2"/>
                                          </p:val>
                                        </p:tav>
                                        <p:tav tm="100000">
                                          <p:val>
                                            <p:strVal val="#ppt_x"/>
                                          </p:val>
                                        </p:tav>
                                      </p:tavLst>
                                    </p:anim>
                                    <p:anim calcmode="lin" valueType="num">
                                      <p:cBhvr additive="base">
                                        <p:cTn id="11" dur="10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rot="15433288">
            <a:off x="2244189" y="-1939496"/>
            <a:ext cx="8481704" cy="9397093"/>
            <a:chOff x="4297364" y="903288"/>
            <a:chExt cx="2946834" cy="3067178"/>
          </a:xfrm>
          <a:solidFill>
            <a:schemeClr val="bg1">
              <a:lumMod val="65000"/>
              <a:alpha val="3000"/>
            </a:schemeClr>
          </a:solidFill>
        </p:grpSpPr>
        <p:sp>
          <p:nvSpPr>
            <p:cNvPr id="31"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3"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4"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6" name="íṧlíḍè"/>
          <p:cNvSpPr/>
          <p:nvPr/>
        </p:nvSpPr>
        <p:spPr bwMode="auto">
          <a:xfrm>
            <a:off x="-7697" y="249006"/>
            <a:ext cx="2092035" cy="481651"/>
          </a:xfrm>
          <a:prstGeom prst="homePlate">
            <a:avLst>
              <a:gd name="adj" fmla="val 0"/>
            </a:avLst>
          </a:prstGeom>
          <a:solidFill>
            <a:schemeClr val="accent1"/>
          </a:solidFill>
          <a:ln w="19050">
            <a:noFill/>
            <a:round/>
          </a:ln>
        </p:spPr>
        <p:txBody>
          <a:bodyPr anchor="ctr"/>
          <a:lstStyle/>
          <a:p>
            <a:pPr algn="ctr"/>
            <a:endParaRPr>
              <a:cs typeface="+mn-ea"/>
              <a:sym typeface="+mn-lt"/>
            </a:endParaRPr>
          </a:p>
        </p:txBody>
      </p:sp>
      <p:sp>
        <p:nvSpPr>
          <p:cNvPr id="15" name="TextBox 9"/>
          <p:cNvSpPr txBox="1"/>
          <p:nvPr/>
        </p:nvSpPr>
        <p:spPr>
          <a:xfrm>
            <a:off x="3515932" y="214445"/>
            <a:ext cx="522882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dirty="0">
                <a:solidFill>
                  <a:schemeClr val="accent1"/>
                </a:solidFill>
                <a:latin typeface="Economica" panose="02000506040000020004" pitchFamily="50" charset="0"/>
              </a:rPr>
              <a:t>Timeline</a:t>
            </a:r>
            <a:endParaRPr kumimoji="0" lang="en-IN" sz="3200" b="0" i="0" u="none" strike="noStrike" kern="1200" cap="none" spc="0" normalizeH="0" baseline="0" noProof="0" dirty="0">
              <a:ln>
                <a:noFill/>
              </a:ln>
              <a:solidFill>
                <a:schemeClr val="accent1"/>
              </a:solidFill>
              <a:effectLst/>
              <a:uLnTx/>
              <a:uFillTx/>
              <a:latin typeface="Economica" panose="02000506040000020004" pitchFamily="50" charset="0"/>
              <a:ea typeface="+mn-ea"/>
              <a:cs typeface="+mn-cs"/>
            </a:endParaRPr>
          </a:p>
        </p:txBody>
      </p:sp>
      <p:sp>
        <p:nvSpPr>
          <p:cNvPr id="17" name="矩形 16"/>
          <p:cNvSpPr/>
          <p:nvPr/>
        </p:nvSpPr>
        <p:spPr>
          <a:xfrm>
            <a:off x="0" y="6546461"/>
            <a:ext cx="12192000" cy="9709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8" name="Rectangle 5"/>
          <p:cNvSpPr>
            <a:spLocks noChangeArrowheads="1"/>
          </p:cNvSpPr>
          <p:nvPr/>
        </p:nvSpPr>
        <p:spPr bwMode="auto">
          <a:xfrm>
            <a:off x="1" y="3386007"/>
            <a:ext cx="12192000" cy="487363"/>
          </a:xfrm>
          <a:prstGeom prst="rect">
            <a:avLst/>
          </a:prstGeom>
          <a:solidFill>
            <a:sysClr val="window" lastClr="FFFFFF">
              <a:lumMod val="85000"/>
            </a:sys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6"/>
          <p:cNvSpPr/>
          <p:nvPr/>
        </p:nvSpPr>
        <p:spPr bwMode="auto">
          <a:xfrm>
            <a:off x="1374775" y="3378069"/>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dirty="0">
              <a:ln>
                <a:noFill/>
              </a:ln>
              <a:solidFill>
                <a:prstClr val="black"/>
              </a:solidFill>
              <a:effectLst/>
              <a:uLnTx/>
              <a:uFillTx/>
              <a:latin typeface="Calibri" panose="020F0502020204030204"/>
            </a:endParaRPr>
          </a:p>
        </p:txBody>
      </p:sp>
      <p:sp>
        <p:nvSpPr>
          <p:cNvPr id="20" name="Freeform 7"/>
          <p:cNvSpPr/>
          <p:nvPr/>
        </p:nvSpPr>
        <p:spPr bwMode="auto">
          <a:xfrm>
            <a:off x="3025775" y="3378069"/>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2"/>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21" name="Freeform 8"/>
          <p:cNvSpPr/>
          <p:nvPr/>
        </p:nvSpPr>
        <p:spPr bwMode="auto">
          <a:xfrm>
            <a:off x="4678363" y="3378069"/>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3"/>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22" name="Freeform 10"/>
          <p:cNvSpPr/>
          <p:nvPr/>
        </p:nvSpPr>
        <p:spPr bwMode="auto">
          <a:xfrm>
            <a:off x="7980363" y="3378069"/>
            <a:ext cx="1754188"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5"/>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23" name="Freeform 11"/>
          <p:cNvSpPr/>
          <p:nvPr/>
        </p:nvSpPr>
        <p:spPr bwMode="auto">
          <a:xfrm>
            <a:off x="9644063" y="3378069"/>
            <a:ext cx="1730375" cy="492125"/>
          </a:xfrm>
          <a:custGeom>
            <a:avLst/>
            <a:gdLst>
              <a:gd name="T0" fmla="*/ 70 w 461"/>
              <a:gd name="T1" fmla="*/ 123 h 131"/>
              <a:gd name="T2" fmla="*/ 7 w 461"/>
              <a:gd name="T3" fmla="*/ 27 h 131"/>
              <a:gd name="T4" fmla="*/ 22 w 461"/>
              <a:gd name="T5" fmla="*/ 0 h 131"/>
              <a:gd name="T6" fmla="*/ 376 w 461"/>
              <a:gd name="T7" fmla="*/ 0 h 131"/>
              <a:gd name="T8" fmla="*/ 391 w 461"/>
              <a:gd name="T9" fmla="*/ 8 h 131"/>
              <a:gd name="T10" fmla="*/ 453 w 461"/>
              <a:gd name="T11" fmla="*/ 104 h 131"/>
              <a:gd name="T12" fmla="*/ 439 w 461"/>
              <a:gd name="T13" fmla="*/ 131 h 131"/>
              <a:gd name="T14" fmla="*/ 85 w 461"/>
              <a:gd name="T15" fmla="*/ 131 h 131"/>
              <a:gd name="T16" fmla="*/ 70 w 461"/>
              <a:gd name="T17" fmla="*/ 1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31">
                <a:moveTo>
                  <a:pt x="70" y="123"/>
                </a:moveTo>
                <a:cubicBezTo>
                  <a:pt x="7" y="27"/>
                  <a:pt x="7" y="27"/>
                  <a:pt x="7" y="27"/>
                </a:cubicBezTo>
                <a:cubicBezTo>
                  <a:pt x="0" y="16"/>
                  <a:pt x="8" y="0"/>
                  <a:pt x="22" y="0"/>
                </a:cubicBezTo>
                <a:cubicBezTo>
                  <a:pt x="376" y="0"/>
                  <a:pt x="376" y="0"/>
                  <a:pt x="376" y="0"/>
                </a:cubicBezTo>
                <a:cubicBezTo>
                  <a:pt x="382" y="0"/>
                  <a:pt x="387" y="3"/>
                  <a:pt x="391" y="8"/>
                </a:cubicBezTo>
                <a:cubicBezTo>
                  <a:pt x="453" y="104"/>
                  <a:pt x="453" y="104"/>
                  <a:pt x="453" y="104"/>
                </a:cubicBezTo>
                <a:cubicBezTo>
                  <a:pt x="461" y="116"/>
                  <a:pt x="453" y="131"/>
                  <a:pt x="439" y="131"/>
                </a:cubicBezTo>
                <a:cubicBezTo>
                  <a:pt x="85" y="131"/>
                  <a:pt x="85" y="131"/>
                  <a:pt x="85" y="131"/>
                </a:cubicBezTo>
                <a:cubicBezTo>
                  <a:pt x="79" y="131"/>
                  <a:pt x="73" y="128"/>
                  <a:pt x="70" y="123"/>
                </a:cubicBezTo>
                <a:close/>
              </a:path>
            </a:pathLst>
          </a:custGeom>
          <a:solidFill>
            <a:schemeClr val="tx1">
              <a:lumMod val="65000"/>
              <a:lumOff val="3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nvGrpSpPr>
          <p:cNvPr id="24" name="Group 2"/>
          <p:cNvGrpSpPr/>
          <p:nvPr/>
        </p:nvGrpSpPr>
        <p:grpSpPr>
          <a:xfrm>
            <a:off x="2016125" y="4016244"/>
            <a:ext cx="473075" cy="498475"/>
            <a:chOff x="2016125" y="4230687"/>
            <a:chExt cx="473075" cy="498475"/>
          </a:xfrm>
        </p:grpSpPr>
        <p:sp>
          <p:nvSpPr>
            <p:cNvPr id="95" name="Freeform 36"/>
            <p:cNvSpPr>
              <a:spLocks noEditPoints="1"/>
            </p:cNvSpPr>
            <p:nvPr/>
          </p:nvSpPr>
          <p:spPr bwMode="auto">
            <a:xfrm>
              <a:off x="2016125" y="4230687"/>
              <a:ext cx="473075" cy="498475"/>
            </a:xfrm>
            <a:custGeom>
              <a:avLst/>
              <a:gdLst>
                <a:gd name="T0" fmla="*/ 120 w 126"/>
                <a:gd name="T1" fmla="*/ 11 h 133"/>
                <a:gd name="T2" fmla="*/ 69 w 126"/>
                <a:gd name="T3" fmla="*/ 11 h 133"/>
                <a:gd name="T4" fmla="*/ 70 w 126"/>
                <a:gd name="T5" fmla="*/ 8 h 133"/>
                <a:gd name="T6" fmla="*/ 63 w 126"/>
                <a:gd name="T7" fmla="*/ 0 h 133"/>
                <a:gd name="T8" fmla="*/ 56 w 126"/>
                <a:gd name="T9" fmla="*/ 8 h 133"/>
                <a:gd name="T10" fmla="*/ 57 w 126"/>
                <a:gd name="T11" fmla="*/ 11 h 133"/>
                <a:gd name="T12" fmla="*/ 6 w 126"/>
                <a:gd name="T13" fmla="*/ 11 h 133"/>
                <a:gd name="T14" fmla="*/ 0 w 126"/>
                <a:gd name="T15" fmla="*/ 18 h 133"/>
                <a:gd name="T16" fmla="*/ 0 w 126"/>
                <a:gd name="T17" fmla="*/ 93 h 133"/>
                <a:gd name="T18" fmla="*/ 6 w 126"/>
                <a:gd name="T19" fmla="*/ 99 h 133"/>
                <a:gd name="T20" fmla="*/ 47 w 126"/>
                <a:gd name="T21" fmla="*/ 99 h 133"/>
                <a:gd name="T22" fmla="*/ 39 w 126"/>
                <a:gd name="T23" fmla="*/ 127 h 133"/>
                <a:gd name="T24" fmla="*/ 42 w 126"/>
                <a:gd name="T25" fmla="*/ 132 h 133"/>
                <a:gd name="T26" fmla="*/ 45 w 126"/>
                <a:gd name="T27" fmla="*/ 132 h 133"/>
                <a:gd name="T28" fmla="*/ 50 w 126"/>
                <a:gd name="T29" fmla="*/ 129 h 133"/>
                <a:gd name="T30" fmla="*/ 58 w 126"/>
                <a:gd name="T31" fmla="*/ 99 h 133"/>
                <a:gd name="T32" fmla="*/ 68 w 126"/>
                <a:gd name="T33" fmla="*/ 99 h 133"/>
                <a:gd name="T34" fmla="*/ 76 w 126"/>
                <a:gd name="T35" fmla="*/ 129 h 133"/>
                <a:gd name="T36" fmla="*/ 81 w 126"/>
                <a:gd name="T37" fmla="*/ 132 h 133"/>
                <a:gd name="T38" fmla="*/ 84 w 126"/>
                <a:gd name="T39" fmla="*/ 132 h 133"/>
                <a:gd name="T40" fmla="*/ 87 w 126"/>
                <a:gd name="T41" fmla="*/ 127 h 133"/>
                <a:gd name="T42" fmla="*/ 79 w 126"/>
                <a:gd name="T43" fmla="*/ 99 h 133"/>
                <a:gd name="T44" fmla="*/ 120 w 126"/>
                <a:gd name="T45" fmla="*/ 99 h 133"/>
                <a:gd name="T46" fmla="*/ 126 w 126"/>
                <a:gd name="T47" fmla="*/ 93 h 133"/>
                <a:gd name="T48" fmla="*/ 126 w 126"/>
                <a:gd name="T49" fmla="*/ 18 h 133"/>
                <a:gd name="T50" fmla="*/ 120 w 126"/>
                <a:gd name="T51" fmla="*/ 11 h 133"/>
                <a:gd name="T52" fmla="*/ 114 w 126"/>
                <a:gd name="T53" fmla="*/ 86 h 133"/>
                <a:gd name="T54" fmla="*/ 12 w 126"/>
                <a:gd name="T55" fmla="*/ 86 h 133"/>
                <a:gd name="T56" fmla="*/ 12 w 126"/>
                <a:gd name="T57" fmla="*/ 23 h 133"/>
                <a:gd name="T58" fmla="*/ 114 w 126"/>
                <a:gd name="T59" fmla="*/ 23 h 133"/>
                <a:gd name="T60" fmla="*/ 114 w 126"/>
                <a:gd name="T61" fmla="*/ 86 h 133"/>
                <a:gd name="T62" fmla="*/ 114 w 126"/>
                <a:gd name="T63" fmla="*/ 86 h 133"/>
                <a:gd name="T64" fmla="*/ 114 w 126"/>
                <a:gd name="T65" fmla="*/ 8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33">
                  <a:moveTo>
                    <a:pt x="120" y="11"/>
                  </a:moveTo>
                  <a:cubicBezTo>
                    <a:pt x="69" y="11"/>
                    <a:pt x="69" y="11"/>
                    <a:pt x="69" y="11"/>
                  </a:cubicBezTo>
                  <a:cubicBezTo>
                    <a:pt x="70" y="10"/>
                    <a:pt x="70" y="9"/>
                    <a:pt x="70" y="8"/>
                  </a:cubicBezTo>
                  <a:cubicBezTo>
                    <a:pt x="70" y="4"/>
                    <a:pt x="67" y="0"/>
                    <a:pt x="63" y="0"/>
                  </a:cubicBezTo>
                  <a:cubicBezTo>
                    <a:pt x="59" y="0"/>
                    <a:pt x="56" y="4"/>
                    <a:pt x="56" y="8"/>
                  </a:cubicBezTo>
                  <a:cubicBezTo>
                    <a:pt x="56" y="9"/>
                    <a:pt x="56" y="10"/>
                    <a:pt x="57" y="11"/>
                  </a:cubicBezTo>
                  <a:cubicBezTo>
                    <a:pt x="6" y="11"/>
                    <a:pt x="6" y="11"/>
                    <a:pt x="6" y="11"/>
                  </a:cubicBezTo>
                  <a:cubicBezTo>
                    <a:pt x="3" y="11"/>
                    <a:pt x="0" y="14"/>
                    <a:pt x="0" y="18"/>
                  </a:cubicBezTo>
                  <a:cubicBezTo>
                    <a:pt x="0" y="93"/>
                    <a:pt x="0" y="93"/>
                    <a:pt x="0" y="93"/>
                  </a:cubicBezTo>
                  <a:cubicBezTo>
                    <a:pt x="0" y="96"/>
                    <a:pt x="3" y="99"/>
                    <a:pt x="6" y="99"/>
                  </a:cubicBezTo>
                  <a:cubicBezTo>
                    <a:pt x="47" y="99"/>
                    <a:pt x="47" y="99"/>
                    <a:pt x="47" y="99"/>
                  </a:cubicBezTo>
                  <a:cubicBezTo>
                    <a:pt x="39" y="127"/>
                    <a:pt x="39" y="127"/>
                    <a:pt x="39" y="127"/>
                  </a:cubicBezTo>
                  <a:cubicBezTo>
                    <a:pt x="39" y="129"/>
                    <a:pt x="40" y="131"/>
                    <a:pt x="42" y="132"/>
                  </a:cubicBezTo>
                  <a:cubicBezTo>
                    <a:pt x="45" y="132"/>
                    <a:pt x="45" y="132"/>
                    <a:pt x="45" y="132"/>
                  </a:cubicBezTo>
                  <a:cubicBezTo>
                    <a:pt x="47" y="133"/>
                    <a:pt x="49" y="131"/>
                    <a:pt x="50" y="129"/>
                  </a:cubicBezTo>
                  <a:cubicBezTo>
                    <a:pt x="58" y="99"/>
                    <a:pt x="58" y="99"/>
                    <a:pt x="58" y="99"/>
                  </a:cubicBezTo>
                  <a:cubicBezTo>
                    <a:pt x="68" y="99"/>
                    <a:pt x="68" y="99"/>
                    <a:pt x="68" y="99"/>
                  </a:cubicBezTo>
                  <a:cubicBezTo>
                    <a:pt x="76" y="129"/>
                    <a:pt x="76" y="129"/>
                    <a:pt x="76" y="129"/>
                  </a:cubicBezTo>
                  <a:cubicBezTo>
                    <a:pt x="77" y="131"/>
                    <a:pt x="79" y="133"/>
                    <a:pt x="81" y="132"/>
                  </a:cubicBezTo>
                  <a:cubicBezTo>
                    <a:pt x="84" y="132"/>
                    <a:pt x="84" y="132"/>
                    <a:pt x="84" y="132"/>
                  </a:cubicBezTo>
                  <a:cubicBezTo>
                    <a:pt x="86" y="131"/>
                    <a:pt x="87" y="129"/>
                    <a:pt x="87" y="127"/>
                  </a:cubicBezTo>
                  <a:cubicBezTo>
                    <a:pt x="79" y="99"/>
                    <a:pt x="79" y="99"/>
                    <a:pt x="79" y="99"/>
                  </a:cubicBezTo>
                  <a:cubicBezTo>
                    <a:pt x="120" y="99"/>
                    <a:pt x="120" y="99"/>
                    <a:pt x="120" y="99"/>
                  </a:cubicBezTo>
                  <a:cubicBezTo>
                    <a:pt x="123" y="99"/>
                    <a:pt x="126" y="96"/>
                    <a:pt x="126" y="93"/>
                  </a:cubicBezTo>
                  <a:cubicBezTo>
                    <a:pt x="126" y="18"/>
                    <a:pt x="126" y="18"/>
                    <a:pt x="126" y="18"/>
                  </a:cubicBezTo>
                  <a:cubicBezTo>
                    <a:pt x="126" y="14"/>
                    <a:pt x="123" y="11"/>
                    <a:pt x="120" y="11"/>
                  </a:cubicBezTo>
                  <a:close/>
                  <a:moveTo>
                    <a:pt x="114" y="86"/>
                  </a:moveTo>
                  <a:cubicBezTo>
                    <a:pt x="12" y="86"/>
                    <a:pt x="12" y="86"/>
                    <a:pt x="12" y="86"/>
                  </a:cubicBezTo>
                  <a:cubicBezTo>
                    <a:pt x="12" y="23"/>
                    <a:pt x="12" y="23"/>
                    <a:pt x="12" y="23"/>
                  </a:cubicBezTo>
                  <a:cubicBezTo>
                    <a:pt x="114" y="23"/>
                    <a:pt x="114" y="23"/>
                    <a:pt x="114" y="23"/>
                  </a:cubicBezTo>
                  <a:lnTo>
                    <a:pt x="114" y="86"/>
                  </a:lnTo>
                  <a:close/>
                  <a:moveTo>
                    <a:pt x="114" y="86"/>
                  </a:moveTo>
                  <a:cubicBezTo>
                    <a:pt x="114" y="86"/>
                    <a:pt x="114" y="86"/>
                    <a:pt x="114" y="86"/>
                  </a:cubicBezTo>
                </a:path>
              </a:pathLst>
            </a:custGeom>
            <a:solidFill>
              <a:srgbClr val="262626"/>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6" name="Freeform 37"/>
            <p:cNvSpPr>
              <a:spLocks noEditPoints="1"/>
            </p:cNvSpPr>
            <p:nvPr/>
          </p:nvSpPr>
          <p:spPr bwMode="auto">
            <a:xfrm>
              <a:off x="2087563" y="4376737"/>
              <a:ext cx="319088" cy="134938"/>
            </a:xfrm>
            <a:custGeom>
              <a:avLst/>
              <a:gdLst>
                <a:gd name="T0" fmla="*/ 5 w 85"/>
                <a:gd name="T1" fmla="*/ 36 h 36"/>
                <a:gd name="T2" fmla="*/ 11 w 85"/>
                <a:gd name="T3" fmla="*/ 31 h 36"/>
                <a:gd name="T4" fmla="*/ 10 w 85"/>
                <a:gd name="T5" fmla="*/ 30 h 36"/>
                <a:gd name="T6" fmla="*/ 34 w 85"/>
                <a:gd name="T7" fmla="*/ 11 h 36"/>
                <a:gd name="T8" fmla="*/ 37 w 85"/>
                <a:gd name="T9" fmla="*/ 12 h 36"/>
                <a:gd name="T10" fmla="*/ 40 w 85"/>
                <a:gd name="T11" fmla="*/ 11 h 36"/>
                <a:gd name="T12" fmla="*/ 53 w 85"/>
                <a:gd name="T13" fmla="*/ 22 h 36"/>
                <a:gd name="T14" fmla="*/ 53 w 85"/>
                <a:gd name="T15" fmla="*/ 23 h 36"/>
                <a:gd name="T16" fmla="*/ 58 w 85"/>
                <a:gd name="T17" fmla="*/ 29 h 36"/>
                <a:gd name="T18" fmla="*/ 64 w 85"/>
                <a:gd name="T19" fmla="*/ 23 h 36"/>
                <a:gd name="T20" fmla="*/ 63 w 85"/>
                <a:gd name="T21" fmla="*/ 22 h 36"/>
                <a:gd name="T22" fmla="*/ 77 w 85"/>
                <a:gd name="T23" fmla="*/ 10 h 36"/>
                <a:gd name="T24" fmla="*/ 79 w 85"/>
                <a:gd name="T25" fmla="*/ 10 h 36"/>
                <a:gd name="T26" fmla="*/ 85 w 85"/>
                <a:gd name="T27" fmla="*/ 5 h 36"/>
                <a:gd name="T28" fmla="*/ 79 w 85"/>
                <a:gd name="T29" fmla="*/ 0 h 36"/>
                <a:gd name="T30" fmla="*/ 74 w 85"/>
                <a:gd name="T31" fmla="*/ 5 h 36"/>
                <a:gd name="T32" fmla="*/ 74 w 85"/>
                <a:gd name="T33" fmla="*/ 7 h 36"/>
                <a:gd name="T34" fmla="*/ 61 w 85"/>
                <a:gd name="T35" fmla="*/ 19 h 36"/>
                <a:gd name="T36" fmla="*/ 58 w 85"/>
                <a:gd name="T37" fmla="*/ 18 h 36"/>
                <a:gd name="T38" fmla="*/ 55 w 85"/>
                <a:gd name="T39" fmla="*/ 19 h 36"/>
                <a:gd name="T40" fmla="*/ 42 w 85"/>
                <a:gd name="T41" fmla="*/ 8 h 36"/>
                <a:gd name="T42" fmla="*/ 42 w 85"/>
                <a:gd name="T43" fmla="*/ 6 h 36"/>
                <a:gd name="T44" fmla="*/ 37 w 85"/>
                <a:gd name="T45" fmla="*/ 1 h 36"/>
                <a:gd name="T46" fmla="*/ 32 w 85"/>
                <a:gd name="T47" fmla="*/ 6 h 36"/>
                <a:gd name="T48" fmla="*/ 32 w 85"/>
                <a:gd name="T49" fmla="*/ 8 h 36"/>
                <a:gd name="T50" fmla="*/ 8 w 85"/>
                <a:gd name="T51" fmla="*/ 27 h 36"/>
                <a:gd name="T52" fmla="*/ 5 w 85"/>
                <a:gd name="T53" fmla="*/ 26 h 36"/>
                <a:gd name="T54" fmla="*/ 0 w 85"/>
                <a:gd name="T55" fmla="*/ 31 h 36"/>
                <a:gd name="T56" fmla="*/ 5 w 85"/>
                <a:gd name="T57" fmla="*/ 36 h 36"/>
                <a:gd name="T58" fmla="*/ 5 w 85"/>
                <a:gd name="T59" fmla="*/ 36 h 36"/>
                <a:gd name="T60" fmla="*/ 5 w 85"/>
                <a:gd name="T6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36">
                  <a:moveTo>
                    <a:pt x="5" y="36"/>
                  </a:moveTo>
                  <a:cubicBezTo>
                    <a:pt x="8" y="36"/>
                    <a:pt x="11" y="34"/>
                    <a:pt x="11" y="31"/>
                  </a:cubicBezTo>
                  <a:cubicBezTo>
                    <a:pt x="11" y="31"/>
                    <a:pt x="10" y="30"/>
                    <a:pt x="10" y="30"/>
                  </a:cubicBezTo>
                  <a:cubicBezTo>
                    <a:pt x="17" y="24"/>
                    <a:pt x="29" y="15"/>
                    <a:pt x="34" y="11"/>
                  </a:cubicBezTo>
                  <a:cubicBezTo>
                    <a:pt x="35" y="11"/>
                    <a:pt x="36" y="12"/>
                    <a:pt x="37" y="12"/>
                  </a:cubicBezTo>
                  <a:cubicBezTo>
                    <a:pt x="38" y="12"/>
                    <a:pt x="39" y="11"/>
                    <a:pt x="40" y="11"/>
                  </a:cubicBezTo>
                  <a:cubicBezTo>
                    <a:pt x="43" y="14"/>
                    <a:pt x="49" y="19"/>
                    <a:pt x="53" y="22"/>
                  </a:cubicBezTo>
                  <a:cubicBezTo>
                    <a:pt x="53" y="23"/>
                    <a:pt x="53" y="23"/>
                    <a:pt x="53" y="23"/>
                  </a:cubicBezTo>
                  <a:cubicBezTo>
                    <a:pt x="53" y="26"/>
                    <a:pt x="56" y="29"/>
                    <a:pt x="58" y="29"/>
                  </a:cubicBezTo>
                  <a:cubicBezTo>
                    <a:pt x="61" y="29"/>
                    <a:pt x="64" y="26"/>
                    <a:pt x="64" y="23"/>
                  </a:cubicBezTo>
                  <a:cubicBezTo>
                    <a:pt x="64" y="23"/>
                    <a:pt x="64" y="22"/>
                    <a:pt x="63" y="22"/>
                  </a:cubicBezTo>
                  <a:cubicBezTo>
                    <a:pt x="77" y="10"/>
                    <a:pt x="77" y="10"/>
                    <a:pt x="77" y="10"/>
                  </a:cubicBezTo>
                  <a:cubicBezTo>
                    <a:pt x="78" y="10"/>
                    <a:pt x="78" y="10"/>
                    <a:pt x="79" y="10"/>
                  </a:cubicBezTo>
                  <a:cubicBezTo>
                    <a:pt x="82" y="10"/>
                    <a:pt x="85" y="8"/>
                    <a:pt x="85" y="5"/>
                  </a:cubicBezTo>
                  <a:cubicBezTo>
                    <a:pt x="85" y="2"/>
                    <a:pt x="82" y="0"/>
                    <a:pt x="79" y="0"/>
                  </a:cubicBezTo>
                  <a:cubicBezTo>
                    <a:pt x="76" y="0"/>
                    <a:pt x="74" y="2"/>
                    <a:pt x="74" y="5"/>
                  </a:cubicBezTo>
                  <a:cubicBezTo>
                    <a:pt x="74" y="6"/>
                    <a:pt x="74" y="6"/>
                    <a:pt x="74" y="7"/>
                  </a:cubicBezTo>
                  <a:cubicBezTo>
                    <a:pt x="71" y="10"/>
                    <a:pt x="65" y="16"/>
                    <a:pt x="61" y="19"/>
                  </a:cubicBezTo>
                  <a:cubicBezTo>
                    <a:pt x="60" y="18"/>
                    <a:pt x="59" y="18"/>
                    <a:pt x="58" y="18"/>
                  </a:cubicBezTo>
                  <a:cubicBezTo>
                    <a:pt x="57" y="18"/>
                    <a:pt x="56" y="19"/>
                    <a:pt x="55" y="19"/>
                  </a:cubicBezTo>
                  <a:cubicBezTo>
                    <a:pt x="52" y="16"/>
                    <a:pt x="46" y="12"/>
                    <a:pt x="42" y="8"/>
                  </a:cubicBezTo>
                  <a:cubicBezTo>
                    <a:pt x="42" y="8"/>
                    <a:pt x="42" y="7"/>
                    <a:pt x="42" y="6"/>
                  </a:cubicBezTo>
                  <a:cubicBezTo>
                    <a:pt x="42" y="3"/>
                    <a:pt x="40" y="1"/>
                    <a:pt x="37" y="1"/>
                  </a:cubicBezTo>
                  <a:cubicBezTo>
                    <a:pt x="34" y="1"/>
                    <a:pt x="32" y="3"/>
                    <a:pt x="32" y="6"/>
                  </a:cubicBezTo>
                  <a:cubicBezTo>
                    <a:pt x="32" y="7"/>
                    <a:pt x="32" y="8"/>
                    <a:pt x="32" y="8"/>
                  </a:cubicBezTo>
                  <a:cubicBezTo>
                    <a:pt x="8" y="27"/>
                    <a:pt x="8" y="27"/>
                    <a:pt x="8" y="27"/>
                  </a:cubicBezTo>
                  <a:cubicBezTo>
                    <a:pt x="7" y="26"/>
                    <a:pt x="6" y="26"/>
                    <a:pt x="5" y="26"/>
                  </a:cubicBezTo>
                  <a:cubicBezTo>
                    <a:pt x="2" y="26"/>
                    <a:pt x="0" y="28"/>
                    <a:pt x="0" y="31"/>
                  </a:cubicBezTo>
                  <a:cubicBezTo>
                    <a:pt x="0" y="34"/>
                    <a:pt x="2" y="36"/>
                    <a:pt x="5" y="36"/>
                  </a:cubicBezTo>
                  <a:close/>
                  <a:moveTo>
                    <a:pt x="5" y="36"/>
                  </a:moveTo>
                  <a:cubicBezTo>
                    <a:pt x="5" y="36"/>
                    <a:pt x="5" y="36"/>
                    <a:pt x="5" y="36"/>
                  </a:cubicBezTo>
                </a:path>
              </a:pathLst>
            </a:custGeom>
            <a:solidFill>
              <a:srgbClr val="4758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grpSp>
        <p:nvGrpSpPr>
          <p:cNvPr id="25" name="Group 4"/>
          <p:cNvGrpSpPr/>
          <p:nvPr/>
        </p:nvGrpSpPr>
        <p:grpSpPr>
          <a:xfrm>
            <a:off x="5270500" y="4016244"/>
            <a:ext cx="552451" cy="473075"/>
            <a:chOff x="5270500" y="4230687"/>
            <a:chExt cx="552451" cy="473075"/>
          </a:xfrm>
          <a:solidFill>
            <a:schemeClr val="accent3"/>
          </a:solidFill>
        </p:grpSpPr>
        <p:sp>
          <p:nvSpPr>
            <p:cNvPr id="91" name="Freeform 38"/>
            <p:cNvSpPr>
              <a:spLocks noEditPoints="1"/>
            </p:cNvSpPr>
            <p:nvPr/>
          </p:nvSpPr>
          <p:spPr bwMode="auto">
            <a:xfrm>
              <a:off x="5484813" y="4230687"/>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2" name="Freeform 39"/>
            <p:cNvSpPr>
              <a:spLocks noEditPoints="1"/>
            </p:cNvSpPr>
            <p:nvPr/>
          </p:nvSpPr>
          <p:spPr bwMode="auto">
            <a:xfrm>
              <a:off x="5286375" y="4379912"/>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3" name="Freeform 40"/>
            <p:cNvSpPr>
              <a:spLocks noEditPoints="1"/>
            </p:cNvSpPr>
            <p:nvPr/>
          </p:nvSpPr>
          <p:spPr bwMode="auto">
            <a:xfrm>
              <a:off x="5694363" y="4313237"/>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4" name="Freeform 41"/>
            <p:cNvSpPr>
              <a:spLocks noEditPoints="1"/>
            </p:cNvSpPr>
            <p:nvPr/>
          </p:nvSpPr>
          <p:spPr bwMode="auto">
            <a:xfrm>
              <a:off x="5270500" y="4308475"/>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sp>
        <p:nvSpPr>
          <p:cNvPr id="26" name="Freeform 42"/>
          <p:cNvSpPr>
            <a:spLocks noEditPoints="1"/>
          </p:cNvSpPr>
          <p:nvPr/>
        </p:nvSpPr>
        <p:spPr bwMode="auto">
          <a:xfrm>
            <a:off x="8667750" y="4008307"/>
            <a:ext cx="371475" cy="503238"/>
          </a:xfrm>
          <a:custGeom>
            <a:avLst/>
            <a:gdLst>
              <a:gd name="T0" fmla="*/ 99 w 99"/>
              <a:gd name="T1" fmla="*/ 46 h 134"/>
              <a:gd name="T2" fmla="*/ 49 w 99"/>
              <a:gd name="T3" fmla="*/ 3 h 134"/>
              <a:gd name="T4" fmla="*/ 10 w 99"/>
              <a:gd name="T5" fmla="*/ 34 h 134"/>
              <a:gd name="T6" fmla="*/ 8 w 99"/>
              <a:gd name="T7" fmla="*/ 58 h 134"/>
              <a:gd name="T8" fmla="*/ 12 w 99"/>
              <a:gd name="T9" fmla="*/ 64 h 134"/>
              <a:gd name="T10" fmla="*/ 1 w 99"/>
              <a:gd name="T11" fmla="*/ 86 h 134"/>
              <a:gd name="T12" fmla="*/ 12 w 99"/>
              <a:gd name="T13" fmla="*/ 90 h 134"/>
              <a:gd name="T14" fmla="*/ 12 w 99"/>
              <a:gd name="T15" fmla="*/ 104 h 134"/>
              <a:gd name="T16" fmla="*/ 29 w 99"/>
              <a:gd name="T17" fmla="*/ 117 h 134"/>
              <a:gd name="T18" fmla="*/ 38 w 99"/>
              <a:gd name="T19" fmla="*/ 116 h 134"/>
              <a:gd name="T20" fmla="*/ 40 w 99"/>
              <a:gd name="T21" fmla="*/ 134 h 134"/>
              <a:gd name="T22" fmla="*/ 92 w 99"/>
              <a:gd name="T23" fmla="*/ 134 h 134"/>
              <a:gd name="T24" fmla="*/ 84 w 99"/>
              <a:gd name="T25" fmla="*/ 95 h 134"/>
              <a:gd name="T26" fmla="*/ 99 w 99"/>
              <a:gd name="T27" fmla="*/ 46 h 134"/>
              <a:gd name="T28" fmla="*/ 42 w 99"/>
              <a:gd name="T29" fmla="*/ 62 h 134"/>
              <a:gd name="T30" fmla="*/ 60 w 99"/>
              <a:gd name="T31" fmla="*/ 41 h 134"/>
              <a:gd name="T32" fmla="*/ 23 w 99"/>
              <a:gd name="T33" fmla="*/ 41 h 134"/>
              <a:gd name="T34" fmla="*/ 65 w 99"/>
              <a:gd name="T35" fmla="*/ 14 h 134"/>
              <a:gd name="T36" fmla="*/ 48 w 99"/>
              <a:gd name="T37" fmla="*/ 33 h 134"/>
              <a:gd name="T38" fmla="*/ 84 w 99"/>
              <a:gd name="T39" fmla="*/ 33 h 134"/>
              <a:gd name="T40" fmla="*/ 42 w 99"/>
              <a:gd name="T41" fmla="*/ 62 h 134"/>
              <a:gd name="T42" fmla="*/ 42 w 99"/>
              <a:gd name="T43" fmla="*/ 62 h 134"/>
              <a:gd name="T44" fmla="*/ 42 w 99"/>
              <a:gd name="T45" fmla="*/ 6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34">
                <a:moveTo>
                  <a:pt x="99" y="46"/>
                </a:moveTo>
                <a:cubicBezTo>
                  <a:pt x="99" y="9"/>
                  <a:pt x="70" y="0"/>
                  <a:pt x="49" y="3"/>
                </a:cubicBezTo>
                <a:cubicBezTo>
                  <a:pt x="28" y="5"/>
                  <a:pt x="10" y="15"/>
                  <a:pt x="10" y="34"/>
                </a:cubicBezTo>
                <a:cubicBezTo>
                  <a:pt x="10" y="52"/>
                  <a:pt x="8" y="58"/>
                  <a:pt x="8" y="58"/>
                </a:cubicBezTo>
                <a:cubicBezTo>
                  <a:pt x="12" y="64"/>
                  <a:pt x="12" y="64"/>
                  <a:pt x="12" y="64"/>
                </a:cubicBezTo>
                <a:cubicBezTo>
                  <a:pt x="12" y="64"/>
                  <a:pt x="0" y="83"/>
                  <a:pt x="1" y="86"/>
                </a:cubicBezTo>
                <a:cubicBezTo>
                  <a:pt x="2" y="88"/>
                  <a:pt x="12" y="90"/>
                  <a:pt x="12" y="90"/>
                </a:cubicBezTo>
                <a:cubicBezTo>
                  <a:pt x="12" y="90"/>
                  <a:pt x="13" y="91"/>
                  <a:pt x="12" y="104"/>
                </a:cubicBezTo>
                <a:cubicBezTo>
                  <a:pt x="11" y="118"/>
                  <a:pt x="22" y="119"/>
                  <a:pt x="29" y="117"/>
                </a:cubicBezTo>
                <a:cubicBezTo>
                  <a:pt x="33" y="117"/>
                  <a:pt x="35" y="116"/>
                  <a:pt x="38" y="116"/>
                </a:cubicBezTo>
                <a:cubicBezTo>
                  <a:pt x="40" y="134"/>
                  <a:pt x="40" y="134"/>
                  <a:pt x="40" y="134"/>
                </a:cubicBezTo>
                <a:cubicBezTo>
                  <a:pt x="92" y="134"/>
                  <a:pt x="92" y="134"/>
                  <a:pt x="92" y="134"/>
                </a:cubicBezTo>
                <a:cubicBezTo>
                  <a:pt x="84" y="95"/>
                  <a:pt x="84" y="95"/>
                  <a:pt x="84" y="95"/>
                </a:cubicBezTo>
                <a:cubicBezTo>
                  <a:pt x="87" y="82"/>
                  <a:pt x="99" y="75"/>
                  <a:pt x="99" y="46"/>
                </a:cubicBezTo>
                <a:close/>
                <a:moveTo>
                  <a:pt x="42" y="62"/>
                </a:moveTo>
                <a:cubicBezTo>
                  <a:pt x="60" y="41"/>
                  <a:pt x="60" y="41"/>
                  <a:pt x="60" y="41"/>
                </a:cubicBezTo>
                <a:cubicBezTo>
                  <a:pt x="23" y="41"/>
                  <a:pt x="23" y="41"/>
                  <a:pt x="23" y="41"/>
                </a:cubicBezTo>
                <a:cubicBezTo>
                  <a:pt x="65" y="14"/>
                  <a:pt x="65" y="14"/>
                  <a:pt x="65" y="14"/>
                </a:cubicBezTo>
                <a:cubicBezTo>
                  <a:pt x="48" y="33"/>
                  <a:pt x="48" y="33"/>
                  <a:pt x="48" y="33"/>
                </a:cubicBezTo>
                <a:cubicBezTo>
                  <a:pt x="84" y="33"/>
                  <a:pt x="84" y="33"/>
                  <a:pt x="84" y="33"/>
                </a:cubicBezTo>
                <a:lnTo>
                  <a:pt x="42" y="62"/>
                </a:lnTo>
                <a:close/>
                <a:moveTo>
                  <a:pt x="42" y="62"/>
                </a:moveTo>
                <a:cubicBezTo>
                  <a:pt x="42" y="62"/>
                  <a:pt x="42" y="62"/>
                  <a:pt x="42" y="62"/>
                </a:cubicBezTo>
              </a:path>
            </a:pathLst>
          </a:custGeom>
          <a:solidFill>
            <a:schemeClr val="accent5"/>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nvGrpSpPr>
          <p:cNvPr id="27" name="Group 3"/>
          <p:cNvGrpSpPr/>
          <p:nvPr/>
        </p:nvGrpSpPr>
        <p:grpSpPr>
          <a:xfrm>
            <a:off x="3686175" y="2781169"/>
            <a:ext cx="428626" cy="438151"/>
            <a:chOff x="3686175" y="2995612"/>
            <a:chExt cx="428626" cy="438151"/>
          </a:xfrm>
          <a:solidFill>
            <a:schemeClr val="accent2"/>
          </a:solidFill>
        </p:grpSpPr>
        <p:sp>
          <p:nvSpPr>
            <p:cNvPr id="86" name="Freeform 43"/>
            <p:cNvSpPr>
              <a:spLocks noEditPoints="1"/>
            </p:cNvSpPr>
            <p:nvPr/>
          </p:nvSpPr>
          <p:spPr bwMode="auto">
            <a:xfrm>
              <a:off x="3979863" y="2995612"/>
              <a:ext cx="134938" cy="123825"/>
            </a:xfrm>
            <a:custGeom>
              <a:avLst/>
              <a:gdLst>
                <a:gd name="T0" fmla="*/ 26 w 36"/>
                <a:gd name="T1" fmla="*/ 6 h 33"/>
                <a:gd name="T2" fmla="*/ 0 w 36"/>
                <a:gd name="T3" fmla="*/ 10 h 33"/>
                <a:gd name="T4" fmla="*/ 30 w 36"/>
                <a:gd name="T5" fmla="*/ 33 h 33"/>
                <a:gd name="T6" fmla="*/ 26 w 36"/>
                <a:gd name="T7" fmla="*/ 6 h 33"/>
                <a:gd name="T8" fmla="*/ 26 w 36"/>
                <a:gd name="T9" fmla="*/ 6 h 33"/>
                <a:gd name="T10" fmla="*/ 26 w 36"/>
                <a:gd name="T11" fmla="*/ 6 h 33"/>
              </a:gdLst>
              <a:ahLst/>
              <a:cxnLst>
                <a:cxn ang="0">
                  <a:pos x="T0" y="T1"/>
                </a:cxn>
                <a:cxn ang="0">
                  <a:pos x="T2" y="T3"/>
                </a:cxn>
                <a:cxn ang="0">
                  <a:pos x="T4" y="T5"/>
                </a:cxn>
                <a:cxn ang="0">
                  <a:pos x="T6" y="T7"/>
                </a:cxn>
                <a:cxn ang="0">
                  <a:pos x="T8" y="T9"/>
                </a:cxn>
                <a:cxn ang="0">
                  <a:pos x="T10" y="T11"/>
                </a:cxn>
              </a:cxnLst>
              <a:rect l="0" t="0" r="r" b="b"/>
              <a:pathLst>
                <a:path w="36" h="33">
                  <a:moveTo>
                    <a:pt x="26" y="6"/>
                  </a:moveTo>
                  <a:cubicBezTo>
                    <a:pt x="18" y="0"/>
                    <a:pt x="6" y="2"/>
                    <a:pt x="0" y="10"/>
                  </a:cubicBezTo>
                  <a:cubicBezTo>
                    <a:pt x="30" y="33"/>
                    <a:pt x="30" y="33"/>
                    <a:pt x="30" y="33"/>
                  </a:cubicBezTo>
                  <a:cubicBezTo>
                    <a:pt x="36" y="24"/>
                    <a:pt x="34" y="13"/>
                    <a:pt x="26" y="6"/>
                  </a:cubicBezTo>
                  <a:close/>
                  <a:moveTo>
                    <a:pt x="26" y="6"/>
                  </a:moveTo>
                  <a:cubicBezTo>
                    <a:pt x="26" y="6"/>
                    <a:pt x="26" y="6"/>
                    <a:pt x="26" y="6"/>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7" name="Freeform 44"/>
            <p:cNvSpPr>
              <a:spLocks noEditPoints="1"/>
            </p:cNvSpPr>
            <p:nvPr/>
          </p:nvSpPr>
          <p:spPr bwMode="auto">
            <a:xfrm>
              <a:off x="3686175" y="2995612"/>
              <a:ext cx="134938" cy="123825"/>
            </a:xfrm>
            <a:custGeom>
              <a:avLst/>
              <a:gdLst>
                <a:gd name="T0" fmla="*/ 10 w 36"/>
                <a:gd name="T1" fmla="*/ 6 h 33"/>
                <a:gd name="T2" fmla="*/ 7 w 36"/>
                <a:gd name="T3" fmla="*/ 33 h 33"/>
                <a:gd name="T4" fmla="*/ 36 w 36"/>
                <a:gd name="T5" fmla="*/ 10 h 33"/>
                <a:gd name="T6" fmla="*/ 10 w 36"/>
                <a:gd name="T7" fmla="*/ 6 h 33"/>
                <a:gd name="T8" fmla="*/ 10 w 36"/>
                <a:gd name="T9" fmla="*/ 6 h 33"/>
                <a:gd name="T10" fmla="*/ 10 w 36"/>
                <a:gd name="T11" fmla="*/ 6 h 33"/>
              </a:gdLst>
              <a:ahLst/>
              <a:cxnLst>
                <a:cxn ang="0">
                  <a:pos x="T0" y="T1"/>
                </a:cxn>
                <a:cxn ang="0">
                  <a:pos x="T2" y="T3"/>
                </a:cxn>
                <a:cxn ang="0">
                  <a:pos x="T4" y="T5"/>
                </a:cxn>
                <a:cxn ang="0">
                  <a:pos x="T6" y="T7"/>
                </a:cxn>
                <a:cxn ang="0">
                  <a:pos x="T8" y="T9"/>
                </a:cxn>
                <a:cxn ang="0">
                  <a:pos x="T10" y="T11"/>
                </a:cxn>
              </a:cxnLst>
              <a:rect l="0" t="0" r="r" b="b"/>
              <a:pathLst>
                <a:path w="36" h="33">
                  <a:moveTo>
                    <a:pt x="10" y="6"/>
                  </a:moveTo>
                  <a:cubicBezTo>
                    <a:pt x="2" y="13"/>
                    <a:pt x="0" y="24"/>
                    <a:pt x="7" y="33"/>
                  </a:cubicBezTo>
                  <a:cubicBezTo>
                    <a:pt x="36" y="10"/>
                    <a:pt x="36" y="10"/>
                    <a:pt x="36" y="10"/>
                  </a:cubicBezTo>
                  <a:cubicBezTo>
                    <a:pt x="30" y="2"/>
                    <a:pt x="18" y="0"/>
                    <a:pt x="10" y="6"/>
                  </a:cubicBezTo>
                  <a:close/>
                  <a:moveTo>
                    <a:pt x="10" y="6"/>
                  </a:moveTo>
                  <a:cubicBezTo>
                    <a:pt x="10" y="6"/>
                    <a:pt x="10" y="6"/>
                    <a:pt x="10" y="6"/>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8" name="Freeform 45"/>
            <p:cNvSpPr>
              <a:spLocks noEditPoints="1"/>
            </p:cNvSpPr>
            <p:nvPr/>
          </p:nvSpPr>
          <p:spPr bwMode="auto">
            <a:xfrm>
              <a:off x="3713163" y="3044825"/>
              <a:ext cx="379413" cy="377825"/>
            </a:xfrm>
            <a:custGeom>
              <a:avLst/>
              <a:gdLst>
                <a:gd name="T0" fmla="*/ 51 w 101"/>
                <a:gd name="T1" fmla="*/ 0 h 101"/>
                <a:gd name="T2" fmla="*/ 0 w 101"/>
                <a:gd name="T3" fmla="*/ 50 h 101"/>
                <a:gd name="T4" fmla="*/ 51 w 101"/>
                <a:gd name="T5" fmla="*/ 101 h 101"/>
                <a:gd name="T6" fmla="*/ 101 w 101"/>
                <a:gd name="T7" fmla="*/ 50 h 101"/>
                <a:gd name="T8" fmla="*/ 51 w 101"/>
                <a:gd name="T9" fmla="*/ 0 h 101"/>
                <a:gd name="T10" fmla="*/ 51 w 101"/>
                <a:gd name="T11" fmla="*/ 57 h 101"/>
                <a:gd name="T12" fmla="*/ 49 w 101"/>
                <a:gd name="T13" fmla="*/ 56 h 101"/>
                <a:gd name="T14" fmla="*/ 23 w 101"/>
                <a:gd name="T15" fmla="*/ 71 h 101"/>
                <a:gd name="T16" fmla="*/ 45 w 101"/>
                <a:gd name="T17" fmla="*/ 53 h 101"/>
                <a:gd name="T18" fmla="*/ 44 w 101"/>
                <a:gd name="T19" fmla="*/ 50 h 101"/>
                <a:gd name="T20" fmla="*/ 49 w 101"/>
                <a:gd name="T21" fmla="*/ 44 h 101"/>
                <a:gd name="T22" fmla="*/ 53 w 101"/>
                <a:gd name="T23" fmla="*/ 10 h 101"/>
                <a:gd name="T24" fmla="*/ 55 w 101"/>
                <a:gd name="T25" fmla="*/ 45 h 101"/>
                <a:gd name="T26" fmla="*/ 57 w 101"/>
                <a:gd name="T27" fmla="*/ 50 h 101"/>
                <a:gd name="T28" fmla="*/ 51 w 101"/>
                <a:gd name="T29" fmla="*/ 57 h 101"/>
                <a:gd name="T30" fmla="*/ 51 w 101"/>
                <a:gd name="T31" fmla="*/ 57 h 101"/>
                <a:gd name="T32" fmla="*/ 51 w 101"/>
                <a:gd name="T33" fmla="*/ 5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101">
                  <a:moveTo>
                    <a:pt x="51" y="0"/>
                  </a:moveTo>
                  <a:cubicBezTo>
                    <a:pt x="23" y="0"/>
                    <a:pt x="0" y="22"/>
                    <a:pt x="0" y="50"/>
                  </a:cubicBezTo>
                  <a:cubicBezTo>
                    <a:pt x="0" y="78"/>
                    <a:pt x="23" y="101"/>
                    <a:pt x="51" y="101"/>
                  </a:cubicBezTo>
                  <a:cubicBezTo>
                    <a:pt x="79" y="101"/>
                    <a:pt x="101" y="78"/>
                    <a:pt x="101" y="50"/>
                  </a:cubicBezTo>
                  <a:cubicBezTo>
                    <a:pt x="101" y="22"/>
                    <a:pt x="79" y="0"/>
                    <a:pt x="51" y="0"/>
                  </a:cubicBezTo>
                  <a:close/>
                  <a:moveTo>
                    <a:pt x="51" y="57"/>
                  </a:moveTo>
                  <a:cubicBezTo>
                    <a:pt x="50" y="57"/>
                    <a:pt x="49" y="57"/>
                    <a:pt x="49" y="56"/>
                  </a:cubicBezTo>
                  <a:cubicBezTo>
                    <a:pt x="23" y="71"/>
                    <a:pt x="23" y="71"/>
                    <a:pt x="23" y="71"/>
                  </a:cubicBezTo>
                  <a:cubicBezTo>
                    <a:pt x="45" y="53"/>
                    <a:pt x="45" y="53"/>
                    <a:pt x="45" y="53"/>
                  </a:cubicBezTo>
                  <a:cubicBezTo>
                    <a:pt x="44" y="52"/>
                    <a:pt x="44" y="51"/>
                    <a:pt x="44" y="50"/>
                  </a:cubicBezTo>
                  <a:cubicBezTo>
                    <a:pt x="44" y="47"/>
                    <a:pt x="46" y="45"/>
                    <a:pt x="49" y="44"/>
                  </a:cubicBezTo>
                  <a:cubicBezTo>
                    <a:pt x="53" y="10"/>
                    <a:pt x="53" y="10"/>
                    <a:pt x="53" y="10"/>
                  </a:cubicBezTo>
                  <a:cubicBezTo>
                    <a:pt x="55" y="45"/>
                    <a:pt x="55" y="45"/>
                    <a:pt x="55" y="45"/>
                  </a:cubicBezTo>
                  <a:cubicBezTo>
                    <a:pt x="56" y="47"/>
                    <a:pt x="57" y="48"/>
                    <a:pt x="57" y="50"/>
                  </a:cubicBezTo>
                  <a:cubicBezTo>
                    <a:pt x="57" y="54"/>
                    <a:pt x="54" y="57"/>
                    <a:pt x="51" y="57"/>
                  </a:cubicBezTo>
                  <a:close/>
                  <a:moveTo>
                    <a:pt x="51" y="57"/>
                  </a:moveTo>
                  <a:cubicBezTo>
                    <a:pt x="51" y="57"/>
                    <a:pt x="51" y="57"/>
                    <a:pt x="51" y="57"/>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9" name="Freeform 46"/>
            <p:cNvSpPr>
              <a:spLocks noEditPoints="1"/>
            </p:cNvSpPr>
            <p:nvPr/>
          </p:nvSpPr>
          <p:spPr bwMode="auto">
            <a:xfrm>
              <a:off x="4013200" y="3378200"/>
              <a:ext cx="63500" cy="55563"/>
            </a:xfrm>
            <a:custGeom>
              <a:avLst/>
              <a:gdLst>
                <a:gd name="T0" fmla="*/ 0 w 17"/>
                <a:gd name="T1" fmla="*/ 7 h 15"/>
                <a:gd name="T2" fmla="*/ 5 w 17"/>
                <a:gd name="T3" fmla="*/ 15 h 15"/>
                <a:gd name="T4" fmla="*/ 17 w 17"/>
                <a:gd name="T5" fmla="*/ 15 h 15"/>
                <a:gd name="T6" fmla="*/ 8 w 17"/>
                <a:gd name="T7" fmla="*/ 0 h 15"/>
                <a:gd name="T8" fmla="*/ 0 w 17"/>
                <a:gd name="T9" fmla="*/ 7 h 15"/>
                <a:gd name="T10" fmla="*/ 0 w 17"/>
                <a:gd name="T11" fmla="*/ 7 h 15"/>
                <a:gd name="T12" fmla="*/ 0 w 17"/>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7" h="15">
                  <a:moveTo>
                    <a:pt x="0" y="7"/>
                  </a:moveTo>
                  <a:cubicBezTo>
                    <a:pt x="5" y="15"/>
                    <a:pt x="5" y="15"/>
                    <a:pt x="5" y="15"/>
                  </a:cubicBezTo>
                  <a:cubicBezTo>
                    <a:pt x="17" y="15"/>
                    <a:pt x="17" y="15"/>
                    <a:pt x="17" y="15"/>
                  </a:cubicBezTo>
                  <a:cubicBezTo>
                    <a:pt x="8" y="0"/>
                    <a:pt x="8" y="0"/>
                    <a:pt x="8" y="0"/>
                  </a:cubicBezTo>
                  <a:cubicBezTo>
                    <a:pt x="6" y="3"/>
                    <a:pt x="3" y="5"/>
                    <a:pt x="0" y="7"/>
                  </a:cubicBezTo>
                  <a:close/>
                  <a:moveTo>
                    <a:pt x="0" y="7"/>
                  </a:moveTo>
                  <a:cubicBezTo>
                    <a:pt x="0" y="7"/>
                    <a:pt x="0" y="7"/>
                    <a:pt x="0" y="7"/>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0" name="Freeform 47"/>
            <p:cNvSpPr>
              <a:spLocks noEditPoints="1"/>
            </p:cNvSpPr>
            <p:nvPr/>
          </p:nvSpPr>
          <p:spPr bwMode="auto">
            <a:xfrm>
              <a:off x="3727450" y="3378200"/>
              <a:ext cx="60325" cy="55563"/>
            </a:xfrm>
            <a:custGeom>
              <a:avLst/>
              <a:gdLst>
                <a:gd name="T0" fmla="*/ 0 w 16"/>
                <a:gd name="T1" fmla="*/ 15 h 15"/>
                <a:gd name="T2" fmla="*/ 12 w 16"/>
                <a:gd name="T3" fmla="*/ 15 h 15"/>
                <a:gd name="T4" fmla="*/ 16 w 16"/>
                <a:gd name="T5" fmla="*/ 6 h 15"/>
                <a:gd name="T6" fmla="*/ 8 w 16"/>
                <a:gd name="T7" fmla="*/ 0 h 15"/>
                <a:gd name="T8" fmla="*/ 0 w 16"/>
                <a:gd name="T9" fmla="*/ 15 h 15"/>
                <a:gd name="T10" fmla="*/ 0 w 16"/>
                <a:gd name="T11" fmla="*/ 15 h 15"/>
                <a:gd name="T12" fmla="*/ 0 w 16"/>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0" y="15"/>
                  </a:moveTo>
                  <a:cubicBezTo>
                    <a:pt x="12" y="15"/>
                    <a:pt x="12" y="15"/>
                    <a:pt x="12" y="15"/>
                  </a:cubicBezTo>
                  <a:cubicBezTo>
                    <a:pt x="16" y="6"/>
                    <a:pt x="16" y="6"/>
                    <a:pt x="16" y="6"/>
                  </a:cubicBezTo>
                  <a:cubicBezTo>
                    <a:pt x="14" y="4"/>
                    <a:pt x="11" y="2"/>
                    <a:pt x="8" y="0"/>
                  </a:cubicBezTo>
                  <a:lnTo>
                    <a:pt x="0" y="15"/>
                  </a:lnTo>
                  <a:close/>
                  <a:moveTo>
                    <a:pt x="0" y="15"/>
                  </a:moveTo>
                  <a:cubicBezTo>
                    <a:pt x="0" y="15"/>
                    <a:pt x="0" y="15"/>
                    <a:pt x="0" y="15"/>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grpSp>
        <p:nvGrpSpPr>
          <p:cNvPr id="28" name="Group 1"/>
          <p:cNvGrpSpPr/>
          <p:nvPr/>
        </p:nvGrpSpPr>
        <p:grpSpPr>
          <a:xfrm>
            <a:off x="6975475" y="2751007"/>
            <a:ext cx="460376" cy="476250"/>
            <a:chOff x="6975475" y="2965450"/>
            <a:chExt cx="460376" cy="476250"/>
          </a:xfrm>
          <a:solidFill>
            <a:schemeClr val="accent4"/>
          </a:solidFill>
        </p:grpSpPr>
        <p:sp>
          <p:nvSpPr>
            <p:cNvPr id="81" name="Freeform 48"/>
            <p:cNvSpPr>
              <a:spLocks noEditPoints="1"/>
            </p:cNvSpPr>
            <p:nvPr/>
          </p:nvSpPr>
          <p:spPr bwMode="auto">
            <a:xfrm>
              <a:off x="7294563" y="3086100"/>
              <a:ext cx="141288" cy="138113"/>
            </a:xfrm>
            <a:custGeom>
              <a:avLst/>
              <a:gdLst>
                <a:gd name="T0" fmla="*/ 33 w 38"/>
                <a:gd name="T1" fmla="*/ 8 h 37"/>
                <a:gd name="T2" fmla="*/ 31 w 38"/>
                <a:gd name="T3" fmla="*/ 9 h 37"/>
                <a:gd name="T4" fmla="*/ 28 w 38"/>
                <a:gd name="T5" fmla="*/ 6 h 37"/>
                <a:gd name="T6" fmla="*/ 29 w 38"/>
                <a:gd name="T7" fmla="*/ 4 h 37"/>
                <a:gd name="T8" fmla="*/ 28 w 38"/>
                <a:gd name="T9" fmla="*/ 2 h 37"/>
                <a:gd name="T10" fmla="*/ 24 w 38"/>
                <a:gd name="T11" fmla="*/ 0 h 37"/>
                <a:gd name="T12" fmla="*/ 22 w 38"/>
                <a:gd name="T13" fmla="*/ 1 h 37"/>
                <a:gd name="T14" fmla="*/ 21 w 38"/>
                <a:gd name="T15" fmla="*/ 3 h 37"/>
                <a:gd name="T16" fmla="*/ 17 w 38"/>
                <a:gd name="T17" fmla="*/ 3 h 37"/>
                <a:gd name="T18" fmla="*/ 15 w 38"/>
                <a:gd name="T19" fmla="*/ 1 h 37"/>
                <a:gd name="T20" fmla="*/ 13 w 38"/>
                <a:gd name="T21" fmla="*/ 0 h 37"/>
                <a:gd name="T22" fmla="*/ 9 w 38"/>
                <a:gd name="T23" fmla="*/ 2 h 37"/>
                <a:gd name="T24" fmla="*/ 8 w 38"/>
                <a:gd name="T25" fmla="*/ 4 h 37"/>
                <a:gd name="T26" fmla="*/ 9 w 38"/>
                <a:gd name="T27" fmla="*/ 6 h 37"/>
                <a:gd name="T28" fmla="*/ 6 w 38"/>
                <a:gd name="T29" fmla="*/ 9 h 37"/>
                <a:gd name="T30" fmla="*/ 4 w 38"/>
                <a:gd name="T31" fmla="*/ 8 h 37"/>
                <a:gd name="T32" fmla="*/ 2 w 38"/>
                <a:gd name="T33" fmla="*/ 9 h 37"/>
                <a:gd name="T34" fmla="*/ 0 w 38"/>
                <a:gd name="T35" fmla="*/ 13 h 37"/>
                <a:gd name="T36" fmla="*/ 1 w 38"/>
                <a:gd name="T37" fmla="*/ 15 h 37"/>
                <a:gd name="T38" fmla="*/ 4 w 38"/>
                <a:gd name="T39" fmla="*/ 16 h 37"/>
                <a:gd name="T40" fmla="*/ 4 w 38"/>
                <a:gd name="T41" fmla="*/ 21 h 37"/>
                <a:gd name="T42" fmla="*/ 1 w 38"/>
                <a:gd name="T43" fmla="*/ 22 h 37"/>
                <a:gd name="T44" fmla="*/ 0 w 38"/>
                <a:gd name="T45" fmla="*/ 24 h 37"/>
                <a:gd name="T46" fmla="*/ 2 w 38"/>
                <a:gd name="T47" fmla="*/ 28 h 37"/>
                <a:gd name="T48" fmla="*/ 4 w 38"/>
                <a:gd name="T49" fmla="*/ 29 h 37"/>
                <a:gd name="T50" fmla="*/ 6 w 38"/>
                <a:gd name="T51" fmla="*/ 28 h 37"/>
                <a:gd name="T52" fmla="*/ 9 w 38"/>
                <a:gd name="T53" fmla="*/ 31 h 37"/>
                <a:gd name="T54" fmla="*/ 8 w 38"/>
                <a:gd name="T55" fmla="*/ 33 h 37"/>
                <a:gd name="T56" fmla="*/ 9 w 38"/>
                <a:gd name="T57" fmla="*/ 35 h 37"/>
                <a:gd name="T58" fmla="*/ 13 w 38"/>
                <a:gd name="T59" fmla="*/ 37 h 37"/>
                <a:gd name="T60" fmla="*/ 15 w 38"/>
                <a:gd name="T61" fmla="*/ 36 h 37"/>
                <a:gd name="T62" fmla="*/ 17 w 38"/>
                <a:gd name="T63" fmla="*/ 34 h 37"/>
                <a:gd name="T64" fmla="*/ 21 w 38"/>
                <a:gd name="T65" fmla="*/ 34 h 37"/>
                <a:gd name="T66" fmla="*/ 22 w 38"/>
                <a:gd name="T67" fmla="*/ 36 h 37"/>
                <a:gd name="T68" fmla="*/ 24 w 38"/>
                <a:gd name="T69" fmla="*/ 37 h 37"/>
                <a:gd name="T70" fmla="*/ 28 w 38"/>
                <a:gd name="T71" fmla="*/ 35 h 37"/>
                <a:gd name="T72" fmla="*/ 29 w 38"/>
                <a:gd name="T73" fmla="*/ 33 h 37"/>
                <a:gd name="T74" fmla="*/ 28 w 38"/>
                <a:gd name="T75" fmla="*/ 31 h 37"/>
                <a:gd name="T76" fmla="*/ 31 w 38"/>
                <a:gd name="T77" fmla="*/ 28 h 37"/>
                <a:gd name="T78" fmla="*/ 33 w 38"/>
                <a:gd name="T79" fmla="*/ 29 h 37"/>
                <a:gd name="T80" fmla="*/ 35 w 38"/>
                <a:gd name="T81" fmla="*/ 28 h 37"/>
                <a:gd name="T82" fmla="*/ 37 w 38"/>
                <a:gd name="T83" fmla="*/ 24 h 37"/>
                <a:gd name="T84" fmla="*/ 36 w 38"/>
                <a:gd name="T85" fmla="*/ 22 h 37"/>
                <a:gd name="T86" fmla="*/ 34 w 38"/>
                <a:gd name="T87" fmla="*/ 21 h 37"/>
                <a:gd name="T88" fmla="*/ 34 w 38"/>
                <a:gd name="T89" fmla="*/ 16 h 37"/>
                <a:gd name="T90" fmla="*/ 36 w 38"/>
                <a:gd name="T91" fmla="*/ 15 h 37"/>
                <a:gd name="T92" fmla="*/ 37 w 38"/>
                <a:gd name="T93" fmla="*/ 13 h 37"/>
                <a:gd name="T94" fmla="*/ 35 w 38"/>
                <a:gd name="T95" fmla="*/ 9 h 37"/>
                <a:gd name="T96" fmla="*/ 33 w 38"/>
                <a:gd name="T97" fmla="*/ 8 h 37"/>
                <a:gd name="T98" fmla="*/ 22 w 38"/>
                <a:gd name="T99" fmla="*/ 25 h 37"/>
                <a:gd name="T100" fmla="*/ 12 w 38"/>
                <a:gd name="T101" fmla="*/ 21 h 37"/>
                <a:gd name="T102" fmla="*/ 16 w 38"/>
                <a:gd name="T103" fmla="*/ 11 h 37"/>
                <a:gd name="T104" fmla="*/ 26 w 38"/>
                <a:gd name="T105" fmla="*/ 15 h 37"/>
                <a:gd name="T106" fmla="*/ 22 w 38"/>
                <a:gd name="T107" fmla="*/ 25 h 37"/>
                <a:gd name="T108" fmla="*/ 22 w 38"/>
                <a:gd name="T109" fmla="*/ 25 h 37"/>
                <a:gd name="T110" fmla="*/ 22 w 38"/>
                <a:gd name="T111"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37">
                  <a:moveTo>
                    <a:pt x="33" y="8"/>
                  </a:moveTo>
                  <a:cubicBezTo>
                    <a:pt x="31" y="9"/>
                    <a:pt x="31" y="9"/>
                    <a:pt x="31" y="9"/>
                  </a:cubicBezTo>
                  <a:cubicBezTo>
                    <a:pt x="30" y="8"/>
                    <a:pt x="29" y="7"/>
                    <a:pt x="28" y="6"/>
                  </a:cubicBezTo>
                  <a:cubicBezTo>
                    <a:pt x="29" y="4"/>
                    <a:pt x="29" y="4"/>
                    <a:pt x="29" y="4"/>
                  </a:cubicBezTo>
                  <a:cubicBezTo>
                    <a:pt x="29" y="3"/>
                    <a:pt x="29" y="2"/>
                    <a:pt x="28" y="2"/>
                  </a:cubicBezTo>
                  <a:cubicBezTo>
                    <a:pt x="24" y="0"/>
                    <a:pt x="24" y="0"/>
                    <a:pt x="24" y="0"/>
                  </a:cubicBezTo>
                  <a:cubicBezTo>
                    <a:pt x="23" y="0"/>
                    <a:pt x="22" y="0"/>
                    <a:pt x="22" y="1"/>
                  </a:cubicBezTo>
                  <a:cubicBezTo>
                    <a:pt x="21" y="3"/>
                    <a:pt x="21" y="3"/>
                    <a:pt x="21" y="3"/>
                  </a:cubicBezTo>
                  <a:cubicBezTo>
                    <a:pt x="19" y="3"/>
                    <a:pt x="18" y="3"/>
                    <a:pt x="17" y="3"/>
                  </a:cubicBezTo>
                  <a:cubicBezTo>
                    <a:pt x="15" y="1"/>
                    <a:pt x="15" y="1"/>
                    <a:pt x="15" y="1"/>
                  </a:cubicBezTo>
                  <a:cubicBezTo>
                    <a:pt x="15" y="0"/>
                    <a:pt x="14" y="0"/>
                    <a:pt x="13" y="0"/>
                  </a:cubicBezTo>
                  <a:cubicBezTo>
                    <a:pt x="9" y="2"/>
                    <a:pt x="9" y="2"/>
                    <a:pt x="9" y="2"/>
                  </a:cubicBezTo>
                  <a:cubicBezTo>
                    <a:pt x="8" y="2"/>
                    <a:pt x="8" y="3"/>
                    <a:pt x="8" y="4"/>
                  </a:cubicBezTo>
                  <a:cubicBezTo>
                    <a:pt x="9" y="6"/>
                    <a:pt x="9" y="6"/>
                    <a:pt x="9" y="6"/>
                  </a:cubicBezTo>
                  <a:cubicBezTo>
                    <a:pt x="8" y="7"/>
                    <a:pt x="7" y="8"/>
                    <a:pt x="6" y="9"/>
                  </a:cubicBezTo>
                  <a:cubicBezTo>
                    <a:pt x="4" y="8"/>
                    <a:pt x="4" y="8"/>
                    <a:pt x="4" y="8"/>
                  </a:cubicBezTo>
                  <a:cubicBezTo>
                    <a:pt x="3" y="8"/>
                    <a:pt x="2" y="8"/>
                    <a:pt x="2" y="9"/>
                  </a:cubicBezTo>
                  <a:cubicBezTo>
                    <a:pt x="0" y="13"/>
                    <a:pt x="0" y="13"/>
                    <a:pt x="0" y="13"/>
                  </a:cubicBezTo>
                  <a:cubicBezTo>
                    <a:pt x="0" y="14"/>
                    <a:pt x="0" y="15"/>
                    <a:pt x="1" y="15"/>
                  </a:cubicBezTo>
                  <a:cubicBezTo>
                    <a:pt x="4" y="16"/>
                    <a:pt x="4" y="16"/>
                    <a:pt x="4" y="16"/>
                  </a:cubicBezTo>
                  <a:cubicBezTo>
                    <a:pt x="3" y="18"/>
                    <a:pt x="3" y="19"/>
                    <a:pt x="4" y="21"/>
                  </a:cubicBezTo>
                  <a:cubicBezTo>
                    <a:pt x="1" y="22"/>
                    <a:pt x="1" y="22"/>
                    <a:pt x="1" y="22"/>
                  </a:cubicBezTo>
                  <a:cubicBezTo>
                    <a:pt x="0" y="22"/>
                    <a:pt x="0" y="23"/>
                    <a:pt x="0" y="24"/>
                  </a:cubicBezTo>
                  <a:cubicBezTo>
                    <a:pt x="2" y="28"/>
                    <a:pt x="2" y="28"/>
                    <a:pt x="2" y="28"/>
                  </a:cubicBezTo>
                  <a:cubicBezTo>
                    <a:pt x="2" y="29"/>
                    <a:pt x="3" y="29"/>
                    <a:pt x="4" y="29"/>
                  </a:cubicBezTo>
                  <a:cubicBezTo>
                    <a:pt x="6" y="28"/>
                    <a:pt x="6" y="28"/>
                    <a:pt x="6" y="28"/>
                  </a:cubicBezTo>
                  <a:cubicBezTo>
                    <a:pt x="7" y="29"/>
                    <a:pt x="8" y="30"/>
                    <a:pt x="9" y="31"/>
                  </a:cubicBezTo>
                  <a:cubicBezTo>
                    <a:pt x="8" y="33"/>
                    <a:pt x="8" y="33"/>
                    <a:pt x="8" y="33"/>
                  </a:cubicBezTo>
                  <a:cubicBezTo>
                    <a:pt x="8" y="34"/>
                    <a:pt x="8" y="35"/>
                    <a:pt x="9" y="35"/>
                  </a:cubicBezTo>
                  <a:cubicBezTo>
                    <a:pt x="13" y="37"/>
                    <a:pt x="13" y="37"/>
                    <a:pt x="13" y="37"/>
                  </a:cubicBezTo>
                  <a:cubicBezTo>
                    <a:pt x="14" y="37"/>
                    <a:pt x="15" y="37"/>
                    <a:pt x="15" y="36"/>
                  </a:cubicBezTo>
                  <a:cubicBezTo>
                    <a:pt x="17" y="34"/>
                    <a:pt x="17" y="34"/>
                    <a:pt x="17" y="34"/>
                  </a:cubicBezTo>
                  <a:cubicBezTo>
                    <a:pt x="18" y="34"/>
                    <a:pt x="19" y="34"/>
                    <a:pt x="21" y="34"/>
                  </a:cubicBezTo>
                  <a:cubicBezTo>
                    <a:pt x="22" y="36"/>
                    <a:pt x="22" y="36"/>
                    <a:pt x="22" y="36"/>
                  </a:cubicBezTo>
                  <a:cubicBezTo>
                    <a:pt x="22" y="37"/>
                    <a:pt x="23" y="37"/>
                    <a:pt x="24" y="37"/>
                  </a:cubicBezTo>
                  <a:cubicBezTo>
                    <a:pt x="28" y="35"/>
                    <a:pt x="28" y="35"/>
                    <a:pt x="28" y="35"/>
                  </a:cubicBezTo>
                  <a:cubicBezTo>
                    <a:pt x="29" y="35"/>
                    <a:pt x="29" y="34"/>
                    <a:pt x="29" y="33"/>
                  </a:cubicBezTo>
                  <a:cubicBezTo>
                    <a:pt x="28" y="31"/>
                    <a:pt x="28" y="31"/>
                    <a:pt x="28" y="31"/>
                  </a:cubicBezTo>
                  <a:cubicBezTo>
                    <a:pt x="29" y="30"/>
                    <a:pt x="30" y="29"/>
                    <a:pt x="31" y="28"/>
                  </a:cubicBezTo>
                  <a:cubicBezTo>
                    <a:pt x="33" y="29"/>
                    <a:pt x="33" y="29"/>
                    <a:pt x="33" y="29"/>
                  </a:cubicBezTo>
                  <a:cubicBezTo>
                    <a:pt x="34" y="29"/>
                    <a:pt x="35" y="29"/>
                    <a:pt x="35" y="28"/>
                  </a:cubicBezTo>
                  <a:cubicBezTo>
                    <a:pt x="37" y="24"/>
                    <a:pt x="37" y="24"/>
                    <a:pt x="37" y="24"/>
                  </a:cubicBezTo>
                  <a:cubicBezTo>
                    <a:pt x="38" y="23"/>
                    <a:pt x="37" y="22"/>
                    <a:pt x="36" y="22"/>
                  </a:cubicBezTo>
                  <a:cubicBezTo>
                    <a:pt x="34" y="21"/>
                    <a:pt x="34" y="21"/>
                    <a:pt x="34" y="21"/>
                  </a:cubicBezTo>
                  <a:cubicBezTo>
                    <a:pt x="34" y="19"/>
                    <a:pt x="34" y="18"/>
                    <a:pt x="34" y="16"/>
                  </a:cubicBezTo>
                  <a:cubicBezTo>
                    <a:pt x="36" y="15"/>
                    <a:pt x="36" y="15"/>
                    <a:pt x="36" y="15"/>
                  </a:cubicBezTo>
                  <a:cubicBezTo>
                    <a:pt x="37" y="15"/>
                    <a:pt x="38" y="14"/>
                    <a:pt x="37" y="13"/>
                  </a:cubicBezTo>
                  <a:cubicBezTo>
                    <a:pt x="35" y="9"/>
                    <a:pt x="35" y="9"/>
                    <a:pt x="35" y="9"/>
                  </a:cubicBezTo>
                  <a:cubicBezTo>
                    <a:pt x="35" y="8"/>
                    <a:pt x="34" y="8"/>
                    <a:pt x="33" y="8"/>
                  </a:cubicBezTo>
                  <a:close/>
                  <a:moveTo>
                    <a:pt x="22" y="25"/>
                  </a:moveTo>
                  <a:cubicBezTo>
                    <a:pt x="18" y="27"/>
                    <a:pt x="13" y="25"/>
                    <a:pt x="12" y="21"/>
                  </a:cubicBezTo>
                  <a:cubicBezTo>
                    <a:pt x="10" y="17"/>
                    <a:pt x="12" y="13"/>
                    <a:pt x="16" y="11"/>
                  </a:cubicBezTo>
                  <a:cubicBezTo>
                    <a:pt x="20" y="10"/>
                    <a:pt x="24" y="12"/>
                    <a:pt x="26" y="15"/>
                  </a:cubicBezTo>
                  <a:cubicBezTo>
                    <a:pt x="27" y="19"/>
                    <a:pt x="26" y="24"/>
                    <a:pt x="22" y="25"/>
                  </a:cubicBezTo>
                  <a:close/>
                  <a:moveTo>
                    <a:pt x="22" y="25"/>
                  </a:moveTo>
                  <a:cubicBezTo>
                    <a:pt x="22" y="25"/>
                    <a:pt x="22" y="25"/>
                    <a:pt x="22" y="25"/>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2" name="Freeform 49"/>
            <p:cNvSpPr>
              <a:spLocks noEditPoints="1"/>
            </p:cNvSpPr>
            <p:nvPr/>
          </p:nvSpPr>
          <p:spPr bwMode="auto">
            <a:xfrm>
              <a:off x="7113588" y="2965450"/>
              <a:ext cx="258763" cy="476250"/>
            </a:xfrm>
            <a:custGeom>
              <a:avLst/>
              <a:gdLst>
                <a:gd name="T0" fmla="*/ 63 w 69"/>
                <a:gd name="T1" fmla="*/ 73 h 127"/>
                <a:gd name="T2" fmla="*/ 63 w 69"/>
                <a:gd name="T3" fmla="*/ 107 h 127"/>
                <a:gd name="T4" fmla="*/ 7 w 69"/>
                <a:gd name="T5" fmla="*/ 107 h 127"/>
                <a:gd name="T6" fmla="*/ 7 w 69"/>
                <a:gd name="T7" fmla="*/ 21 h 127"/>
                <a:gd name="T8" fmla="*/ 63 w 69"/>
                <a:gd name="T9" fmla="*/ 21 h 127"/>
                <a:gd name="T10" fmla="*/ 63 w 69"/>
                <a:gd name="T11" fmla="*/ 28 h 127"/>
                <a:gd name="T12" fmla="*/ 69 w 69"/>
                <a:gd name="T13" fmla="*/ 28 h 127"/>
                <a:gd name="T14" fmla="*/ 69 w 69"/>
                <a:gd name="T15" fmla="*/ 10 h 127"/>
                <a:gd name="T16" fmla="*/ 59 w 69"/>
                <a:gd name="T17" fmla="*/ 0 h 127"/>
                <a:gd name="T18" fmla="*/ 11 w 69"/>
                <a:gd name="T19" fmla="*/ 0 h 127"/>
                <a:gd name="T20" fmla="*/ 0 w 69"/>
                <a:gd name="T21" fmla="*/ 10 h 127"/>
                <a:gd name="T22" fmla="*/ 0 w 69"/>
                <a:gd name="T23" fmla="*/ 117 h 127"/>
                <a:gd name="T24" fmla="*/ 11 w 69"/>
                <a:gd name="T25" fmla="*/ 127 h 127"/>
                <a:gd name="T26" fmla="*/ 59 w 69"/>
                <a:gd name="T27" fmla="*/ 127 h 127"/>
                <a:gd name="T28" fmla="*/ 69 w 69"/>
                <a:gd name="T29" fmla="*/ 117 h 127"/>
                <a:gd name="T30" fmla="*/ 69 w 69"/>
                <a:gd name="T31" fmla="*/ 73 h 127"/>
                <a:gd name="T32" fmla="*/ 63 w 69"/>
                <a:gd name="T33" fmla="*/ 73 h 127"/>
                <a:gd name="T34" fmla="*/ 30 w 69"/>
                <a:gd name="T35" fmla="*/ 11 h 127"/>
                <a:gd name="T36" fmla="*/ 40 w 69"/>
                <a:gd name="T37" fmla="*/ 11 h 127"/>
                <a:gd name="T38" fmla="*/ 41 w 69"/>
                <a:gd name="T39" fmla="*/ 13 h 127"/>
                <a:gd name="T40" fmla="*/ 40 w 69"/>
                <a:gd name="T41" fmla="*/ 14 h 127"/>
                <a:gd name="T42" fmla="*/ 30 w 69"/>
                <a:gd name="T43" fmla="*/ 14 h 127"/>
                <a:gd name="T44" fmla="*/ 28 w 69"/>
                <a:gd name="T45" fmla="*/ 13 h 127"/>
                <a:gd name="T46" fmla="*/ 30 w 69"/>
                <a:gd name="T47" fmla="*/ 11 h 127"/>
                <a:gd name="T48" fmla="*/ 34 w 69"/>
                <a:gd name="T49" fmla="*/ 121 h 127"/>
                <a:gd name="T50" fmla="*/ 29 w 69"/>
                <a:gd name="T51" fmla="*/ 116 h 127"/>
                <a:gd name="T52" fmla="*/ 34 w 69"/>
                <a:gd name="T53" fmla="*/ 111 h 127"/>
                <a:gd name="T54" fmla="*/ 40 w 69"/>
                <a:gd name="T55" fmla="*/ 116 h 127"/>
                <a:gd name="T56" fmla="*/ 34 w 69"/>
                <a:gd name="T57" fmla="*/ 121 h 127"/>
                <a:gd name="T58" fmla="*/ 34 w 69"/>
                <a:gd name="T59" fmla="*/ 121 h 127"/>
                <a:gd name="T60" fmla="*/ 34 w 69"/>
                <a:gd name="T61"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127">
                  <a:moveTo>
                    <a:pt x="63" y="73"/>
                  </a:moveTo>
                  <a:cubicBezTo>
                    <a:pt x="63" y="107"/>
                    <a:pt x="63" y="107"/>
                    <a:pt x="63" y="107"/>
                  </a:cubicBezTo>
                  <a:cubicBezTo>
                    <a:pt x="7" y="107"/>
                    <a:pt x="7" y="107"/>
                    <a:pt x="7" y="107"/>
                  </a:cubicBezTo>
                  <a:cubicBezTo>
                    <a:pt x="7" y="21"/>
                    <a:pt x="7" y="21"/>
                    <a:pt x="7" y="21"/>
                  </a:cubicBezTo>
                  <a:cubicBezTo>
                    <a:pt x="63" y="21"/>
                    <a:pt x="63" y="21"/>
                    <a:pt x="63" y="21"/>
                  </a:cubicBezTo>
                  <a:cubicBezTo>
                    <a:pt x="63" y="28"/>
                    <a:pt x="63" y="28"/>
                    <a:pt x="63" y="28"/>
                  </a:cubicBezTo>
                  <a:cubicBezTo>
                    <a:pt x="69" y="28"/>
                    <a:pt x="69" y="28"/>
                    <a:pt x="69" y="28"/>
                  </a:cubicBezTo>
                  <a:cubicBezTo>
                    <a:pt x="69" y="10"/>
                    <a:pt x="69" y="10"/>
                    <a:pt x="69" y="10"/>
                  </a:cubicBezTo>
                  <a:cubicBezTo>
                    <a:pt x="69" y="4"/>
                    <a:pt x="65" y="0"/>
                    <a:pt x="59" y="0"/>
                  </a:cubicBezTo>
                  <a:cubicBezTo>
                    <a:pt x="11" y="0"/>
                    <a:pt x="11" y="0"/>
                    <a:pt x="11" y="0"/>
                  </a:cubicBezTo>
                  <a:cubicBezTo>
                    <a:pt x="5" y="0"/>
                    <a:pt x="0" y="4"/>
                    <a:pt x="0" y="10"/>
                  </a:cubicBezTo>
                  <a:cubicBezTo>
                    <a:pt x="0" y="117"/>
                    <a:pt x="0" y="117"/>
                    <a:pt x="0" y="117"/>
                  </a:cubicBezTo>
                  <a:cubicBezTo>
                    <a:pt x="0" y="123"/>
                    <a:pt x="5" y="127"/>
                    <a:pt x="11" y="127"/>
                  </a:cubicBezTo>
                  <a:cubicBezTo>
                    <a:pt x="59" y="127"/>
                    <a:pt x="59" y="127"/>
                    <a:pt x="59" y="127"/>
                  </a:cubicBezTo>
                  <a:cubicBezTo>
                    <a:pt x="65" y="127"/>
                    <a:pt x="69" y="123"/>
                    <a:pt x="69" y="117"/>
                  </a:cubicBezTo>
                  <a:cubicBezTo>
                    <a:pt x="69" y="73"/>
                    <a:pt x="69" y="73"/>
                    <a:pt x="69" y="73"/>
                  </a:cubicBezTo>
                  <a:lnTo>
                    <a:pt x="63" y="73"/>
                  </a:lnTo>
                  <a:close/>
                  <a:moveTo>
                    <a:pt x="30" y="11"/>
                  </a:moveTo>
                  <a:cubicBezTo>
                    <a:pt x="40" y="11"/>
                    <a:pt x="40" y="11"/>
                    <a:pt x="40" y="11"/>
                  </a:cubicBezTo>
                  <a:cubicBezTo>
                    <a:pt x="41" y="11"/>
                    <a:pt x="41" y="12"/>
                    <a:pt x="41" y="13"/>
                  </a:cubicBezTo>
                  <a:cubicBezTo>
                    <a:pt x="41" y="13"/>
                    <a:pt x="41" y="14"/>
                    <a:pt x="40" y="14"/>
                  </a:cubicBezTo>
                  <a:cubicBezTo>
                    <a:pt x="30" y="14"/>
                    <a:pt x="30" y="14"/>
                    <a:pt x="30" y="14"/>
                  </a:cubicBezTo>
                  <a:cubicBezTo>
                    <a:pt x="29" y="14"/>
                    <a:pt x="28" y="13"/>
                    <a:pt x="28" y="13"/>
                  </a:cubicBezTo>
                  <a:cubicBezTo>
                    <a:pt x="28" y="12"/>
                    <a:pt x="29" y="11"/>
                    <a:pt x="30" y="11"/>
                  </a:cubicBezTo>
                  <a:close/>
                  <a:moveTo>
                    <a:pt x="34" y="121"/>
                  </a:moveTo>
                  <a:cubicBezTo>
                    <a:pt x="32" y="121"/>
                    <a:pt x="29" y="119"/>
                    <a:pt x="29" y="116"/>
                  </a:cubicBezTo>
                  <a:cubicBezTo>
                    <a:pt x="29" y="113"/>
                    <a:pt x="32" y="111"/>
                    <a:pt x="34" y="111"/>
                  </a:cubicBezTo>
                  <a:cubicBezTo>
                    <a:pt x="37" y="111"/>
                    <a:pt x="40" y="113"/>
                    <a:pt x="40" y="116"/>
                  </a:cubicBezTo>
                  <a:cubicBezTo>
                    <a:pt x="40" y="119"/>
                    <a:pt x="37" y="121"/>
                    <a:pt x="34" y="121"/>
                  </a:cubicBezTo>
                  <a:close/>
                  <a:moveTo>
                    <a:pt x="34" y="121"/>
                  </a:moveTo>
                  <a:cubicBezTo>
                    <a:pt x="34" y="121"/>
                    <a:pt x="34" y="121"/>
                    <a:pt x="34" y="121"/>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3" name="Rectangle 50"/>
            <p:cNvSpPr>
              <a:spLocks noChangeArrowheads="1"/>
            </p:cNvSpPr>
            <p:nvPr/>
          </p:nvSpPr>
          <p:spPr bwMode="auto">
            <a:xfrm>
              <a:off x="6975475" y="3086100"/>
              <a:ext cx="115888" cy="25400"/>
            </a:xfrm>
            <a:prstGeom prst="rect">
              <a:avLst/>
            </a:pr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4" name="Rectangle 51"/>
            <p:cNvSpPr>
              <a:spLocks noChangeArrowheads="1"/>
            </p:cNvSpPr>
            <p:nvPr/>
          </p:nvSpPr>
          <p:spPr bwMode="auto">
            <a:xfrm>
              <a:off x="7005638" y="3133725"/>
              <a:ext cx="85725" cy="22225"/>
            </a:xfrm>
            <a:prstGeom prst="rect">
              <a:avLst/>
            </a:pr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5" name="Rectangle 52"/>
            <p:cNvSpPr>
              <a:spLocks noChangeArrowheads="1"/>
            </p:cNvSpPr>
            <p:nvPr/>
          </p:nvSpPr>
          <p:spPr bwMode="auto">
            <a:xfrm>
              <a:off x="7061200" y="3182937"/>
              <a:ext cx="30163" cy="22225"/>
            </a:xfrm>
            <a:prstGeom prst="rect">
              <a:avLst/>
            </a:pr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sp>
        <p:nvSpPr>
          <p:cNvPr id="29" name="Freeform 53"/>
          <p:cNvSpPr>
            <a:spLocks noEditPoints="1"/>
          </p:cNvSpPr>
          <p:nvPr/>
        </p:nvSpPr>
        <p:spPr bwMode="auto">
          <a:xfrm>
            <a:off x="10356850" y="2731957"/>
            <a:ext cx="304800" cy="500063"/>
          </a:xfrm>
          <a:custGeom>
            <a:avLst/>
            <a:gdLst>
              <a:gd name="T0" fmla="*/ 80 w 81"/>
              <a:gd name="T1" fmla="*/ 76 h 133"/>
              <a:gd name="T2" fmla="*/ 76 w 81"/>
              <a:gd name="T3" fmla="*/ 66 h 133"/>
              <a:gd name="T4" fmla="*/ 70 w 81"/>
              <a:gd name="T5" fmla="*/ 64 h 133"/>
              <a:gd name="T6" fmla="*/ 70 w 81"/>
              <a:gd name="T7" fmla="*/ 76 h 133"/>
              <a:gd name="T8" fmla="*/ 67 w 81"/>
              <a:gd name="T9" fmla="*/ 76 h 133"/>
              <a:gd name="T10" fmla="*/ 67 w 81"/>
              <a:gd name="T11" fmla="*/ 63 h 133"/>
              <a:gd name="T12" fmla="*/ 62 w 81"/>
              <a:gd name="T13" fmla="*/ 57 h 133"/>
              <a:gd name="T14" fmla="*/ 55 w 81"/>
              <a:gd name="T15" fmla="*/ 57 h 133"/>
              <a:gd name="T16" fmla="*/ 55 w 81"/>
              <a:gd name="T17" fmla="*/ 70 h 133"/>
              <a:gd name="T18" fmla="*/ 52 w 81"/>
              <a:gd name="T19" fmla="*/ 70 h 133"/>
              <a:gd name="T20" fmla="*/ 52 w 81"/>
              <a:gd name="T21" fmla="*/ 55 h 133"/>
              <a:gd name="T22" fmla="*/ 45 w 81"/>
              <a:gd name="T23" fmla="*/ 52 h 133"/>
              <a:gd name="T24" fmla="*/ 40 w 81"/>
              <a:gd name="T25" fmla="*/ 54 h 133"/>
              <a:gd name="T26" fmla="*/ 40 w 81"/>
              <a:gd name="T27" fmla="*/ 66 h 133"/>
              <a:gd name="T28" fmla="*/ 37 w 81"/>
              <a:gd name="T29" fmla="*/ 66 h 133"/>
              <a:gd name="T30" fmla="*/ 37 w 81"/>
              <a:gd name="T31" fmla="*/ 43 h 133"/>
              <a:gd name="T32" fmla="*/ 53 w 81"/>
              <a:gd name="T33" fmla="*/ 22 h 133"/>
              <a:gd name="T34" fmla="*/ 31 w 81"/>
              <a:gd name="T35" fmla="*/ 0 h 133"/>
              <a:gd name="T36" fmla="*/ 9 w 81"/>
              <a:gd name="T37" fmla="*/ 22 h 133"/>
              <a:gd name="T38" fmla="*/ 23 w 81"/>
              <a:gd name="T39" fmla="*/ 43 h 133"/>
              <a:gd name="T40" fmla="*/ 23 w 81"/>
              <a:gd name="T41" fmla="*/ 82 h 133"/>
              <a:gd name="T42" fmla="*/ 10 w 81"/>
              <a:gd name="T43" fmla="*/ 64 h 133"/>
              <a:gd name="T44" fmla="*/ 0 w 81"/>
              <a:gd name="T45" fmla="*/ 66 h 133"/>
              <a:gd name="T46" fmla="*/ 12 w 81"/>
              <a:gd name="T47" fmla="*/ 93 h 133"/>
              <a:gd name="T48" fmla="*/ 19 w 81"/>
              <a:gd name="T49" fmla="*/ 118 h 133"/>
              <a:gd name="T50" fmla="*/ 47 w 81"/>
              <a:gd name="T51" fmla="*/ 132 h 133"/>
              <a:gd name="T52" fmla="*/ 77 w 81"/>
              <a:gd name="T53" fmla="*/ 124 h 133"/>
              <a:gd name="T54" fmla="*/ 80 w 81"/>
              <a:gd name="T55" fmla="*/ 76 h 133"/>
              <a:gd name="T56" fmla="*/ 18 w 81"/>
              <a:gd name="T57" fmla="*/ 22 h 133"/>
              <a:gd name="T58" fmla="*/ 31 w 81"/>
              <a:gd name="T59" fmla="*/ 10 h 133"/>
              <a:gd name="T60" fmla="*/ 43 w 81"/>
              <a:gd name="T61" fmla="*/ 22 h 133"/>
              <a:gd name="T62" fmla="*/ 37 w 81"/>
              <a:gd name="T63" fmla="*/ 33 h 133"/>
              <a:gd name="T64" fmla="*/ 37 w 81"/>
              <a:gd name="T65" fmla="*/ 25 h 133"/>
              <a:gd name="T66" fmla="*/ 30 w 81"/>
              <a:gd name="T67" fmla="*/ 16 h 133"/>
              <a:gd name="T68" fmla="*/ 23 w 81"/>
              <a:gd name="T69" fmla="*/ 24 h 133"/>
              <a:gd name="T70" fmla="*/ 23 w 81"/>
              <a:gd name="T71" fmla="*/ 32 h 133"/>
              <a:gd name="T72" fmla="*/ 18 w 81"/>
              <a:gd name="T73" fmla="*/ 22 h 133"/>
              <a:gd name="T74" fmla="*/ 18 w 81"/>
              <a:gd name="T75" fmla="*/ 22 h 133"/>
              <a:gd name="T76" fmla="*/ 18 w 81"/>
              <a:gd name="T7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 h="133">
                <a:moveTo>
                  <a:pt x="80" y="76"/>
                </a:moveTo>
                <a:cubicBezTo>
                  <a:pt x="80" y="76"/>
                  <a:pt x="80" y="70"/>
                  <a:pt x="76" y="66"/>
                </a:cubicBezTo>
                <a:cubicBezTo>
                  <a:pt x="74" y="64"/>
                  <a:pt x="72" y="64"/>
                  <a:pt x="70" y="64"/>
                </a:cubicBezTo>
                <a:cubicBezTo>
                  <a:pt x="70" y="76"/>
                  <a:pt x="70" y="76"/>
                  <a:pt x="70" y="76"/>
                </a:cubicBezTo>
                <a:cubicBezTo>
                  <a:pt x="67" y="76"/>
                  <a:pt x="67" y="76"/>
                  <a:pt x="67" y="76"/>
                </a:cubicBezTo>
                <a:cubicBezTo>
                  <a:pt x="67" y="63"/>
                  <a:pt x="67" y="63"/>
                  <a:pt x="67" y="63"/>
                </a:cubicBezTo>
                <a:cubicBezTo>
                  <a:pt x="66" y="61"/>
                  <a:pt x="65" y="58"/>
                  <a:pt x="62" y="57"/>
                </a:cubicBezTo>
                <a:cubicBezTo>
                  <a:pt x="59" y="56"/>
                  <a:pt x="57" y="57"/>
                  <a:pt x="55" y="57"/>
                </a:cubicBezTo>
                <a:cubicBezTo>
                  <a:pt x="55" y="70"/>
                  <a:pt x="55" y="70"/>
                  <a:pt x="55" y="70"/>
                </a:cubicBezTo>
                <a:cubicBezTo>
                  <a:pt x="52" y="70"/>
                  <a:pt x="52" y="70"/>
                  <a:pt x="52" y="70"/>
                </a:cubicBezTo>
                <a:cubicBezTo>
                  <a:pt x="52" y="55"/>
                  <a:pt x="52" y="55"/>
                  <a:pt x="52" y="55"/>
                </a:cubicBezTo>
                <a:cubicBezTo>
                  <a:pt x="51" y="54"/>
                  <a:pt x="49" y="52"/>
                  <a:pt x="45" y="52"/>
                </a:cubicBezTo>
                <a:cubicBezTo>
                  <a:pt x="43" y="52"/>
                  <a:pt x="42" y="53"/>
                  <a:pt x="40" y="54"/>
                </a:cubicBezTo>
                <a:cubicBezTo>
                  <a:pt x="40" y="66"/>
                  <a:pt x="40" y="66"/>
                  <a:pt x="40" y="66"/>
                </a:cubicBezTo>
                <a:cubicBezTo>
                  <a:pt x="37" y="66"/>
                  <a:pt x="37" y="66"/>
                  <a:pt x="37" y="66"/>
                </a:cubicBezTo>
                <a:cubicBezTo>
                  <a:pt x="37" y="43"/>
                  <a:pt x="37" y="43"/>
                  <a:pt x="37" y="43"/>
                </a:cubicBezTo>
                <a:cubicBezTo>
                  <a:pt x="46" y="41"/>
                  <a:pt x="53" y="32"/>
                  <a:pt x="53" y="22"/>
                </a:cubicBezTo>
                <a:cubicBezTo>
                  <a:pt x="53" y="10"/>
                  <a:pt x="43" y="0"/>
                  <a:pt x="31" y="0"/>
                </a:cubicBezTo>
                <a:cubicBezTo>
                  <a:pt x="19" y="0"/>
                  <a:pt x="9" y="10"/>
                  <a:pt x="9" y="22"/>
                </a:cubicBezTo>
                <a:cubicBezTo>
                  <a:pt x="9" y="32"/>
                  <a:pt x="15" y="40"/>
                  <a:pt x="23" y="43"/>
                </a:cubicBezTo>
                <a:cubicBezTo>
                  <a:pt x="23" y="82"/>
                  <a:pt x="23" y="82"/>
                  <a:pt x="23" y="82"/>
                </a:cubicBezTo>
                <a:cubicBezTo>
                  <a:pt x="23" y="82"/>
                  <a:pt x="16" y="66"/>
                  <a:pt x="10" y="64"/>
                </a:cubicBezTo>
                <a:cubicBezTo>
                  <a:pt x="4" y="62"/>
                  <a:pt x="0" y="66"/>
                  <a:pt x="0" y="66"/>
                </a:cubicBezTo>
                <a:cubicBezTo>
                  <a:pt x="0" y="66"/>
                  <a:pt x="7" y="79"/>
                  <a:pt x="12" y="93"/>
                </a:cubicBezTo>
                <a:cubicBezTo>
                  <a:pt x="15" y="102"/>
                  <a:pt x="16" y="112"/>
                  <a:pt x="19" y="118"/>
                </a:cubicBezTo>
                <a:cubicBezTo>
                  <a:pt x="26" y="131"/>
                  <a:pt x="36" y="132"/>
                  <a:pt x="47" y="132"/>
                </a:cubicBezTo>
                <a:cubicBezTo>
                  <a:pt x="58" y="132"/>
                  <a:pt x="73" y="133"/>
                  <a:pt x="77" y="124"/>
                </a:cubicBezTo>
                <a:cubicBezTo>
                  <a:pt x="81" y="115"/>
                  <a:pt x="80" y="76"/>
                  <a:pt x="80" y="76"/>
                </a:cubicBezTo>
                <a:close/>
                <a:moveTo>
                  <a:pt x="18" y="22"/>
                </a:moveTo>
                <a:cubicBezTo>
                  <a:pt x="18" y="15"/>
                  <a:pt x="24" y="10"/>
                  <a:pt x="31" y="10"/>
                </a:cubicBezTo>
                <a:cubicBezTo>
                  <a:pt x="38" y="10"/>
                  <a:pt x="43" y="15"/>
                  <a:pt x="43" y="22"/>
                </a:cubicBezTo>
                <a:cubicBezTo>
                  <a:pt x="43" y="27"/>
                  <a:pt x="41" y="31"/>
                  <a:pt x="37" y="33"/>
                </a:cubicBezTo>
                <a:cubicBezTo>
                  <a:pt x="37" y="25"/>
                  <a:pt x="37" y="25"/>
                  <a:pt x="37" y="25"/>
                </a:cubicBezTo>
                <a:cubicBezTo>
                  <a:pt x="37" y="25"/>
                  <a:pt x="36" y="16"/>
                  <a:pt x="30" y="16"/>
                </a:cubicBezTo>
                <a:cubicBezTo>
                  <a:pt x="25" y="16"/>
                  <a:pt x="23" y="24"/>
                  <a:pt x="23" y="24"/>
                </a:cubicBezTo>
                <a:cubicBezTo>
                  <a:pt x="23" y="32"/>
                  <a:pt x="23" y="32"/>
                  <a:pt x="23" y="32"/>
                </a:cubicBezTo>
                <a:cubicBezTo>
                  <a:pt x="20" y="30"/>
                  <a:pt x="18" y="26"/>
                  <a:pt x="18" y="22"/>
                </a:cubicBezTo>
                <a:close/>
                <a:moveTo>
                  <a:pt x="18" y="22"/>
                </a:moveTo>
                <a:cubicBezTo>
                  <a:pt x="18" y="22"/>
                  <a:pt x="18" y="22"/>
                  <a:pt x="18" y="22"/>
                </a:cubicBezTo>
              </a:path>
            </a:pathLst>
          </a:custGeom>
          <a:solidFill>
            <a:schemeClr val="tx1">
              <a:lumMod val="65000"/>
              <a:lumOff val="3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nvGrpSpPr>
          <p:cNvPr id="38" name="Group 63"/>
          <p:cNvGrpSpPr/>
          <p:nvPr/>
        </p:nvGrpSpPr>
        <p:grpSpPr>
          <a:xfrm>
            <a:off x="2203450" y="1931857"/>
            <a:ext cx="93663" cy="1446212"/>
            <a:chOff x="2203450" y="2146300"/>
            <a:chExt cx="93663" cy="1446212"/>
          </a:xfrm>
        </p:grpSpPr>
        <p:sp>
          <p:nvSpPr>
            <p:cNvPr id="78" name="Rectangle 14"/>
            <p:cNvSpPr>
              <a:spLocks noChangeArrowheads="1"/>
            </p:cNvSpPr>
            <p:nvPr/>
          </p:nvSpPr>
          <p:spPr bwMode="auto">
            <a:xfrm>
              <a:off x="2241550" y="219233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79" name="Oval 15"/>
            <p:cNvSpPr>
              <a:spLocks noChangeArrowheads="1"/>
            </p:cNvSpPr>
            <p:nvPr/>
          </p:nvSpPr>
          <p:spPr bwMode="auto">
            <a:xfrm>
              <a:off x="2203450" y="2146300"/>
              <a:ext cx="93663" cy="90488"/>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80" name="Straight Connector 57"/>
            <p:cNvCxnSpPr>
              <a:stCxn id="79" idx="4"/>
            </p:cNvCxnSpPr>
            <p:nvPr/>
          </p:nvCxnSpPr>
          <p:spPr>
            <a:xfrm flipH="1">
              <a:off x="2241550" y="2236788"/>
              <a:ext cx="8732" cy="1355724"/>
            </a:xfrm>
            <a:prstGeom prst="line">
              <a:avLst/>
            </a:prstGeom>
            <a:noFill/>
            <a:ln w="6350" cap="flat" cmpd="sng" algn="ctr">
              <a:solidFill>
                <a:srgbClr val="646463"/>
              </a:solidFill>
              <a:prstDash val="lgDash"/>
              <a:miter lim="800000"/>
            </a:ln>
            <a:effectLst/>
          </p:spPr>
        </p:cxnSp>
      </p:grpSp>
      <p:grpSp>
        <p:nvGrpSpPr>
          <p:cNvPr id="39" name="Group 64"/>
          <p:cNvGrpSpPr/>
          <p:nvPr/>
        </p:nvGrpSpPr>
        <p:grpSpPr>
          <a:xfrm>
            <a:off x="5507038" y="1931857"/>
            <a:ext cx="93663" cy="1446212"/>
            <a:chOff x="5507038" y="2146300"/>
            <a:chExt cx="93663" cy="1446212"/>
          </a:xfrm>
        </p:grpSpPr>
        <p:sp>
          <p:nvSpPr>
            <p:cNvPr id="75" name="Rectangle 18"/>
            <p:cNvSpPr>
              <a:spLocks noChangeArrowheads="1"/>
            </p:cNvSpPr>
            <p:nvPr/>
          </p:nvSpPr>
          <p:spPr bwMode="auto">
            <a:xfrm>
              <a:off x="5545138" y="219233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76" name="Oval 19"/>
            <p:cNvSpPr>
              <a:spLocks noChangeArrowheads="1"/>
            </p:cNvSpPr>
            <p:nvPr/>
          </p:nvSpPr>
          <p:spPr bwMode="auto">
            <a:xfrm>
              <a:off x="5507038" y="2146300"/>
              <a:ext cx="93663" cy="90488"/>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77" name="Straight Connector 58"/>
            <p:cNvCxnSpPr/>
            <p:nvPr/>
          </p:nvCxnSpPr>
          <p:spPr>
            <a:xfrm flipH="1">
              <a:off x="5543947" y="2236788"/>
              <a:ext cx="8732" cy="1355724"/>
            </a:xfrm>
            <a:prstGeom prst="line">
              <a:avLst/>
            </a:prstGeom>
            <a:noFill/>
            <a:ln w="6350" cap="flat" cmpd="sng" algn="ctr">
              <a:solidFill>
                <a:srgbClr val="646463"/>
              </a:solidFill>
              <a:prstDash val="lgDash"/>
              <a:miter lim="800000"/>
            </a:ln>
            <a:effectLst/>
          </p:spPr>
        </p:cxnSp>
      </p:grpSp>
      <p:grpSp>
        <p:nvGrpSpPr>
          <p:cNvPr id="40" name="Group 65"/>
          <p:cNvGrpSpPr/>
          <p:nvPr/>
        </p:nvGrpSpPr>
        <p:grpSpPr>
          <a:xfrm>
            <a:off x="8810625" y="1931857"/>
            <a:ext cx="93663" cy="1427161"/>
            <a:chOff x="8810625" y="2146300"/>
            <a:chExt cx="93663" cy="1427161"/>
          </a:xfrm>
        </p:grpSpPr>
        <p:sp>
          <p:nvSpPr>
            <p:cNvPr id="72" name="Rectangle 22"/>
            <p:cNvSpPr>
              <a:spLocks noChangeArrowheads="1"/>
            </p:cNvSpPr>
            <p:nvPr/>
          </p:nvSpPr>
          <p:spPr bwMode="auto">
            <a:xfrm>
              <a:off x="8848725" y="219233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73" name="Oval 23"/>
            <p:cNvSpPr>
              <a:spLocks noChangeArrowheads="1"/>
            </p:cNvSpPr>
            <p:nvPr/>
          </p:nvSpPr>
          <p:spPr bwMode="auto">
            <a:xfrm>
              <a:off x="8810625" y="2146300"/>
              <a:ext cx="93663" cy="90488"/>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74" name="Straight Connector 59"/>
            <p:cNvCxnSpPr/>
            <p:nvPr/>
          </p:nvCxnSpPr>
          <p:spPr>
            <a:xfrm flipH="1">
              <a:off x="8849121" y="2217737"/>
              <a:ext cx="8732" cy="1355724"/>
            </a:xfrm>
            <a:prstGeom prst="line">
              <a:avLst/>
            </a:prstGeom>
            <a:noFill/>
            <a:ln w="6350" cap="flat" cmpd="sng" algn="ctr">
              <a:solidFill>
                <a:srgbClr val="646463"/>
              </a:solidFill>
              <a:prstDash val="lgDash"/>
              <a:miter lim="800000"/>
            </a:ln>
            <a:effectLst/>
          </p:spPr>
        </p:cxnSp>
      </p:grpSp>
      <p:grpSp>
        <p:nvGrpSpPr>
          <p:cNvPr id="41" name="Group 69"/>
          <p:cNvGrpSpPr/>
          <p:nvPr/>
        </p:nvGrpSpPr>
        <p:grpSpPr>
          <a:xfrm>
            <a:off x="3911600" y="3870194"/>
            <a:ext cx="93663" cy="1441450"/>
            <a:chOff x="3911600" y="4084637"/>
            <a:chExt cx="93663" cy="1441450"/>
          </a:xfrm>
        </p:grpSpPr>
        <p:sp>
          <p:nvSpPr>
            <p:cNvPr id="69" name="Rectangle 26"/>
            <p:cNvSpPr>
              <a:spLocks noChangeArrowheads="1"/>
            </p:cNvSpPr>
            <p:nvPr/>
          </p:nvSpPr>
          <p:spPr bwMode="auto">
            <a:xfrm>
              <a:off x="3949700" y="544988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70" name="Oval 27"/>
            <p:cNvSpPr>
              <a:spLocks noChangeArrowheads="1"/>
            </p:cNvSpPr>
            <p:nvPr/>
          </p:nvSpPr>
          <p:spPr bwMode="auto">
            <a:xfrm>
              <a:off x="3911600" y="5430837"/>
              <a:ext cx="93663" cy="95250"/>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71" name="Straight Connector 60"/>
            <p:cNvCxnSpPr/>
            <p:nvPr/>
          </p:nvCxnSpPr>
          <p:spPr>
            <a:xfrm flipH="1">
              <a:off x="3955257" y="4084637"/>
              <a:ext cx="8732" cy="1355724"/>
            </a:xfrm>
            <a:prstGeom prst="line">
              <a:avLst/>
            </a:prstGeom>
            <a:noFill/>
            <a:ln w="6350" cap="flat" cmpd="sng" algn="ctr">
              <a:solidFill>
                <a:srgbClr val="646463"/>
              </a:solidFill>
              <a:prstDash val="lgDash"/>
              <a:miter lim="800000"/>
            </a:ln>
            <a:effectLst/>
          </p:spPr>
        </p:cxnSp>
      </p:grpSp>
      <p:sp>
        <p:nvSpPr>
          <p:cNvPr id="42" name="Freeform 9"/>
          <p:cNvSpPr/>
          <p:nvPr/>
        </p:nvSpPr>
        <p:spPr bwMode="auto">
          <a:xfrm>
            <a:off x="6329363" y="3378069"/>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4"/>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nvGrpSpPr>
          <p:cNvPr id="43" name="Group 68"/>
          <p:cNvGrpSpPr/>
          <p:nvPr/>
        </p:nvGrpSpPr>
        <p:grpSpPr>
          <a:xfrm>
            <a:off x="7215188" y="3878132"/>
            <a:ext cx="93663" cy="1433512"/>
            <a:chOff x="7215188" y="4092575"/>
            <a:chExt cx="93663" cy="1433512"/>
          </a:xfrm>
        </p:grpSpPr>
        <p:sp>
          <p:nvSpPr>
            <p:cNvPr id="66" name="Rectangle 30"/>
            <p:cNvSpPr>
              <a:spLocks noChangeArrowheads="1"/>
            </p:cNvSpPr>
            <p:nvPr/>
          </p:nvSpPr>
          <p:spPr bwMode="auto">
            <a:xfrm>
              <a:off x="7253288" y="544988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67" name="Oval 31"/>
            <p:cNvSpPr>
              <a:spLocks noChangeArrowheads="1"/>
            </p:cNvSpPr>
            <p:nvPr/>
          </p:nvSpPr>
          <p:spPr bwMode="auto">
            <a:xfrm>
              <a:off x="7215188" y="5430837"/>
              <a:ext cx="93663" cy="95250"/>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68" name="Straight Connector 61"/>
            <p:cNvCxnSpPr/>
            <p:nvPr/>
          </p:nvCxnSpPr>
          <p:spPr>
            <a:xfrm flipH="1">
              <a:off x="7260432" y="4092575"/>
              <a:ext cx="8732" cy="1355724"/>
            </a:xfrm>
            <a:prstGeom prst="line">
              <a:avLst/>
            </a:prstGeom>
            <a:noFill/>
            <a:ln w="6350" cap="flat" cmpd="sng" algn="ctr">
              <a:solidFill>
                <a:srgbClr val="646463"/>
              </a:solidFill>
              <a:prstDash val="lgDash"/>
              <a:miter lim="800000"/>
            </a:ln>
            <a:effectLst/>
          </p:spPr>
        </p:cxnSp>
      </p:grpSp>
      <p:grpSp>
        <p:nvGrpSpPr>
          <p:cNvPr id="44" name="Group 67"/>
          <p:cNvGrpSpPr/>
          <p:nvPr/>
        </p:nvGrpSpPr>
        <p:grpSpPr>
          <a:xfrm>
            <a:off x="10518775" y="3863844"/>
            <a:ext cx="93663" cy="1447800"/>
            <a:chOff x="10518775" y="4078287"/>
            <a:chExt cx="93663" cy="1447800"/>
          </a:xfrm>
        </p:grpSpPr>
        <p:sp>
          <p:nvSpPr>
            <p:cNvPr id="63" name="Rectangle 34"/>
            <p:cNvSpPr>
              <a:spLocks noChangeArrowheads="1"/>
            </p:cNvSpPr>
            <p:nvPr/>
          </p:nvSpPr>
          <p:spPr bwMode="auto">
            <a:xfrm>
              <a:off x="10555288" y="5449887"/>
              <a:ext cx="15875"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64" name="Oval 35"/>
            <p:cNvSpPr>
              <a:spLocks noChangeArrowheads="1"/>
            </p:cNvSpPr>
            <p:nvPr/>
          </p:nvSpPr>
          <p:spPr bwMode="auto">
            <a:xfrm>
              <a:off x="10518775" y="5430837"/>
              <a:ext cx="93663" cy="95250"/>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65" name="Straight Connector 62"/>
            <p:cNvCxnSpPr/>
            <p:nvPr/>
          </p:nvCxnSpPr>
          <p:spPr>
            <a:xfrm flipH="1">
              <a:off x="10563225" y="4078287"/>
              <a:ext cx="8732" cy="1355724"/>
            </a:xfrm>
            <a:prstGeom prst="line">
              <a:avLst/>
            </a:prstGeom>
            <a:noFill/>
            <a:ln w="6350" cap="flat" cmpd="sng" algn="ctr">
              <a:solidFill>
                <a:srgbClr val="646463"/>
              </a:solidFill>
              <a:prstDash val="lgDash"/>
              <a:miter lim="800000"/>
            </a:ln>
            <a:effectLst/>
          </p:spPr>
        </p:cxnSp>
      </p:grpSp>
      <p:sp>
        <p:nvSpPr>
          <p:cNvPr id="45" name="TextBox 70"/>
          <p:cNvSpPr txBox="1"/>
          <p:nvPr/>
        </p:nvSpPr>
        <p:spPr>
          <a:xfrm>
            <a:off x="1879944" y="3371718"/>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a:t>
            </a:r>
            <a:r>
              <a:rPr lang="en-US" sz="2400" b="1" dirty="0">
                <a:solidFill>
                  <a:prstClr val="white"/>
                </a:solidFill>
                <a:latin typeface="Roboto Condensed Light" panose="02000000000000000000" pitchFamily="2" charset="0"/>
                <a:ea typeface="Roboto Condensed Light" panose="02000000000000000000" pitchFamily="2" charset="0"/>
              </a:rPr>
              <a:t>08</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46" name="TextBox 71"/>
          <p:cNvSpPr txBox="1"/>
          <p:nvPr/>
        </p:nvSpPr>
        <p:spPr>
          <a:xfrm>
            <a:off x="3542557" y="3371718"/>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200</a:t>
            </a:r>
            <a:r>
              <a:rPr lang="en-US" altLang="zh-CN" sz="2400" b="1" dirty="0">
                <a:solidFill>
                  <a:prstClr val="white"/>
                </a:solidFill>
                <a:latin typeface="Roboto Condensed Light" panose="02000000000000000000" pitchFamily="2" charset="0"/>
                <a:ea typeface="Roboto Condensed Light" panose="02000000000000000000" pitchFamily="2" charset="0"/>
              </a:rPr>
              <a:t>9</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47" name="TextBox 72"/>
          <p:cNvSpPr txBox="1"/>
          <p:nvPr/>
        </p:nvSpPr>
        <p:spPr>
          <a:xfrm>
            <a:off x="5199132" y="3363781"/>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a:t>
            </a:r>
            <a:r>
              <a:rPr lang="en-US" altLang="zh-CN" sz="2400" b="1" dirty="0">
                <a:solidFill>
                  <a:prstClr val="white"/>
                </a:solidFill>
                <a:latin typeface="Roboto Condensed Light" panose="02000000000000000000" pitchFamily="2" charset="0"/>
                <a:ea typeface="Roboto Condensed Light" panose="02000000000000000000" pitchFamily="2" charset="0"/>
              </a:rPr>
              <a:t>13</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48" name="TextBox 73"/>
          <p:cNvSpPr txBox="1"/>
          <p:nvPr/>
        </p:nvSpPr>
        <p:spPr>
          <a:xfrm>
            <a:off x="6885274" y="3393298"/>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201</a:t>
            </a:r>
            <a:r>
              <a:rPr lang="en-US" altLang="zh-CN" sz="2400" b="1" dirty="0">
                <a:solidFill>
                  <a:prstClr val="white"/>
                </a:solidFill>
                <a:latin typeface="Roboto Condensed Light" panose="02000000000000000000" pitchFamily="2" charset="0"/>
                <a:ea typeface="Roboto Condensed Light" panose="02000000000000000000" pitchFamily="2" charset="0"/>
              </a:rPr>
              <a:t>4</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49" name="TextBox 74"/>
          <p:cNvSpPr txBox="1"/>
          <p:nvPr/>
        </p:nvSpPr>
        <p:spPr>
          <a:xfrm>
            <a:off x="8526578" y="3391065"/>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201</a:t>
            </a:r>
            <a:r>
              <a:rPr lang="en-US" altLang="zh-CN" sz="2400" b="1" dirty="0">
                <a:solidFill>
                  <a:prstClr val="white"/>
                </a:solidFill>
                <a:latin typeface="Roboto Condensed Light" panose="02000000000000000000" pitchFamily="2" charset="0"/>
                <a:ea typeface="Roboto Condensed Light" panose="02000000000000000000" pitchFamily="2" charset="0"/>
              </a:rPr>
              <a:t>5</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50" name="TextBox 75"/>
          <p:cNvSpPr txBox="1"/>
          <p:nvPr/>
        </p:nvSpPr>
        <p:spPr>
          <a:xfrm>
            <a:off x="10185686" y="3375189"/>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a:t>
            </a:r>
            <a:r>
              <a:rPr lang="en-US" sz="2400" b="1" dirty="0">
                <a:solidFill>
                  <a:prstClr val="white"/>
                </a:solidFill>
                <a:latin typeface="Roboto Condensed Light" panose="02000000000000000000" pitchFamily="2" charset="0"/>
                <a:ea typeface="Roboto Condensed Light" panose="02000000000000000000" pitchFamily="2" charset="0"/>
              </a:rPr>
              <a:t>1</a:t>
            </a:r>
            <a:r>
              <a:rPr lang="en-US" altLang="zh-CN" sz="2400" b="1" dirty="0">
                <a:solidFill>
                  <a:prstClr val="white"/>
                </a:solidFill>
                <a:latin typeface="Roboto Condensed Light" panose="02000000000000000000" pitchFamily="2" charset="0"/>
                <a:ea typeface="Roboto Condensed Light" panose="02000000000000000000" pitchFamily="2" charset="0"/>
              </a:rPr>
              <a:t>6</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51" name="TextBox 76"/>
          <p:cNvSpPr txBox="1"/>
          <p:nvPr/>
        </p:nvSpPr>
        <p:spPr>
          <a:xfrm>
            <a:off x="1176728" y="1170275"/>
            <a:ext cx="238390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Top three of Asterisk telephone card suppliers</a:t>
            </a:r>
            <a:r>
              <a:rPr lang="zh-CN" altLang="en-US"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a:p>
            <a:pPr algn="ctr"/>
            <a:r>
              <a:rPr lang="en-GB"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Cooperated with Elastix</a:t>
            </a:r>
            <a:endParaRPr lang="en-IN"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89"/>
          <p:cNvSpPr txBox="1"/>
          <p:nvPr/>
        </p:nvSpPr>
        <p:spPr>
          <a:xfrm>
            <a:off x="2814132" y="5445150"/>
            <a:ext cx="237952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Achieved Double-Soft Enterprise</a:t>
            </a:r>
            <a:endParaRPr 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92"/>
          <p:cNvSpPr txBox="1"/>
          <p:nvPr/>
        </p:nvSpPr>
        <p:spPr>
          <a:xfrm>
            <a:off x="6212205" y="5344795"/>
            <a:ext cx="2204720" cy="9531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Branch office was founded in Wuhan</a:t>
            </a:r>
            <a:r>
              <a:rPr lang="zh-CN" altLang="en-US"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a:p>
            <a:pPr algn="ctr"/>
            <a:r>
              <a:rPr lang="en-GB"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Achieve</a:t>
            </a:r>
            <a:r>
              <a:rPr lang="en-US" altLang="en-GB"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d</a:t>
            </a:r>
            <a:r>
              <a:rPr lang="en-GB"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 high-tech enterprise certificate</a:t>
            </a:r>
            <a:r>
              <a:rPr lang="en-US" altLang="en-GB"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s</a:t>
            </a:r>
            <a:r>
              <a:rPr lang="en-GB"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endParaRPr lang="zh-CN" altLang="en-US" sz="14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59" name="TextBox 98"/>
          <p:cNvSpPr txBox="1"/>
          <p:nvPr/>
        </p:nvSpPr>
        <p:spPr>
          <a:xfrm>
            <a:off x="4568088" y="1125790"/>
            <a:ext cx="1982676"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Branch company was founded in California</a:t>
            </a:r>
            <a:endParaRPr 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1" name="ïş1ídè"/>
          <p:cNvSpPr txBox="1"/>
          <p:nvPr/>
        </p:nvSpPr>
        <p:spPr>
          <a:xfrm>
            <a:off x="15664" y="336869"/>
            <a:ext cx="2045312" cy="389252"/>
          </a:xfrm>
          <a:prstGeom prst="rect">
            <a:avLst/>
          </a:prstGeom>
          <a:noFill/>
        </p:spPr>
        <p:txBody>
          <a:bodyPr wrap="square">
            <a:normAutofit fontScale="85000" lnSpcReduction="10000"/>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Company</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Honor</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172" name="TextBox 92"/>
          <p:cNvSpPr txBox="1"/>
          <p:nvPr/>
        </p:nvSpPr>
        <p:spPr>
          <a:xfrm>
            <a:off x="7651770" y="1138150"/>
            <a:ext cx="2524185"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C</a:t>
            </a:r>
            <a:r>
              <a:rPr lang="en-US" altLang="zh-CN" sz="1400" b="1"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reated</a:t>
            </a: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 stacked communication all-in-one machine-UCP</a:t>
            </a:r>
            <a:r>
              <a:rPr lang="en-GB"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endParaRPr lang="zh-CN" altLang="en-US"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3" name="TextBox 92"/>
          <p:cNvSpPr txBox="1"/>
          <p:nvPr/>
        </p:nvSpPr>
        <p:spPr>
          <a:xfrm>
            <a:off x="9309070" y="5440493"/>
            <a:ext cx="2524185"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OpenVox Yun education achieved 3C certificate</a:t>
            </a:r>
            <a:endParaRPr lang="zh-CN" altLang="en-US"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72"/>
                                        </p:tgtEl>
                                        <p:attrNameLst>
                                          <p:attrName>style.visibility</p:attrName>
                                        </p:attrNameLst>
                                      </p:cBhvr>
                                      <p:to>
                                        <p:strVal val="visible"/>
                                      </p:to>
                                    </p:set>
                                    <p:animEffect transition="in" filter="fade">
                                      <p:cBhvr>
                                        <p:cTn id="92" dur="500"/>
                                        <p:tgtEl>
                                          <p:spTgt spid="17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par>
                                <p:cTn id="101" presetID="10"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73"/>
                                        </p:tgtEl>
                                        <p:attrNameLst>
                                          <p:attrName>style.visibility</p:attrName>
                                        </p:attrNameLst>
                                      </p:cBhvr>
                                      <p:to>
                                        <p:strVal val="visible"/>
                                      </p:to>
                                    </p:set>
                                    <p:animEffect transition="in" filter="fade">
                                      <p:cBhvr>
                                        <p:cTn id="109"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6" grpId="0" animBg="1"/>
      <p:bldP spid="29" grpId="0" animBg="1"/>
      <p:bldP spid="42" grpId="0" animBg="1"/>
      <p:bldP spid="45" grpId="0"/>
      <p:bldP spid="46" grpId="0"/>
      <p:bldP spid="47" grpId="0"/>
      <p:bldP spid="48" grpId="0"/>
      <p:bldP spid="49" grpId="0"/>
      <p:bldP spid="50" grpId="0"/>
      <p:bldP spid="51" grpId="0"/>
      <p:bldP spid="53" grpId="0"/>
      <p:bldP spid="55" grpId="0"/>
      <p:bldP spid="59" grpId="0"/>
      <p:bldP spid="172" grpId="0"/>
      <p:bldP spid="1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rot="15433288">
            <a:off x="2244189" y="-1939496"/>
            <a:ext cx="8481704" cy="9397093"/>
            <a:chOff x="4297364" y="903288"/>
            <a:chExt cx="2946834" cy="3067178"/>
          </a:xfrm>
          <a:solidFill>
            <a:schemeClr val="bg1">
              <a:lumMod val="65000"/>
              <a:alpha val="3000"/>
            </a:schemeClr>
          </a:solidFill>
        </p:grpSpPr>
        <p:sp>
          <p:nvSpPr>
            <p:cNvPr id="31"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3"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4"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6" name="íṧlíḍè"/>
          <p:cNvSpPr/>
          <p:nvPr/>
        </p:nvSpPr>
        <p:spPr bwMode="auto">
          <a:xfrm>
            <a:off x="-7697" y="249006"/>
            <a:ext cx="2092035" cy="481651"/>
          </a:xfrm>
          <a:prstGeom prst="homePlate">
            <a:avLst>
              <a:gd name="adj" fmla="val 0"/>
            </a:avLst>
          </a:prstGeom>
          <a:solidFill>
            <a:schemeClr val="accent1"/>
          </a:solidFill>
          <a:ln w="19050">
            <a:noFill/>
            <a:round/>
          </a:ln>
        </p:spPr>
        <p:txBody>
          <a:bodyPr anchor="ctr"/>
          <a:lstStyle/>
          <a:p>
            <a:pPr algn="ctr"/>
            <a:endParaRPr>
              <a:cs typeface="+mn-ea"/>
              <a:sym typeface="+mn-lt"/>
            </a:endParaRPr>
          </a:p>
        </p:txBody>
      </p:sp>
      <p:sp>
        <p:nvSpPr>
          <p:cNvPr id="15" name="TextBox 9"/>
          <p:cNvSpPr txBox="1"/>
          <p:nvPr/>
        </p:nvSpPr>
        <p:spPr>
          <a:xfrm>
            <a:off x="3515932" y="214445"/>
            <a:ext cx="522882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dirty="0">
                <a:solidFill>
                  <a:schemeClr val="accent1"/>
                </a:solidFill>
                <a:latin typeface="Economica" panose="02000506040000020004" pitchFamily="50" charset="0"/>
              </a:rPr>
              <a:t>Timeline</a:t>
            </a:r>
            <a:endParaRPr kumimoji="0" lang="en-IN" sz="3200" b="0" i="0" u="none" strike="noStrike" kern="1200" cap="none" spc="0" normalizeH="0" baseline="0" noProof="0" dirty="0">
              <a:ln>
                <a:noFill/>
              </a:ln>
              <a:solidFill>
                <a:schemeClr val="accent1"/>
              </a:solidFill>
              <a:effectLst/>
              <a:uLnTx/>
              <a:uFillTx/>
              <a:latin typeface="Economica" panose="02000506040000020004" pitchFamily="50" charset="0"/>
              <a:ea typeface="+mn-ea"/>
              <a:cs typeface="+mn-cs"/>
            </a:endParaRPr>
          </a:p>
        </p:txBody>
      </p:sp>
      <p:sp>
        <p:nvSpPr>
          <p:cNvPr id="17" name="矩形 16"/>
          <p:cNvSpPr/>
          <p:nvPr/>
        </p:nvSpPr>
        <p:spPr>
          <a:xfrm>
            <a:off x="0" y="6546461"/>
            <a:ext cx="12192000" cy="9709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8" name="Rectangle 5"/>
          <p:cNvSpPr>
            <a:spLocks noChangeArrowheads="1"/>
          </p:cNvSpPr>
          <p:nvPr/>
        </p:nvSpPr>
        <p:spPr bwMode="auto">
          <a:xfrm>
            <a:off x="1" y="3386007"/>
            <a:ext cx="12192000" cy="487363"/>
          </a:xfrm>
          <a:prstGeom prst="rect">
            <a:avLst/>
          </a:prstGeom>
          <a:solidFill>
            <a:sysClr val="window" lastClr="FFFFFF">
              <a:lumMod val="85000"/>
            </a:sys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6"/>
          <p:cNvSpPr/>
          <p:nvPr/>
        </p:nvSpPr>
        <p:spPr bwMode="auto">
          <a:xfrm>
            <a:off x="266065" y="3381244"/>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dirty="0">
              <a:ln>
                <a:noFill/>
              </a:ln>
              <a:solidFill>
                <a:prstClr val="black"/>
              </a:solidFill>
              <a:effectLst/>
              <a:uLnTx/>
              <a:uFillTx/>
              <a:latin typeface="Calibri" panose="020F0502020204030204"/>
            </a:endParaRPr>
          </a:p>
        </p:txBody>
      </p:sp>
      <p:sp>
        <p:nvSpPr>
          <p:cNvPr id="20" name="Freeform 7"/>
          <p:cNvSpPr/>
          <p:nvPr/>
        </p:nvSpPr>
        <p:spPr bwMode="auto">
          <a:xfrm>
            <a:off x="1917065" y="3381244"/>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2"/>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21" name="Freeform 8"/>
          <p:cNvSpPr/>
          <p:nvPr/>
        </p:nvSpPr>
        <p:spPr bwMode="auto">
          <a:xfrm>
            <a:off x="3569653" y="3381244"/>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3"/>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22" name="Freeform 10"/>
          <p:cNvSpPr/>
          <p:nvPr/>
        </p:nvSpPr>
        <p:spPr bwMode="auto">
          <a:xfrm>
            <a:off x="6871653" y="3381244"/>
            <a:ext cx="1754188"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5"/>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23" name="Freeform 11"/>
          <p:cNvSpPr/>
          <p:nvPr/>
        </p:nvSpPr>
        <p:spPr bwMode="auto">
          <a:xfrm>
            <a:off x="8535353" y="3381244"/>
            <a:ext cx="1730375" cy="492125"/>
          </a:xfrm>
          <a:custGeom>
            <a:avLst/>
            <a:gdLst>
              <a:gd name="T0" fmla="*/ 70 w 461"/>
              <a:gd name="T1" fmla="*/ 123 h 131"/>
              <a:gd name="T2" fmla="*/ 7 w 461"/>
              <a:gd name="T3" fmla="*/ 27 h 131"/>
              <a:gd name="T4" fmla="*/ 22 w 461"/>
              <a:gd name="T5" fmla="*/ 0 h 131"/>
              <a:gd name="T6" fmla="*/ 376 w 461"/>
              <a:gd name="T7" fmla="*/ 0 h 131"/>
              <a:gd name="T8" fmla="*/ 391 w 461"/>
              <a:gd name="T9" fmla="*/ 8 h 131"/>
              <a:gd name="T10" fmla="*/ 453 w 461"/>
              <a:gd name="T11" fmla="*/ 104 h 131"/>
              <a:gd name="T12" fmla="*/ 439 w 461"/>
              <a:gd name="T13" fmla="*/ 131 h 131"/>
              <a:gd name="T14" fmla="*/ 85 w 461"/>
              <a:gd name="T15" fmla="*/ 131 h 131"/>
              <a:gd name="T16" fmla="*/ 70 w 461"/>
              <a:gd name="T17" fmla="*/ 1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31">
                <a:moveTo>
                  <a:pt x="70" y="123"/>
                </a:moveTo>
                <a:cubicBezTo>
                  <a:pt x="7" y="27"/>
                  <a:pt x="7" y="27"/>
                  <a:pt x="7" y="27"/>
                </a:cubicBezTo>
                <a:cubicBezTo>
                  <a:pt x="0" y="16"/>
                  <a:pt x="8" y="0"/>
                  <a:pt x="22" y="0"/>
                </a:cubicBezTo>
                <a:cubicBezTo>
                  <a:pt x="376" y="0"/>
                  <a:pt x="376" y="0"/>
                  <a:pt x="376" y="0"/>
                </a:cubicBezTo>
                <a:cubicBezTo>
                  <a:pt x="382" y="0"/>
                  <a:pt x="387" y="3"/>
                  <a:pt x="391" y="8"/>
                </a:cubicBezTo>
                <a:cubicBezTo>
                  <a:pt x="453" y="104"/>
                  <a:pt x="453" y="104"/>
                  <a:pt x="453" y="104"/>
                </a:cubicBezTo>
                <a:cubicBezTo>
                  <a:pt x="461" y="116"/>
                  <a:pt x="453" y="131"/>
                  <a:pt x="439" y="131"/>
                </a:cubicBezTo>
                <a:cubicBezTo>
                  <a:pt x="85" y="131"/>
                  <a:pt x="85" y="131"/>
                  <a:pt x="85" y="131"/>
                </a:cubicBezTo>
                <a:cubicBezTo>
                  <a:pt x="79" y="131"/>
                  <a:pt x="73" y="128"/>
                  <a:pt x="70" y="123"/>
                </a:cubicBezTo>
                <a:close/>
              </a:path>
            </a:pathLst>
          </a:custGeom>
          <a:solidFill>
            <a:schemeClr val="tx1">
              <a:lumMod val="65000"/>
              <a:lumOff val="3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nvGrpSpPr>
          <p:cNvPr id="24" name="Group 2"/>
          <p:cNvGrpSpPr/>
          <p:nvPr/>
        </p:nvGrpSpPr>
        <p:grpSpPr>
          <a:xfrm>
            <a:off x="907415" y="4019419"/>
            <a:ext cx="473075" cy="498475"/>
            <a:chOff x="2016125" y="4230687"/>
            <a:chExt cx="473075" cy="498475"/>
          </a:xfrm>
        </p:grpSpPr>
        <p:sp>
          <p:nvSpPr>
            <p:cNvPr id="95" name="Freeform 36"/>
            <p:cNvSpPr>
              <a:spLocks noEditPoints="1"/>
            </p:cNvSpPr>
            <p:nvPr/>
          </p:nvSpPr>
          <p:spPr bwMode="auto">
            <a:xfrm>
              <a:off x="2016125" y="4230687"/>
              <a:ext cx="473075" cy="498475"/>
            </a:xfrm>
            <a:custGeom>
              <a:avLst/>
              <a:gdLst>
                <a:gd name="T0" fmla="*/ 120 w 126"/>
                <a:gd name="T1" fmla="*/ 11 h 133"/>
                <a:gd name="T2" fmla="*/ 69 w 126"/>
                <a:gd name="T3" fmla="*/ 11 h 133"/>
                <a:gd name="T4" fmla="*/ 70 w 126"/>
                <a:gd name="T5" fmla="*/ 8 h 133"/>
                <a:gd name="T6" fmla="*/ 63 w 126"/>
                <a:gd name="T7" fmla="*/ 0 h 133"/>
                <a:gd name="T8" fmla="*/ 56 w 126"/>
                <a:gd name="T9" fmla="*/ 8 h 133"/>
                <a:gd name="T10" fmla="*/ 57 w 126"/>
                <a:gd name="T11" fmla="*/ 11 h 133"/>
                <a:gd name="T12" fmla="*/ 6 w 126"/>
                <a:gd name="T13" fmla="*/ 11 h 133"/>
                <a:gd name="T14" fmla="*/ 0 w 126"/>
                <a:gd name="T15" fmla="*/ 18 h 133"/>
                <a:gd name="T16" fmla="*/ 0 w 126"/>
                <a:gd name="T17" fmla="*/ 93 h 133"/>
                <a:gd name="T18" fmla="*/ 6 w 126"/>
                <a:gd name="T19" fmla="*/ 99 h 133"/>
                <a:gd name="T20" fmla="*/ 47 w 126"/>
                <a:gd name="T21" fmla="*/ 99 h 133"/>
                <a:gd name="T22" fmla="*/ 39 w 126"/>
                <a:gd name="T23" fmla="*/ 127 h 133"/>
                <a:gd name="T24" fmla="*/ 42 w 126"/>
                <a:gd name="T25" fmla="*/ 132 h 133"/>
                <a:gd name="T26" fmla="*/ 45 w 126"/>
                <a:gd name="T27" fmla="*/ 132 h 133"/>
                <a:gd name="T28" fmla="*/ 50 w 126"/>
                <a:gd name="T29" fmla="*/ 129 h 133"/>
                <a:gd name="T30" fmla="*/ 58 w 126"/>
                <a:gd name="T31" fmla="*/ 99 h 133"/>
                <a:gd name="T32" fmla="*/ 68 w 126"/>
                <a:gd name="T33" fmla="*/ 99 h 133"/>
                <a:gd name="T34" fmla="*/ 76 w 126"/>
                <a:gd name="T35" fmla="*/ 129 h 133"/>
                <a:gd name="T36" fmla="*/ 81 w 126"/>
                <a:gd name="T37" fmla="*/ 132 h 133"/>
                <a:gd name="T38" fmla="*/ 84 w 126"/>
                <a:gd name="T39" fmla="*/ 132 h 133"/>
                <a:gd name="T40" fmla="*/ 87 w 126"/>
                <a:gd name="T41" fmla="*/ 127 h 133"/>
                <a:gd name="T42" fmla="*/ 79 w 126"/>
                <a:gd name="T43" fmla="*/ 99 h 133"/>
                <a:gd name="T44" fmla="*/ 120 w 126"/>
                <a:gd name="T45" fmla="*/ 99 h 133"/>
                <a:gd name="T46" fmla="*/ 126 w 126"/>
                <a:gd name="T47" fmla="*/ 93 h 133"/>
                <a:gd name="T48" fmla="*/ 126 w 126"/>
                <a:gd name="T49" fmla="*/ 18 h 133"/>
                <a:gd name="T50" fmla="*/ 120 w 126"/>
                <a:gd name="T51" fmla="*/ 11 h 133"/>
                <a:gd name="T52" fmla="*/ 114 w 126"/>
                <a:gd name="T53" fmla="*/ 86 h 133"/>
                <a:gd name="T54" fmla="*/ 12 w 126"/>
                <a:gd name="T55" fmla="*/ 86 h 133"/>
                <a:gd name="T56" fmla="*/ 12 w 126"/>
                <a:gd name="T57" fmla="*/ 23 h 133"/>
                <a:gd name="T58" fmla="*/ 114 w 126"/>
                <a:gd name="T59" fmla="*/ 23 h 133"/>
                <a:gd name="T60" fmla="*/ 114 w 126"/>
                <a:gd name="T61" fmla="*/ 86 h 133"/>
                <a:gd name="T62" fmla="*/ 114 w 126"/>
                <a:gd name="T63" fmla="*/ 86 h 133"/>
                <a:gd name="T64" fmla="*/ 114 w 126"/>
                <a:gd name="T65" fmla="*/ 8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33">
                  <a:moveTo>
                    <a:pt x="120" y="11"/>
                  </a:moveTo>
                  <a:cubicBezTo>
                    <a:pt x="69" y="11"/>
                    <a:pt x="69" y="11"/>
                    <a:pt x="69" y="11"/>
                  </a:cubicBezTo>
                  <a:cubicBezTo>
                    <a:pt x="70" y="10"/>
                    <a:pt x="70" y="9"/>
                    <a:pt x="70" y="8"/>
                  </a:cubicBezTo>
                  <a:cubicBezTo>
                    <a:pt x="70" y="4"/>
                    <a:pt x="67" y="0"/>
                    <a:pt x="63" y="0"/>
                  </a:cubicBezTo>
                  <a:cubicBezTo>
                    <a:pt x="59" y="0"/>
                    <a:pt x="56" y="4"/>
                    <a:pt x="56" y="8"/>
                  </a:cubicBezTo>
                  <a:cubicBezTo>
                    <a:pt x="56" y="9"/>
                    <a:pt x="56" y="10"/>
                    <a:pt x="57" y="11"/>
                  </a:cubicBezTo>
                  <a:cubicBezTo>
                    <a:pt x="6" y="11"/>
                    <a:pt x="6" y="11"/>
                    <a:pt x="6" y="11"/>
                  </a:cubicBezTo>
                  <a:cubicBezTo>
                    <a:pt x="3" y="11"/>
                    <a:pt x="0" y="14"/>
                    <a:pt x="0" y="18"/>
                  </a:cubicBezTo>
                  <a:cubicBezTo>
                    <a:pt x="0" y="93"/>
                    <a:pt x="0" y="93"/>
                    <a:pt x="0" y="93"/>
                  </a:cubicBezTo>
                  <a:cubicBezTo>
                    <a:pt x="0" y="96"/>
                    <a:pt x="3" y="99"/>
                    <a:pt x="6" y="99"/>
                  </a:cubicBezTo>
                  <a:cubicBezTo>
                    <a:pt x="47" y="99"/>
                    <a:pt x="47" y="99"/>
                    <a:pt x="47" y="99"/>
                  </a:cubicBezTo>
                  <a:cubicBezTo>
                    <a:pt x="39" y="127"/>
                    <a:pt x="39" y="127"/>
                    <a:pt x="39" y="127"/>
                  </a:cubicBezTo>
                  <a:cubicBezTo>
                    <a:pt x="39" y="129"/>
                    <a:pt x="40" y="131"/>
                    <a:pt x="42" y="132"/>
                  </a:cubicBezTo>
                  <a:cubicBezTo>
                    <a:pt x="45" y="132"/>
                    <a:pt x="45" y="132"/>
                    <a:pt x="45" y="132"/>
                  </a:cubicBezTo>
                  <a:cubicBezTo>
                    <a:pt x="47" y="133"/>
                    <a:pt x="49" y="131"/>
                    <a:pt x="50" y="129"/>
                  </a:cubicBezTo>
                  <a:cubicBezTo>
                    <a:pt x="58" y="99"/>
                    <a:pt x="58" y="99"/>
                    <a:pt x="58" y="99"/>
                  </a:cubicBezTo>
                  <a:cubicBezTo>
                    <a:pt x="68" y="99"/>
                    <a:pt x="68" y="99"/>
                    <a:pt x="68" y="99"/>
                  </a:cubicBezTo>
                  <a:cubicBezTo>
                    <a:pt x="76" y="129"/>
                    <a:pt x="76" y="129"/>
                    <a:pt x="76" y="129"/>
                  </a:cubicBezTo>
                  <a:cubicBezTo>
                    <a:pt x="77" y="131"/>
                    <a:pt x="79" y="133"/>
                    <a:pt x="81" y="132"/>
                  </a:cubicBezTo>
                  <a:cubicBezTo>
                    <a:pt x="84" y="132"/>
                    <a:pt x="84" y="132"/>
                    <a:pt x="84" y="132"/>
                  </a:cubicBezTo>
                  <a:cubicBezTo>
                    <a:pt x="86" y="131"/>
                    <a:pt x="87" y="129"/>
                    <a:pt x="87" y="127"/>
                  </a:cubicBezTo>
                  <a:cubicBezTo>
                    <a:pt x="79" y="99"/>
                    <a:pt x="79" y="99"/>
                    <a:pt x="79" y="99"/>
                  </a:cubicBezTo>
                  <a:cubicBezTo>
                    <a:pt x="120" y="99"/>
                    <a:pt x="120" y="99"/>
                    <a:pt x="120" y="99"/>
                  </a:cubicBezTo>
                  <a:cubicBezTo>
                    <a:pt x="123" y="99"/>
                    <a:pt x="126" y="96"/>
                    <a:pt x="126" y="93"/>
                  </a:cubicBezTo>
                  <a:cubicBezTo>
                    <a:pt x="126" y="18"/>
                    <a:pt x="126" y="18"/>
                    <a:pt x="126" y="18"/>
                  </a:cubicBezTo>
                  <a:cubicBezTo>
                    <a:pt x="126" y="14"/>
                    <a:pt x="123" y="11"/>
                    <a:pt x="120" y="11"/>
                  </a:cubicBezTo>
                  <a:close/>
                  <a:moveTo>
                    <a:pt x="114" y="86"/>
                  </a:moveTo>
                  <a:cubicBezTo>
                    <a:pt x="12" y="86"/>
                    <a:pt x="12" y="86"/>
                    <a:pt x="12" y="86"/>
                  </a:cubicBezTo>
                  <a:cubicBezTo>
                    <a:pt x="12" y="23"/>
                    <a:pt x="12" y="23"/>
                    <a:pt x="12" y="23"/>
                  </a:cubicBezTo>
                  <a:cubicBezTo>
                    <a:pt x="114" y="23"/>
                    <a:pt x="114" y="23"/>
                    <a:pt x="114" y="23"/>
                  </a:cubicBezTo>
                  <a:lnTo>
                    <a:pt x="114" y="86"/>
                  </a:lnTo>
                  <a:close/>
                  <a:moveTo>
                    <a:pt x="114" y="86"/>
                  </a:moveTo>
                  <a:cubicBezTo>
                    <a:pt x="114" y="86"/>
                    <a:pt x="114" y="86"/>
                    <a:pt x="114" y="86"/>
                  </a:cubicBezTo>
                </a:path>
              </a:pathLst>
            </a:custGeom>
            <a:solidFill>
              <a:srgbClr val="262626"/>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6" name="Freeform 37"/>
            <p:cNvSpPr>
              <a:spLocks noEditPoints="1"/>
            </p:cNvSpPr>
            <p:nvPr/>
          </p:nvSpPr>
          <p:spPr bwMode="auto">
            <a:xfrm>
              <a:off x="2087563" y="4376737"/>
              <a:ext cx="319088" cy="134938"/>
            </a:xfrm>
            <a:custGeom>
              <a:avLst/>
              <a:gdLst>
                <a:gd name="T0" fmla="*/ 5 w 85"/>
                <a:gd name="T1" fmla="*/ 36 h 36"/>
                <a:gd name="T2" fmla="*/ 11 w 85"/>
                <a:gd name="T3" fmla="*/ 31 h 36"/>
                <a:gd name="T4" fmla="*/ 10 w 85"/>
                <a:gd name="T5" fmla="*/ 30 h 36"/>
                <a:gd name="T6" fmla="*/ 34 w 85"/>
                <a:gd name="T7" fmla="*/ 11 h 36"/>
                <a:gd name="T8" fmla="*/ 37 w 85"/>
                <a:gd name="T9" fmla="*/ 12 h 36"/>
                <a:gd name="T10" fmla="*/ 40 w 85"/>
                <a:gd name="T11" fmla="*/ 11 h 36"/>
                <a:gd name="T12" fmla="*/ 53 w 85"/>
                <a:gd name="T13" fmla="*/ 22 h 36"/>
                <a:gd name="T14" fmla="*/ 53 w 85"/>
                <a:gd name="T15" fmla="*/ 23 h 36"/>
                <a:gd name="T16" fmla="*/ 58 w 85"/>
                <a:gd name="T17" fmla="*/ 29 h 36"/>
                <a:gd name="T18" fmla="*/ 64 w 85"/>
                <a:gd name="T19" fmla="*/ 23 h 36"/>
                <a:gd name="T20" fmla="*/ 63 w 85"/>
                <a:gd name="T21" fmla="*/ 22 h 36"/>
                <a:gd name="T22" fmla="*/ 77 w 85"/>
                <a:gd name="T23" fmla="*/ 10 h 36"/>
                <a:gd name="T24" fmla="*/ 79 w 85"/>
                <a:gd name="T25" fmla="*/ 10 h 36"/>
                <a:gd name="T26" fmla="*/ 85 w 85"/>
                <a:gd name="T27" fmla="*/ 5 h 36"/>
                <a:gd name="T28" fmla="*/ 79 w 85"/>
                <a:gd name="T29" fmla="*/ 0 h 36"/>
                <a:gd name="T30" fmla="*/ 74 w 85"/>
                <a:gd name="T31" fmla="*/ 5 h 36"/>
                <a:gd name="T32" fmla="*/ 74 w 85"/>
                <a:gd name="T33" fmla="*/ 7 h 36"/>
                <a:gd name="T34" fmla="*/ 61 w 85"/>
                <a:gd name="T35" fmla="*/ 19 h 36"/>
                <a:gd name="T36" fmla="*/ 58 w 85"/>
                <a:gd name="T37" fmla="*/ 18 h 36"/>
                <a:gd name="T38" fmla="*/ 55 w 85"/>
                <a:gd name="T39" fmla="*/ 19 h 36"/>
                <a:gd name="T40" fmla="*/ 42 w 85"/>
                <a:gd name="T41" fmla="*/ 8 h 36"/>
                <a:gd name="T42" fmla="*/ 42 w 85"/>
                <a:gd name="T43" fmla="*/ 6 h 36"/>
                <a:gd name="T44" fmla="*/ 37 w 85"/>
                <a:gd name="T45" fmla="*/ 1 h 36"/>
                <a:gd name="T46" fmla="*/ 32 w 85"/>
                <a:gd name="T47" fmla="*/ 6 h 36"/>
                <a:gd name="T48" fmla="*/ 32 w 85"/>
                <a:gd name="T49" fmla="*/ 8 h 36"/>
                <a:gd name="T50" fmla="*/ 8 w 85"/>
                <a:gd name="T51" fmla="*/ 27 h 36"/>
                <a:gd name="T52" fmla="*/ 5 w 85"/>
                <a:gd name="T53" fmla="*/ 26 h 36"/>
                <a:gd name="T54" fmla="*/ 0 w 85"/>
                <a:gd name="T55" fmla="*/ 31 h 36"/>
                <a:gd name="T56" fmla="*/ 5 w 85"/>
                <a:gd name="T57" fmla="*/ 36 h 36"/>
                <a:gd name="T58" fmla="*/ 5 w 85"/>
                <a:gd name="T59" fmla="*/ 36 h 36"/>
                <a:gd name="T60" fmla="*/ 5 w 85"/>
                <a:gd name="T6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36">
                  <a:moveTo>
                    <a:pt x="5" y="36"/>
                  </a:moveTo>
                  <a:cubicBezTo>
                    <a:pt x="8" y="36"/>
                    <a:pt x="11" y="34"/>
                    <a:pt x="11" y="31"/>
                  </a:cubicBezTo>
                  <a:cubicBezTo>
                    <a:pt x="11" y="31"/>
                    <a:pt x="10" y="30"/>
                    <a:pt x="10" y="30"/>
                  </a:cubicBezTo>
                  <a:cubicBezTo>
                    <a:pt x="17" y="24"/>
                    <a:pt x="29" y="15"/>
                    <a:pt x="34" y="11"/>
                  </a:cubicBezTo>
                  <a:cubicBezTo>
                    <a:pt x="35" y="11"/>
                    <a:pt x="36" y="12"/>
                    <a:pt x="37" y="12"/>
                  </a:cubicBezTo>
                  <a:cubicBezTo>
                    <a:pt x="38" y="12"/>
                    <a:pt x="39" y="11"/>
                    <a:pt x="40" y="11"/>
                  </a:cubicBezTo>
                  <a:cubicBezTo>
                    <a:pt x="43" y="14"/>
                    <a:pt x="49" y="19"/>
                    <a:pt x="53" y="22"/>
                  </a:cubicBezTo>
                  <a:cubicBezTo>
                    <a:pt x="53" y="23"/>
                    <a:pt x="53" y="23"/>
                    <a:pt x="53" y="23"/>
                  </a:cubicBezTo>
                  <a:cubicBezTo>
                    <a:pt x="53" y="26"/>
                    <a:pt x="56" y="29"/>
                    <a:pt x="58" y="29"/>
                  </a:cubicBezTo>
                  <a:cubicBezTo>
                    <a:pt x="61" y="29"/>
                    <a:pt x="64" y="26"/>
                    <a:pt x="64" y="23"/>
                  </a:cubicBezTo>
                  <a:cubicBezTo>
                    <a:pt x="64" y="23"/>
                    <a:pt x="64" y="22"/>
                    <a:pt x="63" y="22"/>
                  </a:cubicBezTo>
                  <a:cubicBezTo>
                    <a:pt x="77" y="10"/>
                    <a:pt x="77" y="10"/>
                    <a:pt x="77" y="10"/>
                  </a:cubicBezTo>
                  <a:cubicBezTo>
                    <a:pt x="78" y="10"/>
                    <a:pt x="78" y="10"/>
                    <a:pt x="79" y="10"/>
                  </a:cubicBezTo>
                  <a:cubicBezTo>
                    <a:pt x="82" y="10"/>
                    <a:pt x="85" y="8"/>
                    <a:pt x="85" y="5"/>
                  </a:cubicBezTo>
                  <a:cubicBezTo>
                    <a:pt x="85" y="2"/>
                    <a:pt x="82" y="0"/>
                    <a:pt x="79" y="0"/>
                  </a:cubicBezTo>
                  <a:cubicBezTo>
                    <a:pt x="76" y="0"/>
                    <a:pt x="74" y="2"/>
                    <a:pt x="74" y="5"/>
                  </a:cubicBezTo>
                  <a:cubicBezTo>
                    <a:pt x="74" y="6"/>
                    <a:pt x="74" y="6"/>
                    <a:pt x="74" y="7"/>
                  </a:cubicBezTo>
                  <a:cubicBezTo>
                    <a:pt x="71" y="10"/>
                    <a:pt x="65" y="16"/>
                    <a:pt x="61" y="19"/>
                  </a:cubicBezTo>
                  <a:cubicBezTo>
                    <a:pt x="60" y="18"/>
                    <a:pt x="59" y="18"/>
                    <a:pt x="58" y="18"/>
                  </a:cubicBezTo>
                  <a:cubicBezTo>
                    <a:pt x="57" y="18"/>
                    <a:pt x="56" y="19"/>
                    <a:pt x="55" y="19"/>
                  </a:cubicBezTo>
                  <a:cubicBezTo>
                    <a:pt x="52" y="16"/>
                    <a:pt x="46" y="12"/>
                    <a:pt x="42" y="8"/>
                  </a:cubicBezTo>
                  <a:cubicBezTo>
                    <a:pt x="42" y="8"/>
                    <a:pt x="42" y="7"/>
                    <a:pt x="42" y="6"/>
                  </a:cubicBezTo>
                  <a:cubicBezTo>
                    <a:pt x="42" y="3"/>
                    <a:pt x="40" y="1"/>
                    <a:pt x="37" y="1"/>
                  </a:cubicBezTo>
                  <a:cubicBezTo>
                    <a:pt x="34" y="1"/>
                    <a:pt x="32" y="3"/>
                    <a:pt x="32" y="6"/>
                  </a:cubicBezTo>
                  <a:cubicBezTo>
                    <a:pt x="32" y="7"/>
                    <a:pt x="32" y="8"/>
                    <a:pt x="32" y="8"/>
                  </a:cubicBezTo>
                  <a:cubicBezTo>
                    <a:pt x="8" y="27"/>
                    <a:pt x="8" y="27"/>
                    <a:pt x="8" y="27"/>
                  </a:cubicBezTo>
                  <a:cubicBezTo>
                    <a:pt x="7" y="26"/>
                    <a:pt x="6" y="26"/>
                    <a:pt x="5" y="26"/>
                  </a:cubicBezTo>
                  <a:cubicBezTo>
                    <a:pt x="2" y="26"/>
                    <a:pt x="0" y="28"/>
                    <a:pt x="0" y="31"/>
                  </a:cubicBezTo>
                  <a:cubicBezTo>
                    <a:pt x="0" y="34"/>
                    <a:pt x="2" y="36"/>
                    <a:pt x="5" y="36"/>
                  </a:cubicBezTo>
                  <a:close/>
                  <a:moveTo>
                    <a:pt x="5" y="36"/>
                  </a:moveTo>
                  <a:cubicBezTo>
                    <a:pt x="5" y="36"/>
                    <a:pt x="5" y="36"/>
                    <a:pt x="5" y="36"/>
                  </a:cubicBezTo>
                </a:path>
              </a:pathLst>
            </a:custGeom>
            <a:solidFill>
              <a:srgbClr val="4758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grpSp>
        <p:nvGrpSpPr>
          <p:cNvPr id="25" name="Group 4"/>
          <p:cNvGrpSpPr/>
          <p:nvPr/>
        </p:nvGrpSpPr>
        <p:grpSpPr>
          <a:xfrm>
            <a:off x="4161790" y="4019419"/>
            <a:ext cx="552451" cy="473075"/>
            <a:chOff x="5270500" y="4230687"/>
            <a:chExt cx="552451" cy="473075"/>
          </a:xfrm>
          <a:solidFill>
            <a:schemeClr val="accent3"/>
          </a:solidFill>
        </p:grpSpPr>
        <p:sp>
          <p:nvSpPr>
            <p:cNvPr id="91" name="Freeform 38"/>
            <p:cNvSpPr>
              <a:spLocks noEditPoints="1"/>
            </p:cNvSpPr>
            <p:nvPr/>
          </p:nvSpPr>
          <p:spPr bwMode="auto">
            <a:xfrm>
              <a:off x="5484813" y="4230687"/>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2" name="Freeform 39"/>
            <p:cNvSpPr>
              <a:spLocks noEditPoints="1"/>
            </p:cNvSpPr>
            <p:nvPr/>
          </p:nvSpPr>
          <p:spPr bwMode="auto">
            <a:xfrm>
              <a:off x="5286375" y="4379912"/>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3" name="Freeform 40"/>
            <p:cNvSpPr>
              <a:spLocks noEditPoints="1"/>
            </p:cNvSpPr>
            <p:nvPr/>
          </p:nvSpPr>
          <p:spPr bwMode="auto">
            <a:xfrm>
              <a:off x="5694363" y="4313237"/>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4" name="Freeform 41"/>
            <p:cNvSpPr>
              <a:spLocks noEditPoints="1"/>
            </p:cNvSpPr>
            <p:nvPr/>
          </p:nvSpPr>
          <p:spPr bwMode="auto">
            <a:xfrm>
              <a:off x="5270500" y="4308475"/>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sp>
        <p:nvSpPr>
          <p:cNvPr id="26" name="Freeform 42"/>
          <p:cNvSpPr>
            <a:spLocks noEditPoints="1"/>
          </p:cNvSpPr>
          <p:nvPr/>
        </p:nvSpPr>
        <p:spPr bwMode="auto">
          <a:xfrm>
            <a:off x="7559040" y="4011482"/>
            <a:ext cx="371475" cy="503238"/>
          </a:xfrm>
          <a:custGeom>
            <a:avLst/>
            <a:gdLst>
              <a:gd name="T0" fmla="*/ 99 w 99"/>
              <a:gd name="T1" fmla="*/ 46 h 134"/>
              <a:gd name="T2" fmla="*/ 49 w 99"/>
              <a:gd name="T3" fmla="*/ 3 h 134"/>
              <a:gd name="T4" fmla="*/ 10 w 99"/>
              <a:gd name="T5" fmla="*/ 34 h 134"/>
              <a:gd name="T6" fmla="*/ 8 w 99"/>
              <a:gd name="T7" fmla="*/ 58 h 134"/>
              <a:gd name="T8" fmla="*/ 12 w 99"/>
              <a:gd name="T9" fmla="*/ 64 h 134"/>
              <a:gd name="T10" fmla="*/ 1 w 99"/>
              <a:gd name="T11" fmla="*/ 86 h 134"/>
              <a:gd name="T12" fmla="*/ 12 w 99"/>
              <a:gd name="T13" fmla="*/ 90 h 134"/>
              <a:gd name="T14" fmla="*/ 12 w 99"/>
              <a:gd name="T15" fmla="*/ 104 h 134"/>
              <a:gd name="T16" fmla="*/ 29 w 99"/>
              <a:gd name="T17" fmla="*/ 117 h 134"/>
              <a:gd name="T18" fmla="*/ 38 w 99"/>
              <a:gd name="T19" fmla="*/ 116 h 134"/>
              <a:gd name="T20" fmla="*/ 40 w 99"/>
              <a:gd name="T21" fmla="*/ 134 h 134"/>
              <a:gd name="T22" fmla="*/ 92 w 99"/>
              <a:gd name="T23" fmla="*/ 134 h 134"/>
              <a:gd name="T24" fmla="*/ 84 w 99"/>
              <a:gd name="T25" fmla="*/ 95 h 134"/>
              <a:gd name="T26" fmla="*/ 99 w 99"/>
              <a:gd name="T27" fmla="*/ 46 h 134"/>
              <a:gd name="T28" fmla="*/ 42 w 99"/>
              <a:gd name="T29" fmla="*/ 62 h 134"/>
              <a:gd name="T30" fmla="*/ 60 w 99"/>
              <a:gd name="T31" fmla="*/ 41 h 134"/>
              <a:gd name="T32" fmla="*/ 23 w 99"/>
              <a:gd name="T33" fmla="*/ 41 h 134"/>
              <a:gd name="T34" fmla="*/ 65 w 99"/>
              <a:gd name="T35" fmla="*/ 14 h 134"/>
              <a:gd name="T36" fmla="*/ 48 w 99"/>
              <a:gd name="T37" fmla="*/ 33 h 134"/>
              <a:gd name="T38" fmla="*/ 84 w 99"/>
              <a:gd name="T39" fmla="*/ 33 h 134"/>
              <a:gd name="T40" fmla="*/ 42 w 99"/>
              <a:gd name="T41" fmla="*/ 62 h 134"/>
              <a:gd name="T42" fmla="*/ 42 w 99"/>
              <a:gd name="T43" fmla="*/ 62 h 134"/>
              <a:gd name="T44" fmla="*/ 42 w 99"/>
              <a:gd name="T45" fmla="*/ 6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34">
                <a:moveTo>
                  <a:pt x="99" y="46"/>
                </a:moveTo>
                <a:cubicBezTo>
                  <a:pt x="99" y="9"/>
                  <a:pt x="70" y="0"/>
                  <a:pt x="49" y="3"/>
                </a:cubicBezTo>
                <a:cubicBezTo>
                  <a:pt x="28" y="5"/>
                  <a:pt x="10" y="15"/>
                  <a:pt x="10" y="34"/>
                </a:cubicBezTo>
                <a:cubicBezTo>
                  <a:pt x="10" y="52"/>
                  <a:pt x="8" y="58"/>
                  <a:pt x="8" y="58"/>
                </a:cubicBezTo>
                <a:cubicBezTo>
                  <a:pt x="12" y="64"/>
                  <a:pt x="12" y="64"/>
                  <a:pt x="12" y="64"/>
                </a:cubicBezTo>
                <a:cubicBezTo>
                  <a:pt x="12" y="64"/>
                  <a:pt x="0" y="83"/>
                  <a:pt x="1" y="86"/>
                </a:cubicBezTo>
                <a:cubicBezTo>
                  <a:pt x="2" y="88"/>
                  <a:pt x="12" y="90"/>
                  <a:pt x="12" y="90"/>
                </a:cubicBezTo>
                <a:cubicBezTo>
                  <a:pt x="12" y="90"/>
                  <a:pt x="13" y="91"/>
                  <a:pt x="12" y="104"/>
                </a:cubicBezTo>
                <a:cubicBezTo>
                  <a:pt x="11" y="118"/>
                  <a:pt x="22" y="119"/>
                  <a:pt x="29" y="117"/>
                </a:cubicBezTo>
                <a:cubicBezTo>
                  <a:pt x="33" y="117"/>
                  <a:pt x="35" y="116"/>
                  <a:pt x="38" y="116"/>
                </a:cubicBezTo>
                <a:cubicBezTo>
                  <a:pt x="40" y="134"/>
                  <a:pt x="40" y="134"/>
                  <a:pt x="40" y="134"/>
                </a:cubicBezTo>
                <a:cubicBezTo>
                  <a:pt x="92" y="134"/>
                  <a:pt x="92" y="134"/>
                  <a:pt x="92" y="134"/>
                </a:cubicBezTo>
                <a:cubicBezTo>
                  <a:pt x="84" y="95"/>
                  <a:pt x="84" y="95"/>
                  <a:pt x="84" y="95"/>
                </a:cubicBezTo>
                <a:cubicBezTo>
                  <a:pt x="87" y="82"/>
                  <a:pt x="99" y="75"/>
                  <a:pt x="99" y="46"/>
                </a:cubicBezTo>
                <a:close/>
                <a:moveTo>
                  <a:pt x="42" y="62"/>
                </a:moveTo>
                <a:cubicBezTo>
                  <a:pt x="60" y="41"/>
                  <a:pt x="60" y="41"/>
                  <a:pt x="60" y="41"/>
                </a:cubicBezTo>
                <a:cubicBezTo>
                  <a:pt x="23" y="41"/>
                  <a:pt x="23" y="41"/>
                  <a:pt x="23" y="41"/>
                </a:cubicBezTo>
                <a:cubicBezTo>
                  <a:pt x="65" y="14"/>
                  <a:pt x="65" y="14"/>
                  <a:pt x="65" y="14"/>
                </a:cubicBezTo>
                <a:cubicBezTo>
                  <a:pt x="48" y="33"/>
                  <a:pt x="48" y="33"/>
                  <a:pt x="48" y="33"/>
                </a:cubicBezTo>
                <a:cubicBezTo>
                  <a:pt x="84" y="33"/>
                  <a:pt x="84" y="33"/>
                  <a:pt x="84" y="33"/>
                </a:cubicBezTo>
                <a:lnTo>
                  <a:pt x="42" y="62"/>
                </a:lnTo>
                <a:close/>
                <a:moveTo>
                  <a:pt x="42" y="62"/>
                </a:moveTo>
                <a:cubicBezTo>
                  <a:pt x="42" y="62"/>
                  <a:pt x="42" y="62"/>
                  <a:pt x="42" y="62"/>
                </a:cubicBezTo>
              </a:path>
            </a:pathLst>
          </a:custGeom>
          <a:solidFill>
            <a:schemeClr val="accent5"/>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nvGrpSpPr>
          <p:cNvPr id="27" name="Group 3"/>
          <p:cNvGrpSpPr/>
          <p:nvPr/>
        </p:nvGrpSpPr>
        <p:grpSpPr>
          <a:xfrm>
            <a:off x="2577465" y="2784344"/>
            <a:ext cx="428626" cy="438151"/>
            <a:chOff x="3686175" y="2995612"/>
            <a:chExt cx="428626" cy="438151"/>
          </a:xfrm>
          <a:solidFill>
            <a:schemeClr val="accent2"/>
          </a:solidFill>
        </p:grpSpPr>
        <p:sp>
          <p:nvSpPr>
            <p:cNvPr id="86" name="Freeform 43"/>
            <p:cNvSpPr>
              <a:spLocks noEditPoints="1"/>
            </p:cNvSpPr>
            <p:nvPr/>
          </p:nvSpPr>
          <p:spPr bwMode="auto">
            <a:xfrm>
              <a:off x="3979863" y="2995612"/>
              <a:ext cx="134938" cy="123825"/>
            </a:xfrm>
            <a:custGeom>
              <a:avLst/>
              <a:gdLst>
                <a:gd name="T0" fmla="*/ 26 w 36"/>
                <a:gd name="T1" fmla="*/ 6 h 33"/>
                <a:gd name="T2" fmla="*/ 0 w 36"/>
                <a:gd name="T3" fmla="*/ 10 h 33"/>
                <a:gd name="T4" fmla="*/ 30 w 36"/>
                <a:gd name="T5" fmla="*/ 33 h 33"/>
                <a:gd name="T6" fmla="*/ 26 w 36"/>
                <a:gd name="T7" fmla="*/ 6 h 33"/>
                <a:gd name="T8" fmla="*/ 26 w 36"/>
                <a:gd name="T9" fmla="*/ 6 h 33"/>
                <a:gd name="T10" fmla="*/ 26 w 36"/>
                <a:gd name="T11" fmla="*/ 6 h 33"/>
              </a:gdLst>
              <a:ahLst/>
              <a:cxnLst>
                <a:cxn ang="0">
                  <a:pos x="T0" y="T1"/>
                </a:cxn>
                <a:cxn ang="0">
                  <a:pos x="T2" y="T3"/>
                </a:cxn>
                <a:cxn ang="0">
                  <a:pos x="T4" y="T5"/>
                </a:cxn>
                <a:cxn ang="0">
                  <a:pos x="T6" y="T7"/>
                </a:cxn>
                <a:cxn ang="0">
                  <a:pos x="T8" y="T9"/>
                </a:cxn>
                <a:cxn ang="0">
                  <a:pos x="T10" y="T11"/>
                </a:cxn>
              </a:cxnLst>
              <a:rect l="0" t="0" r="r" b="b"/>
              <a:pathLst>
                <a:path w="36" h="33">
                  <a:moveTo>
                    <a:pt x="26" y="6"/>
                  </a:moveTo>
                  <a:cubicBezTo>
                    <a:pt x="18" y="0"/>
                    <a:pt x="6" y="2"/>
                    <a:pt x="0" y="10"/>
                  </a:cubicBezTo>
                  <a:cubicBezTo>
                    <a:pt x="30" y="33"/>
                    <a:pt x="30" y="33"/>
                    <a:pt x="30" y="33"/>
                  </a:cubicBezTo>
                  <a:cubicBezTo>
                    <a:pt x="36" y="24"/>
                    <a:pt x="34" y="13"/>
                    <a:pt x="26" y="6"/>
                  </a:cubicBezTo>
                  <a:close/>
                  <a:moveTo>
                    <a:pt x="26" y="6"/>
                  </a:moveTo>
                  <a:cubicBezTo>
                    <a:pt x="26" y="6"/>
                    <a:pt x="26" y="6"/>
                    <a:pt x="26" y="6"/>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7" name="Freeform 44"/>
            <p:cNvSpPr>
              <a:spLocks noEditPoints="1"/>
            </p:cNvSpPr>
            <p:nvPr/>
          </p:nvSpPr>
          <p:spPr bwMode="auto">
            <a:xfrm>
              <a:off x="3686175" y="2995612"/>
              <a:ext cx="134938" cy="123825"/>
            </a:xfrm>
            <a:custGeom>
              <a:avLst/>
              <a:gdLst>
                <a:gd name="T0" fmla="*/ 10 w 36"/>
                <a:gd name="T1" fmla="*/ 6 h 33"/>
                <a:gd name="T2" fmla="*/ 7 w 36"/>
                <a:gd name="T3" fmla="*/ 33 h 33"/>
                <a:gd name="T4" fmla="*/ 36 w 36"/>
                <a:gd name="T5" fmla="*/ 10 h 33"/>
                <a:gd name="T6" fmla="*/ 10 w 36"/>
                <a:gd name="T7" fmla="*/ 6 h 33"/>
                <a:gd name="T8" fmla="*/ 10 w 36"/>
                <a:gd name="T9" fmla="*/ 6 h 33"/>
                <a:gd name="T10" fmla="*/ 10 w 36"/>
                <a:gd name="T11" fmla="*/ 6 h 33"/>
              </a:gdLst>
              <a:ahLst/>
              <a:cxnLst>
                <a:cxn ang="0">
                  <a:pos x="T0" y="T1"/>
                </a:cxn>
                <a:cxn ang="0">
                  <a:pos x="T2" y="T3"/>
                </a:cxn>
                <a:cxn ang="0">
                  <a:pos x="T4" y="T5"/>
                </a:cxn>
                <a:cxn ang="0">
                  <a:pos x="T6" y="T7"/>
                </a:cxn>
                <a:cxn ang="0">
                  <a:pos x="T8" y="T9"/>
                </a:cxn>
                <a:cxn ang="0">
                  <a:pos x="T10" y="T11"/>
                </a:cxn>
              </a:cxnLst>
              <a:rect l="0" t="0" r="r" b="b"/>
              <a:pathLst>
                <a:path w="36" h="33">
                  <a:moveTo>
                    <a:pt x="10" y="6"/>
                  </a:moveTo>
                  <a:cubicBezTo>
                    <a:pt x="2" y="13"/>
                    <a:pt x="0" y="24"/>
                    <a:pt x="7" y="33"/>
                  </a:cubicBezTo>
                  <a:cubicBezTo>
                    <a:pt x="36" y="10"/>
                    <a:pt x="36" y="10"/>
                    <a:pt x="36" y="10"/>
                  </a:cubicBezTo>
                  <a:cubicBezTo>
                    <a:pt x="30" y="2"/>
                    <a:pt x="18" y="0"/>
                    <a:pt x="10" y="6"/>
                  </a:cubicBezTo>
                  <a:close/>
                  <a:moveTo>
                    <a:pt x="10" y="6"/>
                  </a:moveTo>
                  <a:cubicBezTo>
                    <a:pt x="10" y="6"/>
                    <a:pt x="10" y="6"/>
                    <a:pt x="10" y="6"/>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8" name="Freeform 45"/>
            <p:cNvSpPr>
              <a:spLocks noEditPoints="1"/>
            </p:cNvSpPr>
            <p:nvPr/>
          </p:nvSpPr>
          <p:spPr bwMode="auto">
            <a:xfrm>
              <a:off x="3713163" y="3044825"/>
              <a:ext cx="379413" cy="377825"/>
            </a:xfrm>
            <a:custGeom>
              <a:avLst/>
              <a:gdLst>
                <a:gd name="T0" fmla="*/ 51 w 101"/>
                <a:gd name="T1" fmla="*/ 0 h 101"/>
                <a:gd name="T2" fmla="*/ 0 w 101"/>
                <a:gd name="T3" fmla="*/ 50 h 101"/>
                <a:gd name="T4" fmla="*/ 51 w 101"/>
                <a:gd name="T5" fmla="*/ 101 h 101"/>
                <a:gd name="T6" fmla="*/ 101 w 101"/>
                <a:gd name="T7" fmla="*/ 50 h 101"/>
                <a:gd name="T8" fmla="*/ 51 w 101"/>
                <a:gd name="T9" fmla="*/ 0 h 101"/>
                <a:gd name="T10" fmla="*/ 51 w 101"/>
                <a:gd name="T11" fmla="*/ 57 h 101"/>
                <a:gd name="T12" fmla="*/ 49 w 101"/>
                <a:gd name="T13" fmla="*/ 56 h 101"/>
                <a:gd name="T14" fmla="*/ 23 w 101"/>
                <a:gd name="T15" fmla="*/ 71 h 101"/>
                <a:gd name="T16" fmla="*/ 45 w 101"/>
                <a:gd name="T17" fmla="*/ 53 h 101"/>
                <a:gd name="T18" fmla="*/ 44 w 101"/>
                <a:gd name="T19" fmla="*/ 50 h 101"/>
                <a:gd name="T20" fmla="*/ 49 w 101"/>
                <a:gd name="T21" fmla="*/ 44 h 101"/>
                <a:gd name="T22" fmla="*/ 53 w 101"/>
                <a:gd name="T23" fmla="*/ 10 h 101"/>
                <a:gd name="T24" fmla="*/ 55 w 101"/>
                <a:gd name="T25" fmla="*/ 45 h 101"/>
                <a:gd name="T26" fmla="*/ 57 w 101"/>
                <a:gd name="T27" fmla="*/ 50 h 101"/>
                <a:gd name="T28" fmla="*/ 51 w 101"/>
                <a:gd name="T29" fmla="*/ 57 h 101"/>
                <a:gd name="T30" fmla="*/ 51 w 101"/>
                <a:gd name="T31" fmla="*/ 57 h 101"/>
                <a:gd name="T32" fmla="*/ 51 w 101"/>
                <a:gd name="T33" fmla="*/ 5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101">
                  <a:moveTo>
                    <a:pt x="51" y="0"/>
                  </a:moveTo>
                  <a:cubicBezTo>
                    <a:pt x="23" y="0"/>
                    <a:pt x="0" y="22"/>
                    <a:pt x="0" y="50"/>
                  </a:cubicBezTo>
                  <a:cubicBezTo>
                    <a:pt x="0" y="78"/>
                    <a:pt x="23" y="101"/>
                    <a:pt x="51" y="101"/>
                  </a:cubicBezTo>
                  <a:cubicBezTo>
                    <a:pt x="79" y="101"/>
                    <a:pt x="101" y="78"/>
                    <a:pt x="101" y="50"/>
                  </a:cubicBezTo>
                  <a:cubicBezTo>
                    <a:pt x="101" y="22"/>
                    <a:pt x="79" y="0"/>
                    <a:pt x="51" y="0"/>
                  </a:cubicBezTo>
                  <a:close/>
                  <a:moveTo>
                    <a:pt x="51" y="57"/>
                  </a:moveTo>
                  <a:cubicBezTo>
                    <a:pt x="50" y="57"/>
                    <a:pt x="49" y="57"/>
                    <a:pt x="49" y="56"/>
                  </a:cubicBezTo>
                  <a:cubicBezTo>
                    <a:pt x="23" y="71"/>
                    <a:pt x="23" y="71"/>
                    <a:pt x="23" y="71"/>
                  </a:cubicBezTo>
                  <a:cubicBezTo>
                    <a:pt x="45" y="53"/>
                    <a:pt x="45" y="53"/>
                    <a:pt x="45" y="53"/>
                  </a:cubicBezTo>
                  <a:cubicBezTo>
                    <a:pt x="44" y="52"/>
                    <a:pt x="44" y="51"/>
                    <a:pt x="44" y="50"/>
                  </a:cubicBezTo>
                  <a:cubicBezTo>
                    <a:pt x="44" y="47"/>
                    <a:pt x="46" y="45"/>
                    <a:pt x="49" y="44"/>
                  </a:cubicBezTo>
                  <a:cubicBezTo>
                    <a:pt x="53" y="10"/>
                    <a:pt x="53" y="10"/>
                    <a:pt x="53" y="10"/>
                  </a:cubicBezTo>
                  <a:cubicBezTo>
                    <a:pt x="55" y="45"/>
                    <a:pt x="55" y="45"/>
                    <a:pt x="55" y="45"/>
                  </a:cubicBezTo>
                  <a:cubicBezTo>
                    <a:pt x="56" y="47"/>
                    <a:pt x="57" y="48"/>
                    <a:pt x="57" y="50"/>
                  </a:cubicBezTo>
                  <a:cubicBezTo>
                    <a:pt x="57" y="54"/>
                    <a:pt x="54" y="57"/>
                    <a:pt x="51" y="57"/>
                  </a:cubicBezTo>
                  <a:close/>
                  <a:moveTo>
                    <a:pt x="51" y="57"/>
                  </a:moveTo>
                  <a:cubicBezTo>
                    <a:pt x="51" y="57"/>
                    <a:pt x="51" y="57"/>
                    <a:pt x="51" y="57"/>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9" name="Freeform 46"/>
            <p:cNvSpPr>
              <a:spLocks noEditPoints="1"/>
            </p:cNvSpPr>
            <p:nvPr/>
          </p:nvSpPr>
          <p:spPr bwMode="auto">
            <a:xfrm>
              <a:off x="4013200" y="3378200"/>
              <a:ext cx="63500" cy="55563"/>
            </a:xfrm>
            <a:custGeom>
              <a:avLst/>
              <a:gdLst>
                <a:gd name="T0" fmla="*/ 0 w 17"/>
                <a:gd name="T1" fmla="*/ 7 h 15"/>
                <a:gd name="T2" fmla="*/ 5 w 17"/>
                <a:gd name="T3" fmla="*/ 15 h 15"/>
                <a:gd name="T4" fmla="*/ 17 w 17"/>
                <a:gd name="T5" fmla="*/ 15 h 15"/>
                <a:gd name="T6" fmla="*/ 8 w 17"/>
                <a:gd name="T7" fmla="*/ 0 h 15"/>
                <a:gd name="T8" fmla="*/ 0 w 17"/>
                <a:gd name="T9" fmla="*/ 7 h 15"/>
                <a:gd name="T10" fmla="*/ 0 w 17"/>
                <a:gd name="T11" fmla="*/ 7 h 15"/>
                <a:gd name="T12" fmla="*/ 0 w 17"/>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7" h="15">
                  <a:moveTo>
                    <a:pt x="0" y="7"/>
                  </a:moveTo>
                  <a:cubicBezTo>
                    <a:pt x="5" y="15"/>
                    <a:pt x="5" y="15"/>
                    <a:pt x="5" y="15"/>
                  </a:cubicBezTo>
                  <a:cubicBezTo>
                    <a:pt x="17" y="15"/>
                    <a:pt x="17" y="15"/>
                    <a:pt x="17" y="15"/>
                  </a:cubicBezTo>
                  <a:cubicBezTo>
                    <a:pt x="8" y="0"/>
                    <a:pt x="8" y="0"/>
                    <a:pt x="8" y="0"/>
                  </a:cubicBezTo>
                  <a:cubicBezTo>
                    <a:pt x="6" y="3"/>
                    <a:pt x="3" y="5"/>
                    <a:pt x="0" y="7"/>
                  </a:cubicBezTo>
                  <a:close/>
                  <a:moveTo>
                    <a:pt x="0" y="7"/>
                  </a:moveTo>
                  <a:cubicBezTo>
                    <a:pt x="0" y="7"/>
                    <a:pt x="0" y="7"/>
                    <a:pt x="0" y="7"/>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90" name="Freeform 47"/>
            <p:cNvSpPr>
              <a:spLocks noEditPoints="1"/>
            </p:cNvSpPr>
            <p:nvPr/>
          </p:nvSpPr>
          <p:spPr bwMode="auto">
            <a:xfrm>
              <a:off x="3727450" y="3378200"/>
              <a:ext cx="60325" cy="55563"/>
            </a:xfrm>
            <a:custGeom>
              <a:avLst/>
              <a:gdLst>
                <a:gd name="T0" fmla="*/ 0 w 16"/>
                <a:gd name="T1" fmla="*/ 15 h 15"/>
                <a:gd name="T2" fmla="*/ 12 w 16"/>
                <a:gd name="T3" fmla="*/ 15 h 15"/>
                <a:gd name="T4" fmla="*/ 16 w 16"/>
                <a:gd name="T5" fmla="*/ 6 h 15"/>
                <a:gd name="T6" fmla="*/ 8 w 16"/>
                <a:gd name="T7" fmla="*/ 0 h 15"/>
                <a:gd name="T8" fmla="*/ 0 w 16"/>
                <a:gd name="T9" fmla="*/ 15 h 15"/>
                <a:gd name="T10" fmla="*/ 0 w 16"/>
                <a:gd name="T11" fmla="*/ 15 h 15"/>
                <a:gd name="T12" fmla="*/ 0 w 16"/>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0" y="15"/>
                  </a:moveTo>
                  <a:cubicBezTo>
                    <a:pt x="12" y="15"/>
                    <a:pt x="12" y="15"/>
                    <a:pt x="12" y="15"/>
                  </a:cubicBezTo>
                  <a:cubicBezTo>
                    <a:pt x="16" y="6"/>
                    <a:pt x="16" y="6"/>
                    <a:pt x="16" y="6"/>
                  </a:cubicBezTo>
                  <a:cubicBezTo>
                    <a:pt x="14" y="4"/>
                    <a:pt x="11" y="2"/>
                    <a:pt x="8" y="0"/>
                  </a:cubicBezTo>
                  <a:lnTo>
                    <a:pt x="0" y="15"/>
                  </a:lnTo>
                  <a:close/>
                  <a:moveTo>
                    <a:pt x="0" y="15"/>
                  </a:moveTo>
                  <a:cubicBezTo>
                    <a:pt x="0" y="15"/>
                    <a:pt x="0" y="15"/>
                    <a:pt x="0" y="15"/>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grpSp>
        <p:nvGrpSpPr>
          <p:cNvPr id="28" name="Group 1"/>
          <p:cNvGrpSpPr/>
          <p:nvPr/>
        </p:nvGrpSpPr>
        <p:grpSpPr>
          <a:xfrm>
            <a:off x="5866765" y="2754182"/>
            <a:ext cx="460376" cy="476250"/>
            <a:chOff x="6975475" y="2965450"/>
            <a:chExt cx="460376" cy="476250"/>
          </a:xfrm>
          <a:solidFill>
            <a:schemeClr val="accent4"/>
          </a:solidFill>
        </p:grpSpPr>
        <p:sp>
          <p:nvSpPr>
            <p:cNvPr id="81" name="Freeform 48"/>
            <p:cNvSpPr>
              <a:spLocks noEditPoints="1"/>
            </p:cNvSpPr>
            <p:nvPr/>
          </p:nvSpPr>
          <p:spPr bwMode="auto">
            <a:xfrm>
              <a:off x="7294563" y="3086100"/>
              <a:ext cx="141288" cy="138113"/>
            </a:xfrm>
            <a:custGeom>
              <a:avLst/>
              <a:gdLst>
                <a:gd name="T0" fmla="*/ 33 w 38"/>
                <a:gd name="T1" fmla="*/ 8 h 37"/>
                <a:gd name="T2" fmla="*/ 31 w 38"/>
                <a:gd name="T3" fmla="*/ 9 h 37"/>
                <a:gd name="T4" fmla="*/ 28 w 38"/>
                <a:gd name="T5" fmla="*/ 6 h 37"/>
                <a:gd name="T6" fmla="*/ 29 w 38"/>
                <a:gd name="T7" fmla="*/ 4 h 37"/>
                <a:gd name="T8" fmla="*/ 28 w 38"/>
                <a:gd name="T9" fmla="*/ 2 h 37"/>
                <a:gd name="T10" fmla="*/ 24 w 38"/>
                <a:gd name="T11" fmla="*/ 0 h 37"/>
                <a:gd name="T12" fmla="*/ 22 w 38"/>
                <a:gd name="T13" fmla="*/ 1 h 37"/>
                <a:gd name="T14" fmla="*/ 21 w 38"/>
                <a:gd name="T15" fmla="*/ 3 h 37"/>
                <a:gd name="T16" fmla="*/ 17 w 38"/>
                <a:gd name="T17" fmla="*/ 3 h 37"/>
                <a:gd name="T18" fmla="*/ 15 w 38"/>
                <a:gd name="T19" fmla="*/ 1 h 37"/>
                <a:gd name="T20" fmla="*/ 13 w 38"/>
                <a:gd name="T21" fmla="*/ 0 h 37"/>
                <a:gd name="T22" fmla="*/ 9 w 38"/>
                <a:gd name="T23" fmla="*/ 2 h 37"/>
                <a:gd name="T24" fmla="*/ 8 w 38"/>
                <a:gd name="T25" fmla="*/ 4 h 37"/>
                <a:gd name="T26" fmla="*/ 9 w 38"/>
                <a:gd name="T27" fmla="*/ 6 h 37"/>
                <a:gd name="T28" fmla="*/ 6 w 38"/>
                <a:gd name="T29" fmla="*/ 9 h 37"/>
                <a:gd name="T30" fmla="*/ 4 w 38"/>
                <a:gd name="T31" fmla="*/ 8 h 37"/>
                <a:gd name="T32" fmla="*/ 2 w 38"/>
                <a:gd name="T33" fmla="*/ 9 h 37"/>
                <a:gd name="T34" fmla="*/ 0 w 38"/>
                <a:gd name="T35" fmla="*/ 13 h 37"/>
                <a:gd name="T36" fmla="*/ 1 w 38"/>
                <a:gd name="T37" fmla="*/ 15 h 37"/>
                <a:gd name="T38" fmla="*/ 4 w 38"/>
                <a:gd name="T39" fmla="*/ 16 h 37"/>
                <a:gd name="T40" fmla="*/ 4 w 38"/>
                <a:gd name="T41" fmla="*/ 21 h 37"/>
                <a:gd name="T42" fmla="*/ 1 w 38"/>
                <a:gd name="T43" fmla="*/ 22 h 37"/>
                <a:gd name="T44" fmla="*/ 0 w 38"/>
                <a:gd name="T45" fmla="*/ 24 h 37"/>
                <a:gd name="T46" fmla="*/ 2 w 38"/>
                <a:gd name="T47" fmla="*/ 28 h 37"/>
                <a:gd name="T48" fmla="*/ 4 w 38"/>
                <a:gd name="T49" fmla="*/ 29 h 37"/>
                <a:gd name="T50" fmla="*/ 6 w 38"/>
                <a:gd name="T51" fmla="*/ 28 h 37"/>
                <a:gd name="T52" fmla="*/ 9 w 38"/>
                <a:gd name="T53" fmla="*/ 31 h 37"/>
                <a:gd name="T54" fmla="*/ 8 w 38"/>
                <a:gd name="T55" fmla="*/ 33 h 37"/>
                <a:gd name="T56" fmla="*/ 9 w 38"/>
                <a:gd name="T57" fmla="*/ 35 h 37"/>
                <a:gd name="T58" fmla="*/ 13 w 38"/>
                <a:gd name="T59" fmla="*/ 37 h 37"/>
                <a:gd name="T60" fmla="*/ 15 w 38"/>
                <a:gd name="T61" fmla="*/ 36 h 37"/>
                <a:gd name="T62" fmla="*/ 17 w 38"/>
                <a:gd name="T63" fmla="*/ 34 h 37"/>
                <a:gd name="T64" fmla="*/ 21 w 38"/>
                <a:gd name="T65" fmla="*/ 34 h 37"/>
                <a:gd name="T66" fmla="*/ 22 w 38"/>
                <a:gd name="T67" fmla="*/ 36 h 37"/>
                <a:gd name="T68" fmla="*/ 24 w 38"/>
                <a:gd name="T69" fmla="*/ 37 h 37"/>
                <a:gd name="T70" fmla="*/ 28 w 38"/>
                <a:gd name="T71" fmla="*/ 35 h 37"/>
                <a:gd name="T72" fmla="*/ 29 w 38"/>
                <a:gd name="T73" fmla="*/ 33 h 37"/>
                <a:gd name="T74" fmla="*/ 28 w 38"/>
                <a:gd name="T75" fmla="*/ 31 h 37"/>
                <a:gd name="T76" fmla="*/ 31 w 38"/>
                <a:gd name="T77" fmla="*/ 28 h 37"/>
                <a:gd name="T78" fmla="*/ 33 w 38"/>
                <a:gd name="T79" fmla="*/ 29 h 37"/>
                <a:gd name="T80" fmla="*/ 35 w 38"/>
                <a:gd name="T81" fmla="*/ 28 h 37"/>
                <a:gd name="T82" fmla="*/ 37 w 38"/>
                <a:gd name="T83" fmla="*/ 24 h 37"/>
                <a:gd name="T84" fmla="*/ 36 w 38"/>
                <a:gd name="T85" fmla="*/ 22 h 37"/>
                <a:gd name="T86" fmla="*/ 34 w 38"/>
                <a:gd name="T87" fmla="*/ 21 h 37"/>
                <a:gd name="T88" fmla="*/ 34 w 38"/>
                <a:gd name="T89" fmla="*/ 16 h 37"/>
                <a:gd name="T90" fmla="*/ 36 w 38"/>
                <a:gd name="T91" fmla="*/ 15 h 37"/>
                <a:gd name="T92" fmla="*/ 37 w 38"/>
                <a:gd name="T93" fmla="*/ 13 h 37"/>
                <a:gd name="T94" fmla="*/ 35 w 38"/>
                <a:gd name="T95" fmla="*/ 9 h 37"/>
                <a:gd name="T96" fmla="*/ 33 w 38"/>
                <a:gd name="T97" fmla="*/ 8 h 37"/>
                <a:gd name="T98" fmla="*/ 22 w 38"/>
                <a:gd name="T99" fmla="*/ 25 h 37"/>
                <a:gd name="T100" fmla="*/ 12 w 38"/>
                <a:gd name="T101" fmla="*/ 21 h 37"/>
                <a:gd name="T102" fmla="*/ 16 w 38"/>
                <a:gd name="T103" fmla="*/ 11 h 37"/>
                <a:gd name="T104" fmla="*/ 26 w 38"/>
                <a:gd name="T105" fmla="*/ 15 h 37"/>
                <a:gd name="T106" fmla="*/ 22 w 38"/>
                <a:gd name="T107" fmla="*/ 25 h 37"/>
                <a:gd name="T108" fmla="*/ 22 w 38"/>
                <a:gd name="T109" fmla="*/ 25 h 37"/>
                <a:gd name="T110" fmla="*/ 22 w 38"/>
                <a:gd name="T111"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37">
                  <a:moveTo>
                    <a:pt x="33" y="8"/>
                  </a:moveTo>
                  <a:cubicBezTo>
                    <a:pt x="31" y="9"/>
                    <a:pt x="31" y="9"/>
                    <a:pt x="31" y="9"/>
                  </a:cubicBezTo>
                  <a:cubicBezTo>
                    <a:pt x="30" y="8"/>
                    <a:pt x="29" y="7"/>
                    <a:pt x="28" y="6"/>
                  </a:cubicBezTo>
                  <a:cubicBezTo>
                    <a:pt x="29" y="4"/>
                    <a:pt x="29" y="4"/>
                    <a:pt x="29" y="4"/>
                  </a:cubicBezTo>
                  <a:cubicBezTo>
                    <a:pt x="29" y="3"/>
                    <a:pt x="29" y="2"/>
                    <a:pt x="28" y="2"/>
                  </a:cubicBezTo>
                  <a:cubicBezTo>
                    <a:pt x="24" y="0"/>
                    <a:pt x="24" y="0"/>
                    <a:pt x="24" y="0"/>
                  </a:cubicBezTo>
                  <a:cubicBezTo>
                    <a:pt x="23" y="0"/>
                    <a:pt x="22" y="0"/>
                    <a:pt x="22" y="1"/>
                  </a:cubicBezTo>
                  <a:cubicBezTo>
                    <a:pt x="21" y="3"/>
                    <a:pt x="21" y="3"/>
                    <a:pt x="21" y="3"/>
                  </a:cubicBezTo>
                  <a:cubicBezTo>
                    <a:pt x="19" y="3"/>
                    <a:pt x="18" y="3"/>
                    <a:pt x="17" y="3"/>
                  </a:cubicBezTo>
                  <a:cubicBezTo>
                    <a:pt x="15" y="1"/>
                    <a:pt x="15" y="1"/>
                    <a:pt x="15" y="1"/>
                  </a:cubicBezTo>
                  <a:cubicBezTo>
                    <a:pt x="15" y="0"/>
                    <a:pt x="14" y="0"/>
                    <a:pt x="13" y="0"/>
                  </a:cubicBezTo>
                  <a:cubicBezTo>
                    <a:pt x="9" y="2"/>
                    <a:pt x="9" y="2"/>
                    <a:pt x="9" y="2"/>
                  </a:cubicBezTo>
                  <a:cubicBezTo>
                    <a:pt x="8" y="2"/>
                    <a:pt x="8" y="3"/>
                    <a:pt x="8" y="4"/>
                  </a:cubicBezTo>
                  <a:cubicBezTo>
                    <a:pt x="9" y="6"/>
                    <a:pt x="9" y="6"/>
                    <a:pt x="9" y="6"/>
                  </a:cubicBezTo>
                  <a:cubicBezTo>
                    <a:pt x="8" y="7"/>
                    <a:pt x="7" y="8"/>
                    <a:pt x="6" y="9"/>
                  </a:cubicBezTo>
                  <a:cubicBezTo>
                    <a:pt x="4" y="8"/>
                    <a:pt x="4" y="8"/>
                    <a:pt x="4" y="8"/>
                  </a:cubicBezTo>
                  <a:cubicBezTo>
                    <a:pt x="3" y="8"/>
                    <a:pt x="2" y="8"/>
                    <a:pt x="2" y="9"/>
                  </a:cubicBezTo>
                  <a:cubicBezTo>
                    <a:pt x="0" y="13"/>
                    <a:pt x="0" y="13"/>
                    <a:pt x="0" y="13"/>
                  </a:cubicBezTo>
                  <a:cubicBezTo>
                    <a:pt x="0" y="14"/>
                    <a:pt x="0" y="15"/>
                    <a:pt x="1" y="15"/>
                  </a:cubicBezTo>
                  <a:cubicBezTo>
                    <a:pt x="4" y="16"/>
                    <a:pt x="4" y="16"/>
                    <a:pt x="4" y="16"/>
                  </a:cubicBezTo>
                  <a:cubicBezTo>
                    <a:pt x="3" y="18"/>
                    <a:pt x="3" y="19"/>
                    <a:pt x="4" y="21"/>
                  </a:cubicBezTo>
                  <a:cubicBezTo>
                    <a:pt x="1" y="22"/>
                    <a:pt x="1" y="22"/>
                    <a:pt x="1" y="22"/>
                  </a:cubicBezTo>
                  <a:cubicBezTo>
                    <a:pt x="0" y="22"/>
                    <a:pt x="0" y="23"/>
                    <a:pt x="0" y="24"/>
                  </a:cubicBezTo>
                  <a:cubicBezTo>
                    <a:pt x="2" y="28"/>
                    <a:pt x="2" y="28"/>
                    <a:pt x="2" y="28"/>
                  </a:cubicBezTo>
                  <a:cubicBezTo>
                    <a:pt x="2" y="29"/>
                    <a:pt x="3" y="29"/>
                    <a:pt x="4" y="29"/>
                  </a:cubicBezTo>
                  <a:cubicBezTo>
                    <a:pt x="6" y="28"/>
                    <a:pt x="6" y="28"/>
                    <a:pt x="6" y="28"/>
                  </a:cubicBezTo>
                  <a:cubicBezTo>
                    <a:pt x="7" y="29"/>
                    <a:pt x="8" y="30"/>
                    <a:pt x="9" y="31"/>
                  </a:cubicBezTo>
                  <a:cubicBezTo>
                    <a:pt x="8" y="33"/>
                    <a:pt x="8" y="33"/>
                    <a:pt x="8" y="33"/>
                  </a:cubicBezTo>
                  <a:cubicBezTo>
                    <a:pt x="8" y="34"/>
                    <a:pt x="8" y="35"/>
                    <a:pt x="9" y="35"/>
                  </a:cubicBezTo>
                  <a:cubicBezTo>
                    <a:pt x="13" y="37"/>
                    <a:pt x="13" y="37"/>
                    <a:pt x="13" y="37"/>
                  </a:cubicBezTo>
                  <a:cubicBezTo>
                    <a:pt x="14" y="37"/>
                    <a:pt x="15" y="37"/>
                    <a:pt x="15" y="36"/>
                  </a:cubicBezTo>
                  <a:cubicBezTo>
                    <a:pt x="17" y="34"/>
                    <a:pt x="17" y="34"/>
                    <a:pt x="17" y="34"/>
                  </a:cubicBezTo>
                  <a:cubicBezTo>
                    <a:pt x="18" y="34"/>
                    <a:pt x="19" y="34"/>
                    <a:pt x="21" y="34"/>
                  </a:cubicBezTo>
                  <a:cubicBezTo>
                    <a:pt x="22" y="36"/>
                    <a:pt x="22" y="36"/>
                    <a:pt x="22" y="36"/>
                  </a:cubicBezTo>
                  <a:cubicBezTo>
                    <a:pt x="22" y="37"/>
                    <a:pt x="23" y="37"/>
                    <a:pt x="24" y="37"/>
                  </a:cubicBezTo>
                  <a:cubicBezTo>
                    <a:pt x="28" y="35"/>
                    <a:pt x="28" y="35"/>
                    <a:pt x="28" y="35"/>
                  </a:cubicBezTo>
                  <a:cubicBezTo>
                    <a:pt x="29" y="35"/>
                    <a:pt x="29" y="34"/>
                    <a:pt x="29" y="33"/>
                  </a:cubicBezTo>
                  <a:cubicBezTo>
                    <a:pt x="28" y="31"/>
                    <a:pt x="28" y="31"/>
                    <a:pt x="28" y="31"/>
                  </a:cubicBezTo>
                  <a:cubicBezTo>
                    <a:pt x="29" y="30"/>
                    <a:pt x="30" y="29"/>
                    <a:pt x="31" y="28"/>
                  </a:cubicBezTo>
                  <a:cubicBezTo>
                    <a:pt x="33" y="29"/>
                    <a:pt x="33" y="29"/>
                    <a:pt x="33" y="29"/>
                  </a:cubicBezTo>
                  <a:cubicBezTo>
                    <a:pt x="34" y="29"/>
                    <a:pt x="35" y="29"/>
                    <a:pt x="35" y="28"/>
                  </a:cubicBezTo>
                  <a:cubicBezTo>
                    <a:pt x="37" y="24"/>
                    <a:pt x="37" y="24"/>
                    <a:pt x="37" y="24"/>
                  </a:cubicBezTo>
                  <a:cubicBezTo>
                    <a:pt x="38" y="23"/>
                    <a:pt x="37" y="22"/>
                    <a:pt x="36" y="22"/>
                  </a:cubicBezTo>
                  <a:cubicBezTo>
                    <a:pt x="34" y="21"/>
                    <a:pt x="34" y="21"/>
                    <a:pt x="34" y="21"/>
                  </a:cubicBezTo>
                  <a:cubicBezTo>
                    <a:pt x="34" y="19"/>
                    <a:pt x="34" y="18"/>
                    <a:pt x="34" y="16"/>
                  </a:cubicBezTo>
                  <a:cubicBezTo>
                    <a:pt x="36" y="15"/>
                    <a:pt x="36" y="15"/>
                    <a:pt x="36" y="15"/>
                  </a:cubicBezTo>
                  <a:cubicBezTo>
                    <a:pt x="37" y="15"/>
                    <a:pt x="38" y="14"/>
                    <a:pt x="37" y="13"/>
                  </a:cubicBezTo>
                  <a:cubicBezTo>
                    <a:pt x="35" y="9"/>
                    <a:pt x="35" y="9"/>
                    <a:pt x="35" y="9"/>
                  </a:cubicBezTo>
                  <a:cubicBezTo>
                    <a:pt x="35" y="8"/>
                    <a:pt x="34" y="8"/>
                    <a:pt x="33" y="8"/>
                  </a:cubicBezTo>
                  <a:close/>
                  <a:moveTo>
                    <a:pt x="22" y="25"/>
                  </a:moveTo>
                  <a:cubicBezTo>
                    <a:pt x="18" y="27"/>
                    <a:pt x="13" y="25"/>
                    <a:pt x="12" y="21"/>
                  </a:cubicBezTo>
                  <a:cubicBezTo>
                    <a:pt x="10" y="17"/>
                    <a:pt x="12" y="13"/>
                    <a:pt x="16" y="11"/>
                  </a:cubicBezTo>
                  <a:cubicBezTo>
                    <a:pt x="20" y="10"/>
                    <a:pt x="24" y="12"/>
                    <a:pt x="26" y="15"/>
                  </a:cubicBezTo>
                  <a:cubicBezTo>
                    <a:pt x="27" y="19"/>
                    <a:pt x="26" y="24"/>
                    <a:pt x="22" y="25"/>
                  </a:cubicBezTo>
                  <a:close/>
                  <a:moveTo>
                    <a:pt x="22" y="25"/>
                  </a:moveTo>
                  <a:cubicBezTo>
                    <a:pt x="22" y="25"/>
                    <a:pt x="22" y="25"/>
                    <a:pt x="22" y="25"/>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2" name="Freeform 49"/>
            <p:cNvSpPr>
              <a:spLocks noEditPoints="1"/>
            </p:cNvSpPr>
            <p:nvPr/>
          </p:nvSpPr>
          <p:spPr bwMode="auto">
            <a:xfrm>
              <a:off x="7113588" y="2965450"/>
              <a:ext cx="258763" cy="476250"/>
            </a:xfrm>
            <a:custGeom>
              <a:avLst/>
              <a:gdLst>
                <a:gd name="T0" fmla="*/ 63 w 69"/>
                <a:gd name="T1" fmla="*/ 73 h 127"/>
                <a:gd name="T2" fmla="*/ 63 w 69"/>
                <a:gd name="T3" fmla="*/ 107 h 127"/>
                <a:gd name="T4" fmla="*/ 7 w 69"/>
                <a:gd name="T5" fmla="*/ 107 h 127"/>
                <a:gd name="T6" fmla="*/ 7 w 69"/>
                <a:gd name="T7" fmla="*/ 21 h 127"/>
                <a:gd name="T8" fmla="*/ 63 w 69"/>
                <a:gd name="T9" fmla="*/ 21 h 127"/>
                <a:gd name="T10" fmla="*/ 63 w 69"/>
                <a:gd name="T11" fmla="*/ 28 h 127"/>
                <a:gd name="T12" fmla="*/ 69 w 69"/>
                <a:gd name="T13" fmla="*/ 28 h 127"/>
                <a:gd name="T14" fmla="*/ 69 w 69"/>
                <a:gd name="T15" fmla="*/ 10 h 127"/>
                <a:gd name="T16" fmla="*/ 59 w 69"/>
                <a:gd name="T17" fmla="*/ 0 h 127"/>
                <a:gd name="T18" fmla="*/ 11 w 69"/>
                <a:gd name="T19" fmla="*/ 0 h 127"/>
                <a:gd name="T20" fmla="*/ 0 w 69"/>
                <a:gd name="T21" fmla="*/ 10 h 127"/>
                <a:gd name="T22" fmla="*/ 0 w 69"/>
                <a:gd name="T23" fmla="*/ 117 h 127"/>
                <a:gd name="T24" fmla="*/ 11 w 69"/>
                <a:gd name="T25" fmla="*/ 127 h 127"/>
                <a:gd name="T26" fmla="*/ 59 w 69"/>
                <a:gd name="T27" fmla="*/ 127 h 127"/>
                <a:gd name="T28" fmla="*/ 69 w 69"/>
                <a:gd name="T29" fmla="*/ 117 h 127"/>
                <a:gd name="T30" fmla="*/ 69 w 69"/>
                <a:gd name="T31" fmla="*/ 73 h 127"/>
                <a:gd name="T32" fmla="*/ 63 w 69"/>
                <a:gd name="T33" fmla="*/ 73 h 127"/>
                <a:gd name="T34" fmla="*/ 30 w 69"/>
                <a:gd name="T35" fmla="*/ 11 h 127"/>
                <a:gd name="T36" fmla="*/ 40 w 69"/>
                <a:gd name="T37" fmla="*/ 11 h 127"/>
                <a:gd name="T38" fmla="*/ 41 w 69"/>
                <a:gd name="T39" fmla="*/ 13 h 127"/>
                <a:gd name="T40" fmla="*/ 40 w 69"/>
                <a:gd name="T41" fmla="*/ 14 h 127"/>
                <a:gd name="T42" fmla="*/ 30 w 69"/>
                <a:gd name="T43" fmla="*/ 14 h 127"/>
                <a:gd name="T44" fmla="*/ 28 w 69"/>
                <a:gd name="T45" fmla="*/ 13 h 127"/>
                <a:gd name="T46" fmla="*/ 30 w 69"/>
                <a:gd name="T47" fmla="*/ 11 h 127"/>
                <a:gd name="T48" fmla="*/ 34 w 69"/>
                <a:gd name="T49" fmla="*/ 121 h 127"/>
                <a:gd name="T50" fmla="*/ 29 w 69"/>
                <a:gd name="T51" fmla="*/ 116 h 127"/>
                <a:gd name="T52" fmla="*/ 34 w 69"/>
                <a:gd name="T53" fmla="*/ 111 h 127"/>
                <a:gd name="T54" fmla="*/ 40 w 69"/>
                <a:gd name="T55" fmla="*/ 116 h 127"/>
                <a:gd name="T56" fmla="*/ 34 w 69"/>
                <a:gd name="T57" fmla="*/ 121 h 127"/>
                <a:gd name="T58" fmla="*/ 34 w 69"/>
                <a:gd name="T59" fmla="*/ 121 h 127"/>
                <a:gd name="T60" fmla="*/ 34 w 69"/>
                <a:gd name="T61"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127">
                  <a:moveTo>
                    <a:pt x="63" y="73"/>
                  </a:moveTo>
                  <a:cubicBezTo>
                    <a:pt x="63" y="107"/>
                    <a:pt x="63" y="107"/>
                    <a:pt x="63" y="107"/>
                  </a:cubicBezTo>
                  <a:cubicBezTo>
                    <a:pt x="7" y="107"/>
                    <a:pt x="7" y="107"/>
                    <a:pt x="7" y="107"/>
                  </a:cubicBezTo>
                  <a:cubicBezTo>
                    <a:pt x="7" y="21"/>
                    <a:pt x="7" y="21"/>
                    <a:pt x="7" y="21"/>
                  </a:cubicBezTo>
                  <a:cubicBezTo>
                    <a:pt x="63" y="21"/>
                    <a:pt x="63" y="21"/>
                    <a:pt x="63" y="21"/>
                  </a:cubicBezTo>
                  <a:cubicBezTo>
                    <a:pt x="63" y="28"/>
                    <a:pt x="63" y="28"/>
                    <a:pt x="63" y="28"/>
                  </a:cubicBezTo>
                  <a:cubicBezTo>
                    <a:pt x="69" y="28"/>
                    <a:pt x="69" y="28"/>
                    <a:pt x="69" y="28"/>
                  </a:cubicBezTo>
                  <a:cubicBezTo>
                    <a:pt x="69" y="10"/>
                    <a:pt x="69" y="10"/>
                    <a:pt x="69" y="10"/>
                  </a:cubicBezTo>
                  <a:cubicBezTo>
                    <a:pt x="69" y="4"/>
                    <a:pt x="65" y="0"/>
                    <a:pt x="59" y="0"/>
                  </a:cubicBezTo>
                  <a:cubicBezTo>
                    <a:pt x="11" y="0"/>
                    <a:pt x="11" y="0"/>
                    <a:pt x="11" y="0"/>
                  </a:cubicBezTo>
                  <a:cubicBezTo>
                    <a:pt x="5" y="0"/>
                    <a:pt x="0" y="4"/>
                    <a:pt x="0" y="10"/>
                  </a:cubicBezTo>
                  <a:cubicBezTo>
                    <a:pt x="0" y="117"/>
                    <a:pt x="0" y="117"/>
                    <a:pt x="0" y="117"/>
                  </a:cubicBezTo>
                  <a:cubicBezTo>
                    <a:pt x="0" y="123"/>
                    <a:pt x="5" y="127"/>
                    <a:pt x="11" y="127"/>
                  </a:cubicBezTo>
                  <a:cubicBezTo>
                    <a:pt x="59" y="127"/>
                    <a:pt x="59" y="127"/>
                    <a:pt x="59" y="127"/>
                  </a:cubicBezTo>
                  <a:cubicBezTo>
                    <a:pt x="65" y="127"/>
                    <a:pt x="69" y="123"/>
                    <a:pt x="69" y="117"/>
                  </a:cubicBezTo>
                  <a:cubicBezTo>
                    <a:pt x="69" y="73"/>
                    <a:pt x="69" y="73"/>
                    <a:pt x="69" y="73"/>
                  </a:cubicBezTo>
                  <a:lnTo>
                    <a:pt x="63" y="73"/>
                  </a:lnTo>
                  <a:close/>
                  <a:moveTo>
                    <a:pt x="30" y="11"/>
                  </a:moveTo>
                  <a:cubicBezTo>
                    <a:pt x="40" y="11"/>
                    <a:pt x="40" y="11"/>
                    <a:pt x="40" y="11"/>
                  </a:cubicBezTo>
                  <a:cubicBezTo>
                    <a:pt x="41" y="11"/>
                    <a:pt x="41" y="12"/>
                    <a:pt x="41" y="13"/>
                  </a:cubicBezTo>
                  <a:cubicBezTo>
                    <a:pt x="41" y="13"/>
                    <a:pt x="41" y="14"/>
                    <a:pt x="40" y="14"/>
                  </a:cubicBezTo>
                  <a:cubicBezTo>
                    <a:pt x="30" y="14"/>
                    <a:pt x="30" y="14"/>
                    <a:pt x="30" y="14"/>
                  </a:cubicBezTo>
                  <a:cubicBezTo>
                    <a:pt x="29" y="14"/>
                    <a:pt x="28" y="13"/>
                    <a:pt x="28" y="13"/>
                  </a:cubicBezTo>
                  <a:cubicBezTo>
                    <a:pt x="28" y="12"/>
                    <a:pt x="29" y="11"/>
                    <a:pt x="30" y="11"/>
                  </a:cubicBezTo>
                  <a:close/>
                  <a:moveTo>
                    <a:pt x="34" y="121"/>
                  </a:moveTo>
                  <a:cubicBezTo>
                    <a:pt x="32" y="121"/>
                    <a:pt x="29" y="119"/>
                    <a:pt x="29" y="116"/>
                  </a:cubicBezTo>
                  <a:cubicBezTo>
                    <a:pt x="29" y="113"/>
                    <a:pt x="32" y="111"/>
                    <a:pt x="34" y="111"/>
                  </a:cubicBezTo>
                  <a:cubicBezTo>
                    <a:pt x="37" y="111"/>
                    <a:pt x="40" y="113"/>
                    <a:pt x="40" y="116"/>
                  </a:cubicBezTo>
                  <a:cubicBezTo>
                    <a:pt x="40" y="119"/>
                    <a:pt x="37" y="121"/>
                    <a:pt x="34" y="121"/>
                  </a:cubicBezTo>
                  <a:close/>
                  <a:moveTo>
                    <a:pt x="34" y="121"/>
                  </a:moveTo>
                  <a:cubicBezTo>
                    <a:pt x="34" y="121"/>
                    <a:pt x="34" y="121"/>
                    <a:pt x="34" y="121"/>
                  </a:cubicBezTo>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3" name="Rectangle 50"/>
            <p:cNvSpPr>
              <a:spLocks noChangeArrowheads="1"/>
            </p:cNvSpPr>
            <p:nvPr/>
          </p:nvSpPr>
          <p:spPr bwMode="auto">
            <a:xfrm>
              <a:off x="6975475" y="3086100"/>
              <a:ext cx="115888" cy="25400"/>
            </a:xfrm>
            <a:prstGeom prst="rect">
              <a:avLst/>
            </a:pr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4" name="Rectangle 51"/>
            <p:cNvSpPr>
              <a:spLocks noChangeArrowheads="1"/>
            </p:cNvSpPr>
            <p:nvPr/>
          </p:nvSpPr>
          <p:spPr bwMode="auto">
            <a:xfrm>
              <a:off x="7005638" y="3133725"/>
              <a:ext cx="85725" cy="22225"/>
            </a:xfrm>
            <a:prstGeom prst="rect">
              <a:avLst/>
            </a:pr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85" name="Rectangle 52"/>
            <p:cNvSpPr>
              <a:spLocks noChangeArrowheads="1"/>
            </p:cNvSpPr>
            <p:nvPr/>
          </p:nvSpPr>
          <p:spPr bwMode="auto">
            <a:xfrm>
              <a:off x="7061200" y="3182937"/>
              <a:ext cx="30163" cy="22225"/>
            </a:xfrm>
            <a:prstGeom prst="rect">
              <a:avLst/>
            </a:pr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sp>
        <p:nvSpPr>
          <p:cNvPr id="29" name="Freeform 53"/>
          <p:cNvSpPr>
            <a:spLocks noEditPoints="1"/>
          </p:cNvSpPr>
          <p:nvPr/>
        </p:nvSpPr>
        <p:spPr bwMode="auto">
          <a:xfrm>
            <a:off x="9248140" y="2735132"/>
            <a:ext cx="304800" cy="500063"/>
          </a:xfrm>
          <a:custGeom>
            <a:avLst/>
            <a:gdLst>
              <a:gd name="T0" fmla="*/ 80 w 81"/>
              <a:gd name="T1" fmla="*/ 76 h 133"/>
              <a:gd name="T2" fmla="*/ 76 w 81"/>
              <a:gd name="T3" fmla="*/ 66 h 133"/>
              <a:gd name="T4" fmla="*/ 70 w 81"/>
              <a:gd name="T5" fmla="*/ 64 h 133"/>
              <a:gd name="T6" fmla="*/ 70 w 81"/>
              <a:gd name="T7" fmla="*/ 76 h 133"/>
              <a:gd name="T8" fmla="*/ 67 w 81"/>
              <a:gd name="T9" fmla="*/ 76 h 133"/>
              <a:gd name="T10" fmla="*/ 67 w 81"/>
              <a:gd name="T11" fmla="*/ 63 h 133"/>
              <a:gd name="T12" fmla="*/ 62 w 81"/>
              <a:gd name="T13" fmla="*/ 57 h 133"/>
              <a:gd name="T14" fmla="*/ 55 w 81"/>
              <a:gd name="T15" fmla="*/ 57 h 133"/>
              <a:gd name="T16" fmla="*/ 55 w 81"/>
              <a:gd name="T17" fmla="*/ 70 h 133"/>
              <a:gd name="T18" fmla="*/ 52 w 81"/>
              <a:gd name="T19" fmla="*/ 70 h 133"/>
              <a:gd name="T20" fmla="*/ 52 w 81"/>
              <a:gd name="T21" fmla="*/ 55 h 133"/>
              <a:gd name="T22" fmla="*/ 45 w 81"/>
              <a:gd name="T23" fmla="*/ 52 h 133"/>
              <a:gd name="T24" fmla="*/ 40 w 81"/>
              <a:gd name="T25" fmla="*/ 54 h 133"/>
              <a:gd name="T26" fmla="*/ 40 w 81"/>
              <a:gd name="T27" fmla="*/ 66 h 133"/>
              <a:gd name="T28" fmla="*/ 37 w 81"/>
              <a:gd name="T29" fmla="*/ 66 h 133"/>
              <a:gd name="T30" fmla="*/ 37 w 81"/>
              <a:gd name="T31" fmla="*/ 43 h 133"/>
              <a:gd name="T32" fmla="*/ 53 w 81"/>
              <a:gd name="T33" fmla="*/ 22 h 133"/>
              <a:gd name="T34" fmla="*/ 31 w 81"/>
              <a:gd name="T35" fmla="*/ 0 h 133"/>
              <a:gd name="T36" fmla="*/ 9 w 81"/>
              <a:gd name="T37" fmla="*/ 22 h 133"/>
              <a:gd name="T38" fmla="*/ 23 w 81"/>
              <a:gd name="T39" fmla="*/ 43 h 133"/>
              <a:gd name="T40" fmla="*/ 23 w 81"/>
              <a:gd name="T41" fmla="*/ 82 h 133"/>
              <a:gd name="T42" fmla="*/ 10 w 81"/>
              <a:gd name="T43" fmla="*/ 64 h 133"/>
              <a:gd name="T44" fmla="*/ 0 w 81"/>
              <a:gd name="T45" fmla="*/ 66 h 133"/>
              <a:gd name="T46" fmla="*/ 12 w 81"/>
              <a:gd name="T47" fmla="*/ 93 h 133"/>
              <a:gd name="T48" fmla="*/ 19 w 81"/>
              <a:gd name="T49" fmla="*/ 118 h 133"/>
              <a:gd name="T50" fmla="*/ 47 w 81"/>
              <a:gd name="T51" fmla="*/ 132 h 133"/>
              <a:gd name="T52" fmla="*/ 77 w 81"/>
              <a:gd name="T53" fmla="*/ 124 h 133"/>
              <a:gd name="T54" fmla="*/ 80 w 81"/>
              <a:gd name="T55" fmla="*/ 76 h 133"/>
              <a:gd name="T56" fmla="*/ 18 w 81"/>
              <a:gd name="T57" fmla="*/ 22 h 133"/>
              <a:gd name="T58" fmla="*/ 31 w 81"/>
              <a:gd name="T59" fmla="*/ 10 h 133"/>
              <a:gd name="T60" fmla="*/ 43 w 81"/>
              <a:gd name="T61" fmla="*/ 22 h 133"/>
              <a:gd name="T62" fmla="*/ 37 w 81"/>
              <a:gd name="T63" fmla="*/ 33 h 133"/>
              <a:gd name="T64" fmla="*/ 37 w 81"/>
              <a:gd name="T65" fmla="*/ 25 h 133"/>
              <a:gd name="T66" fmla="*/ 30 w 81"/>
              <a:gd name="T67" fmla="*/ 16 h 133"/>
              <a:gd name="T68" fmla="*/ 23 w 81"/>
              <a:gd name="T69" fmla="*/ 24 h 133"/>
              <a:gd name="T70" fmla="*/ 23 w 81"/>
              <a:gd name="T71" fmla="*/ 32 h 133"/>
              <a:gd name="T72" fmla="*/ 18 w 81"/>
              <a:gd name="T73" fmla="*/ 22 h 133"/>
              <a:gd name="T74" fmla="*/ 18 w 81"/>
              <a:gd name="T75" fmla="*/ 22 h 133"/>
              <a:gd name="T76" fmla="*/ 18 w 81"/>
              <a:gd name="T7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 h="133">
                <a:moveTo>
                  <a:pt x="80" y="76"/>
                </a:moveTo>
                <a:cubicBezTo>
                  <a:pt x="80" y="76"/>
                  <a:pt x="80" y="70"/>
                  <a:pt x="76" y="66"/>
                </a:cubicBezTo>
                <a:cubicBezTo>
                  <a:pt x="74" y="64"/>
                  <a:pt x="72" y="64"/>
                  <a:pt x="70" y="64"/>
                </a:cubicBezTo>
                <a:cubicBezTo>
                  <a:pt x="70" y="76"/>
                  <a:pt x="70" y="76"/>
                  <a:pt x="70" y="76"/>
                </a:cubicBezTo>
                <a:cubicBezTo>
                  <a:pt x="67" y="76"/>
                  <a:pt x="67" y="76"/>
                  <a:pt x="67" y="76"/>
                </a:cubicBezTo>
                <a:cubicBezTo>
                  <a:pt x="67" y="63"/>
                  <a:pt x="67" y="63"/>
                  <a:pt x="67" y="63"/>
                </a:cubicBezTo>
                <a:cubicBezTo>
                  <a:pt x="66" y="61"/>
                  <a:pt x="65" y="58"/>
                  <a:pt x="62" y="57"/>
                </a:cubicBezTo>
                <a:cubicBezTo>
                  <a:pt x="59" y="56"/>
                  <a:pt x="57" y="57"/>
                  <a:pt x="55" y="57"/>
                </a:cubicBezTo>
                <a:cubicBezTo>
                  <a:pt x="55" y="70"/>
                  <a:pt x="55" y="70"/>
                  <a:pt x="55" y="70"/>
                </a:cubicBezTo>
                <a:cubicBezTo>
                  <a:pt x="52" y="70"/>
                  <a:pt x="52" y="70"/>
                  <a:pt x="52" y="70"/>
                </a:cubicBezTo>
                <a:cubicBezTo>
                  <a:pt x="52" y="55"/>
                  <a:pt x="52" y="55"/>
                  <a:pt x="52" y="55"/>
                </a:cubicBezTo>
                <a:cubicBezTo>
                  <a:pt x="51" y="54"/>
                  <a:pt x="49" y="52"/>
                  <a:pt x="45" y="52"/>
                </a:cubicBezTo>
                <a:cubicBezTo>
                  <a:pt x="43" y="52"/>
                  <a:pt x="42" y="53"/>
                  <a:pt x="40" y="54"/>
                </a:cubicBezTo>
                <a:cubicBezTo>
                  <a:pt x="40" y="66"/>
                  <a:pt x="40" y="66"/>
                  <a:pt x="40" y="66"/>
                </a:cubicBezTo>
                <a:cubicBezTo>
                  <a:pt x="37" y="66"/>
                  <a:pt x="37" y="66"/>
                  <a:pt x="37" y="66"/>
                </a:cubicBezTo>
                <a:cubicBezTo>
                  <a:pt x="37" y="43"/>
                  <a:pt x="37" y="43"/>
                  <a:pt x="37" y="43"/>
                </a:cubicBezTo>
                <a:cubicBezTo>
                  <a:pt x="46" y="41"/>
                  <a:pt x="53" y="32"/>
                  <a:pt x="53" y="22"/>
                </a:cubicBezTo>
                <a:cubicBezTo>
                  <a:pt x="53" y="10"/>
                  <a:pt x="43" y="0"/>
                  <a:pt x="31" y="0"/>
                </a:cubicBezTo>
                <a:cubicBezTo>
                  <a:pt x="19" y="0"/>
                  <a:pt x="9" y="10"/>
                  <a:pt x="9" y="22"/>
                </a:cubicBezTo>
                <a:cubicBezTo>
                  <a:pt x="9" y="32"/>
                  <a:pt x="15" y="40"/>
                  <a:pt x="23" y="43"/>
                </a:cubicBezTo>
                <a:cubicBezTo>
                  <a:pt x="23" y="82"/>
                  <a:pt x="23" y="82"/>
                  <a:pt x="23" y="82"/>
                </a:cubicBezTo>
                <a:cubicBezTo>
                  <a:pt x="23" y="82"/>
                  <a:pt x="16" y="66"/>
                  <a:pt x="10" y="64"/>
                </a:cubicBezTo>
                <a:cubicBezTo>
                  <a:pt x="4" y="62"/>
                  <a:pt x="0" y="66"/>
                  <a:pt x="0" y="66"/>
                </a:cubicBezTo>
                <a:cubicBezTo>
                  <a:pt x="0" y="66"/>
                  <a:pt x="7" y="79"/>
                  <a:pt x="12" y="93"/>
                </a:cubicBezTo>
                <a:cubicBezTo>
                  <a:pt x="15" y="102"/>
                  <a:pt x="16" y="112"/>
                  <a:pt x="19" y="118"/>
                </a:cubicBezTo>
                <a:cubicBezTo>
                  <a:pt x="26" y="131"/>
                  <a:pt x="36" y="132"/>
                  <a:pt x="47" y="132"/>
                </a:cubicBezTo>
                <a:cubicBezTo>
                  <a:pt x="58" y="132"/>
                  <a:pt x="73" y="133"/>
                  <a:pt x="77" y="124"/>
                </a:cubicBezTo>
                <a:cubicBezTo>
                  <a:pt x="81" y="115"/>
                  <a:pt x="80" y="76"/>
                  <a:pt x="80" y="76"/>
                </a:cubicBezTo>
                <a:close/>
                <a:moveTo>
                  <a:pt x="18" y="22"/>
                </a:moveTo>
                <a:cubicBezTo>
                  <a:pt x="18" y="15"/>
                  <a:pt x="24" y="10"/>
                  <a:pt x="31" y="10"/>
                </a:cubicBezTo>
                <a:cubicBezTo>
                  <a:pt x="38" y="10"/>
                  <a:pt x="43" y="15"/>
                  <a:pt x="43" y="22"/>
                </a:cubicBezTo>
                <a:cubicBezTo>
                  <a:pt x="43" y="27"/>
                  <a:pt x="41" y="31"/>
                  <a:pt x="37" y="33"/>
                </a:cubicBezTo>
                <a:cubicBezTo>
                  <a:pt x="37" y="25"/>
                  <a:pt x="37" y="25"/>
                  <a:pt x="37" y="25"/>
                </a:cubicBezTo>
                <a:cubicBezTo>
                  <a:pt x="37" y="25"/>
                  <a:pt x="36" y="16"/>
                  <a:pt x="30" y="16"/>
                </a:cubicBezTo>
                <a:cubicBezTo>
                  <a:pt x="25" y="16"/>
                  <a:pt x="23" y="24"/>
                  <a:pt x="23" y="24"/>
                </a:cubicBezTo>
                <a:cubicBezTo>
                  <a:pt x="23" y="32"/>
                  <a:pt x="23" y="32"/>
                  <a:pt x="23" y="32"/>
                </a:cubicBezTo>
                <a:cubicBezTo>
                  <a:pt x="20" y="30"/>
                  <a:pt x="18" y="26"/>
                  <a:pt x="18" y="22"/>
                </a:cubicBezTo>
                <a:close/>
                <a:moveTo>
                  <a:pt x="18" y="22"/>
                </a:moveTo>
                <a:cubicBezTo>
                  <a:pt x="18" y="22"/>
                  <a:pt x="18" y="22"/>
                  <a:pt x="18" y="22"/>
                </a:cubicBezTo>
              </a:path>
            </a:pathLst>
          </a:custGeom>
          <a:solidFill>
            <a:schemeClr val="tx1">
              <a:lumMod val="65000"/>
              <a:lumOff val="3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nvGrpSpPr>
          <p:cNvPr id="38" name="Group 63"/>
          <p:cNvGrpSpPr/>
          <p:nvPr/>
        </p:nvGrpSpPr>
        <p:grpSpPr>
          <a:xfrm>
            <a:off x="1094740" y="1935032"/>
            <a:ext cx="93663" cy="1446212"/>
            <a:chOff x="2203450" y="2146300"/>
            <a:chExt cx="93663" cy="1446212"/>
          </a:xfrm>
        </p:grpSpPr>
        <p:sp>
          <p:nvSpPr>
            <p:cNvPr id="78" name="Rectangle 14"/>
            <p:cNvSpPr>
              <a:spLocks noChangeArrowheads="1"/>
            </p:cNvSpPr>
            <p:nvPr/>
          </p:nvSpPr>
          <p:spPr bwMode="auto">
            <a:xfrm>
              <a:off x="2241550" y="219233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79" name="Oval 15"/>
            <p:cNvSpPr>
              <a:spLocks noChangeArrowheads="1"/>
            </p:cNvSpPr>
            <p:nvPr/>
          </p:nvSpPr>
          <p:spPr bwMode="auto">
            <a:xfrm>
              <a:off x="2203450" y="2146300"/>
              <a:ext cx="93663" cy="90488"/>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80" name="Straight Connector 57"/>
            <p:cNvCxnSpPr>
              <a:stCxn id="79" idx="4"/>
            </p:cNvCxnSpPr>
            <p:nvPr/>
          </p:nvCxnSpPr>
          <p:spPr>
            <a:xfrm flipH="1">
              <a:off x="2241550" y="2236788"/>
              <a:ext cx="8732" cy="1355724"/>
            </a:xfrm>
            <a:prstGeom prst="line">
              <a:avLst/>
            </a:prstGeom>
            <a:noFill/>
            <a:ln w="6350" cap="flat" cmpd="sng" algn="ctr">
              <a:solidFill>
                <a:srgbClr val="646463"/>
              </a:solidFill>
              <a:prstDash val="lgDash"/>
              <a:miter lim="800000"/>
            </a:ln>
            <a:effectLst/>
          </p:spPr>
        </p:cxnSp>
      </p:grpSp>
      <p:grpSp>
        <p:nvGrpSpPr>
          <p:cNvPr id="39" name="Group 64"/>
          <p:cNvGrpSpPr/>
          <p:nvPr/>
        </p:nvGrpSpPr>
        <p:grpSpPr>
          <a:xfrm>
            <a:off x="4398328" y="1935032"/>
            <a:ext cx="93663" cy="1446212"/>
            <a:chOff x="5507038" y="2146300"/>
            <a:chExt cx="93663" cy="1446212"/>
          </a:xfrm>
        </p:grpSpPr>
        <p:sp>
          <p:nvSpPr>
            <p:cNvPr id="75" name="Rectangle 18"/>
            <p:cNvSpPr>
              <a:spLocks noChangeArrowheads="1"/>
            </p:cNvSpPr>
            <p:nvPr/>
          </p:nvSpPr>
          <p:spPr bwMode="auto">
            <a:xfrm>
              <a:off x="5545138" y="219233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76" name="Oval 19"/>
            <p:cNvSpPr>
              <a:spLocks noChangeArrowheads="1"/>
            </p:cNvSpPr>
            <p:nvPr/>
          </p:nvSpPr>
          <p:spPr bwMode="auto">
            <a:xfrm>
              <a:off x="5507038" y="2146300"/>
              <a:ext cx="93663" cy="90488"/>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77" name="Straight Connector 58"/>
            <p:cNvCxnSpPr/>
            <p:nvPr/>
          </p:nvCxnSpPr>
          <p:spPr>
            <a:xfrm flipH="1">
              <a:off x="5543947" y="2236788"/>
              <a:ext cx="8732" cy="1355724"/>
            </a:xfrm>
            <a:prstGeom prst="line">
              <a:avLst/>
            </a:prstGeom>
            <a:noFill/>
            <a:ln w="6350" cap="flat" cmpd="sng" algn="ctr">
              <a:solidFill>
                <a:srgbClr val="646463"/>
              </a:solidFill>
              <a:prstDash val="lgDash"/>
              <a:miter lim="800000"/>
            </a:ln>
            <a:effectLst/>
          </p:spPr>
        </p:cxnSp>
      </p:grpSp>
      <p:grpSp>
        <p:nvGrpSpPr>
          <p:cNvPr id="40" name="Group 65"/>
          <p:cNvGrpSpPr/>
          <p:nvPr/>
        </p:nvGrpSpPr>
        <p:grpSpPr>
          <a:xfrm>
            <a:off x="7701915" y="1935032"/>
            <a:ext cx="93663" cy="1427161"/>
            <a:chOff x="8810625" y="2146300"/>
            <a:chExt cx="93663" cy="1427161"/>
          </a:xfrm>
        </p:grpSpPr>
        <p:sp>
          <p:nvSpPr>
            <p:cNvPr id="72" name="Rectangle 22"/>
            <p:cNvSpPr>
              <a:spLocks noChangeArrowheads="1"/>
            </p:cNvSpPr>
            <p:nvPr/>
          </p:nvSpPr>
          <p:spPr bwMode="auto">
            <a:xfrm>
              <a:off x="8848725" y="219233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73" name="Oval 23"/>
            <p:cNvSpPr>
              <a:spLocks noChangeArrowheads="1"/>
            </p:cNvSpPr>
            <p:nvPr/>
          </p:nvSpPr>
          <p:spPr bwMode="auto">
            <a:xfrm>
              <a:off x="8810625" y="2146300"/>
              <a:ext cx="93663" cy="90488"/>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74" name="Straight Connector 59"/>
            <p:cNvCxnSpPr/>
            <p:nvPr/>
          </p:nvCxnSpPr>
          <p:spPr>
            <a:xfrm flipH="1">
              <a:off x="8849121" y="2217737"/>
              <a:ext cx="8732" cy="1355724"/>
            </a:xfrm>
            <a:prstGeom prst="line">
              <a:avLst/>
            </a:prstGeom>
            <a:noFill/>
            <a:ln w="6350" cap="flat" cmpd="sng" algn="ctr">
              <a:solidFill>
                <a:srgbClr val="646463"/>
              </a:solidFill>
              <a:prstDash val="lgDash"/>
              <a:miter lim="800000"/>
            </a:ln>
            <a:effectLst/>
          </p:spPr>
        </p:cxnSp>
      </p:grpSp>
      <p:grpSp>
        <p:nvGrpSpPr>
          <p:cNvPr id="41" name="Group 69"/>
          <p:cNvGrpSpPr/>
          <p:nvPr/>
        </p:nvGrpSpPr>
        <p:grpSpPr>
          <a:xfrm>
            <a:off x="2802890" y="3873369"/>
            <a:ext cx="93663" cy="1441450"/>
            <a:chOff x="3911600" y="4084637"/>
            <a:chExt cx="93663" cy="1441450"/>
          </a:xfrm>
        </p:grpSpPr>
        <p:sp>
          <p:nvSpPr>
            <p:cNvPr id="69" name="Rectangle 26"/>
            <p:cNvSpPr>
              <a:spLocks noChangeArrowheads="1"/>
            </p:cNvSpPr>
            <p:nvPr/>
          </p:nvSpPr>
          <p:spPr bwMode="auto">
            <a:xfrm>
              <a:off x="3949700" y="544988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70" name="Oval 27"/>
            <p:cNvSpPr>
              <a:spLocks noChangeArrowheads="1"/>
            </p:cNvSpPr>
            <p:nvPr/>
          </p:nvSpPr>
          <p:spPr bwMode="auto">
            <a:xfrm>
              <a:off x="3911600" y="5430837"/>
              <a:ext cx="93663" cy="95250"/>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71" name="Straight Connector 60"/>
            <p:cNvCxnSpPr/>
            <p:nvPr/>
          </p:nvCxnSpPr>
          <p:spPr>
            <a:xfrm flipH="1">
              <a:off x="3955257" y="4084637"/>
              <a:ext cx="8732" cy="1355724"/>
            </a:xfrm>
            <a:prstGeom prst="line">
              <a:avLst/>
            </a:prstGeom>
            <a:noFill/>
            <a:ln w="6350" cap="flat" cmpd="sng" algn="ctr">
              <a:solidFill>
                <a:srgbClr val="646463"/>
              </a:solidFill>
              <a:prstDash val="lgDash"/>
              <a:miter lim="800000"/>
            </a:ln>
            <a:effectLst/>
          </p:spPr>
        </p:cxnSp>
      </p:grpSp>
      <p:sp>
        <p:nvSpPr>
          <p:cNvPr id="42" name="Freeform 9"/>
          <p:cNvSpPr/>
          <p:nvPr/>
        </p:nvSpPr>
        <p:spPr bwMode="auto">
          <a:xfrm>
            <a:off x="5220653" y="3381244"/>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4"/>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nvGrpSpPr>
          <p:cNvPr id="43" name="Group 68"/>
          <p:cNvGrpSpPr/>
          <p:nvPr/>
        </p:nvGrpSpPr>
        <p:grpSpPr>
          <a:xfrm>
            <a:off x="6106478" y="3881307"/>
            <a:ext cx="93663" cy="1433512"/>
            <a:chOff x="7215188" y="4092575"/>
            <a:chExt cx="93663" cy="1433512"/>
          </a:xfrm>
        </p:grpSpPr>
        <p:sp>
          <p:nvSpPr>
            <p:cNvPr id="66" name="Rectangle 30"/>
            <p:cNvSpPr>
              <a:spLocks noChangeArrowheads="1"/>
            </p:cNvSpPr>
            <p:nvPr/>
          </p:nvSpPr>
          <p:spPr bwMode="auto">
            <a:xfrm>
              <a:off x="7253288" y="544988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67" name="Oval 31"/>
            <p:cNvSpPr>
              <a:spLocks noChangeArrowheads="1"/>
            </p:cNvSpPr>
            <p:nvPr/>
          </p:nvSpPr>
          <p:spPr bwMode="auto">
            <a:xfrm>
              <a:off x="7215188" y="5430837"/>
              <a:ext cx="93663" cy="95250"/>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68" name="Straight Connector 61"/>
            <p:cNvCxnSpPr/>
            <p:nvPr/>
          </p:nvCxnSpPr>
          <p:spPr>
            <a:xfrm flipH="1">
              <a:off x="7260432" y="4092575"/>
              <a:ext cx="8732" cy="1355724"/>
            </a:xfrm>
            <a:prstGeom prst="line">
              <a:avLst/>
            </a:prstGeom>
            <a:noFill/>
            <a:ln w="6350" cap="flat" cmpd="sng" algn="ctr">
              <a:solidFill>
                <a:srgbClr val="646463"/>
              </a:solidFill>
              <a:prstDash val="lgDash"/>
              <a:miter lim="800000"/>
            </a:ln>
            <a:effectLst/>
          </p:spPr>
        </p:cxnSp>
      </p:grpSp>
      <p:grpSp>
        <p:nvGrpSpPr>
          <p:cNvPr id="44" name="Group 67"/>
          <p:cNvGrpSpPr/>
          <p:nvPr/>
        </p:nvGrpSpPr>
        <p:grpSpPr>
          <a:xfrm>
            <a:off x="9410065" y="3867019"/>
            <a:ext cx="93663" cy="1447800"/>
            <a:chOff x="10518775" y="4078287"/>
            <a:chExt cx="93663" cy="1447800"/>
          </a:xfrm>
        </p:grpSpPr>
        <p:sp>
          <p:nvSpPr>
            <p:cNvPr id="63" name="Rectangle 34"/>
            <p:cNvSpPr>
              <a:spLocks noChangeArrowheads="1"/>
            </p:cNvSpPr>
            <p:nvPr/>
          </p:nvSpPr>
          <p:spPr bwMode="auto">
            <a:xfrm>
              <a:off x="10555288" y="5449887"/>
              <a:ext cx="15875"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64" name="Oval 35"/>
            <p:cNvSpPr>
              <a:spLocks noChangeArrowheads="1"/>
            </p:cNvSpPr>
            <p:nvPr/>
          </p:nvSpPr>
          <p:spPr bwMode="auto">
            <a:xfrm>
              <a:off x="10518775" y="5430837"/>
              <a:ext cx="93663" cy="95250"/>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65" name="Straight Connector 62"/>
            <p:cNvCxnSpPr/>
            <p:nvPr/>
          </p:nvCxnSpPr>
          <p:spPr>
            <a:xfrm flipH="1">
              <a:off x="10563225" y="4078287"/>
              <a:ext cx="8732" cy="1355724"/>
            </a:xfrm>
            <a:prstGeom prst="line">
              <a:avLst/>
            </a:prstGeom>
            <a:noFill/>
            <a:ln w="6350" cap="flat" cmpd="sng" algn="ctr">
              <a:solidFill>
                <a:srgbClr val="646463"/>
              </a:solidFill>
              <a:prstDash val="lgDash"/>
              <a:miter lim="800000"/>
            </a:ln>
            <a:effectLst/>
          </p:spPr>
        </p:cxnSp>
      </p:grpSp>
      <p:sp>
        <p:nvSpPr>
          <p:cNvPr id="45" name="TextBox 70"/>
          <p:cNvSpPr txBox="1"/>
          <p:nvPr/>
        </p:nvSpPr>
        <p:spPr>
          <a:xfrm>
            <a:off x="771234" y="3374893"/>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a:t>
            </a:r>
            <a:r>
              <a:rPr lang="en-US" sz="2400" b="1" dirty="0">
                <a:solidFill>
                  <a:prstClr val="white"/>
                </a:solidFill>
                <a:latin typeface="Roboto Condensed Light" panose="02000000000000000000" pitchFamily="2" charset="0"/>
                <a:ea typeface="Roboto Condensed Light" panose="02000000000000000000" pitchFamily="2" charset="0"/>
              </a:rPr>
              <a:t>17</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46" name="TextBox 71"/>
          <p:cNvSpPr txBox="1"/>
          <p:nvPr/>
        </p:nvSpPr>
        <p:spPr>
          <a:xfrm>
            <a:off x="2433847" y="3374893"/>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2018</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47" name="TextBox 72"/>
          <p:cNvSpPr txBox="1"/>
          <p:nvPr/>
        </p:nvSpPr>
        <p:spPr>
          <a:xfrm>
            <a:off x="4090422" y="3366956"/>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2018</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48" name="TextBox 73"/>
          <p:cNvSpPr txBox="1"/>
          <p:nvPr/>
        </p:nvSpPr>
        <p:spPr>
          <a:xfrm>
            <a:off x="5776564" y="3396473"/>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201</a:t>
            </a:r>
            <a:r>
              <a:rPr lang="en-US" sz="2400" b="1" dirty="0">
                <a:solidFill>
                  <a:prstClr val="white"/>
                </a:solidFill>
                <a:latin typeface="Roboto Condensed Light" panose="02000000000000000000" pitchFamily="2" charset="0"/>
                <a:ea typeface="Roboto Condensed Light" panose="02000000000000000000" pitchFamily="2" charset="0"/>
              </a:rPr>
              <a:t>9</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49" name="TextBox 74"/>
          <p:cNvSpPr txBox="1"/>
          <p:nvPr/>
        </p:nvSpPr>
        <p:spPr>
          <a:xfrm>
            <a:off x="7417868" y="3394240"/>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2020</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50" name="TextBox 75"/>
          <p:cNvSpPr txBox="1"/>
          <p:nvPr/>
        </p:nvSpPr>
        <p:spPr>
          <a:xfrm>
            <a:off x="9076976" y="3378364"/>
            <a:ext cx="7745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a:t>
            </a:r>
            <a:r>
              <a:rPr lang="en-US" sz="2400" b="1" dirty="0">
                <a:solidFill>
                  <a:prstClr val="white"/>
                </a:solidFill>
                <a:latin typeface="Roboto Condensed Light" panose="02000000000000000000" pitchFamily="2" charset="0"/>
                <a:ea typeface="Roboto Condensed Light" panose="02000000000000000000" pitchFamily="2" charset="0"/>
              </a:rPr>
              <a:t>21</a:t>
            </a:r>
            <a:endParaRPr lang="en-IN" sz="2400" b="1" dirty="0">
              <a:solidFill>
                <a:prstClr val="white"/>
              </a:solidFill>
              <a:latin typeface="Roboto Condensed Light" panose="02000000000000000000" pitchFamily="2" charset="0"/>
              <a:ea typeface="Roboto Condensed Light" panose="02000000000000000000" pitchFamily="2" charset="0"/>
            </a:endParaRPr>
          </a:p>
        </p:txBody>
      </p:sp>
      <p:sp>
        <p:nvSpPr>
          <p:cNvPr id="51" name="TextBox 76"/>
          <p:cNvSpPr txBox="1"/>
          <p:nvPr/>
        </p:nvSpPr>
        <p:spPr>
          <a:xfrm>
            <a:off x="-51967" y="1306197"/>
            <a:ext cx="238390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Released UC Series IPPBX</a:t>
            </a:r>
            <a:endParaRPr 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89"/>
          <p:cNvSpPr txBox="1"/>
          <p:nvPr/>
        </p:nvSpPr>
        <p:spPr>
          <a:xfrm>
            <a:off x="3252491" y="1277520"/>
            <a:ext cx="237952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Launched Multiple Slots Simbank Successfully</a:t>
            </a:r>
            <a:endParaRPr 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92"/>
          <p:cNvSpPr txBox="1"/>
          <p:nvPr/>
        </p:nvSpPr>
        <p:spPr>
          <a:xfrm>
            <a:off x="6656307" y="1066596"/>
            <a:ext cx="2167415"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Won the "Editor's Recommendation Award" of CTI Forum</a:t>
            </a:r>
            <a:endParaRPr lang="en-IN"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98"/>
          <p:cNvSpPr txBox="1"/>
          <p:nvPr/>
        </p:nvSpPr>
        <p:spPr>
          <a:xfrm>
            <a:off x="4915429" y="5409509"/>
            <a:ext cx="2494487"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Launched New </a:t>
            </a:r>
            <a:endPar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SWG-2016/32-4S Multi-SIM Wireless Gateway</a:t>
            </a:r>
            <a:endParaRPr 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100"/>
          <p:cNvSpPr txBox="1"/>
          <p:nvPr/>
        </p:nvSpPr>
        <p:spPr>
          <a:xfrm>
            <a:off x="1640608" y="5382455"/>
            <a:ext cx="2400763"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Announced new generation SWG Series Wireless Gateway</a:t>
            </a:r>
            <a:endParaRPr 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1" name="ïş1ídè"/>
          <p:cNvSpPr txBox="1"/>
          <p:nvPr/>
        </p:nvSpPr>
        <p:spPr>
          <a:xfrm>
            <a:off x="15664" y="336869"/>
            <a:ext cx="2045312" cy="389252"/>
          </a:xfrm>
          <a:prstGeom prst="rect">
            <a:avLst/>
          </a:prstGeom>
          <a:noFill/>
        </p:spPr>
        <p:txBody>
          <a:bodyPr wrap="square">
            <a:normAutofit/>
          </a:bodyPr>
          <a:lstStyle/>
          <a:p>
            <a:pPr algn="dist"/>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Company</a:t>
            </a:r>
            <a:r>
              <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rPr>
              <a:t> </a:t>
            </a:r>
            <a:r>
              <a:rPr lang="en-US" altLang="zh-CN" dirty="0">
                <a:solidFill>
                  <a:schemeClr val="bg1"/>
                </a:solidFill>
                <a:latin typeface="思源黑体 Normal" panose="020B0400000000000000" pitchFamily="34" charset="-122"/>
                <a:ea typeface="思源黑体 Normal" panose="020B0400000000000000" pitchFamily="34" charset="-122"/>
                <a:cs typeface="+mn-ea"/>
                <a:sym typeface="+mn-lt"/>
              </a:rPr>
              <a:t>Honor</a:t>
            </a:r>
            <a:endParaRPr lang="zh-CN" altLang="en-US" dirty="0">
              <a:solidFill>
                <a:schemeClr val="bg1"/>
              </a:solidFill>
              <a:latin typeface="思源黑体 Normal" panose="020B0400000000000000" pitchFamily="34" charset="-122"/>
              <a:ea typeface="思源黑体 Normal" panose="020B0400000000000000" pitchFamily="34" charset="-122"/>
              <a:cs typeface="+mn-ea"/>
              <a:sym typeface="+mn-lt"/>
            </a:endParaRPr>
          </a:p>
        </p:txBody>
      </p:sp>
      <p:sp>
        <p:nvSpPr>
          <p:cNvPr id="172" name="TextBox 92"/>
          <p:cNvSpPr txBox="1"/>
          <p:nvPr/>
        </p:nvSpPr>
        <p:spPr>
          <a:xfrm>
            <a:off x="8166337" y="5409509"/>
            <a:ext cx="2574681" cy="9531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tx1">
                    <a:lumMod val="75000"/>
                  </a:schemeClr>
                </a:solidFill>
                <a:latin typeface="Times New Roman" panose="02020603050405020304" pitchFamily="18" charset="0"/>
                <a:cs typeface="Times New Roman" panose="02020603050405020304" pitchFamily="18" charset="0"/>
              </a:rPr>
              <a:t> </a:t>
            </a: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Released the newest MAG1000 Analog Gateway</a:t>
            </a:r>
            <a:r>
              <a:rPr lang="zh-CN" altLang="en-US"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SWG-3008/16/32  Wireless Gateway</a:t>
            </a:r>
            <a:endParaRPr lang="zh-CN" altLang="en-US"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Freeform 6"/>
          <p:cNvSpPr/>
          <p:nvPr/>
        </p:nvSpPr>
        <p:spPr bwMode="auto">
          <a:xfrm>
            <a:off x="10266045" y="3388864"/>
            <a:ext cx="1752600" cy="49212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dirty="0">
              <a:ln>
                <a:noFill/>
              </a:ln>
              <a:solidFill>
                <a:prstClr val="black"/>
              </a:solidFill>
              <a:effectLst/>
              <a:uLnTx/>
              <a:uFillTx/>
              <a:latin typeface="Calibri" panose="020F0502020204030204"/>
            </a:endParaRPr>
          </a:p>
        </p:txBody>
      </p:sp>
      <p:grpSp>
        <p:nvGrpSpPr>
          <p:cNvPr id="3" name="Group 63"/>
          <p:cNvGrpSpPr/>
          <p:nvPr/>
        </p:nvGrpSpPr>
        <p:grpSpPr>
          <a:xfrm>
            <a:off x="11094720" y="1942652"/>
            <a:ext cx="93663" cy="1446212"/>
            <a:chOff x="2203450" y="2146300"/>
            <a:chExt cx="93663" cy="1446212"/>
          </a:xfrm>
        </p:grpSpPr>
        <p:sp>
          <p:nvSpPr>
            <p:cNvPr id="4" name="Rectangle 14"/>
            <p:cNvSpPr>
              <a:spLocks noChangeArrowheads="1"/>
            </p:cNvSpPr>
            <p:nvPr/>
          </p:nvSpPr>
          <p:spPr bwMode="auto">
            <a:xfrm>
              <a:off x="2241550" y="2192337"/>
              <a:ext cx="14288" cy="30163"/>
            </a:xfrm>
            <a:prstGeom prst="rect">
              <a:avLst/>
            </a:prstGeom>
            <a:solidFill>
              <a:srgbClr val="646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5" name="Oval 15"/>
            <p:cNvSpPr>
              <a:spLocks noChangeArrowheads="1"/>
            </p:cNvSpPr>
            <p:nvPr/>
          </p:nvSpPr>
          <p:spPr bwMode="auto">
            <a:xfrm>
              <a:off x="2203450" y="2146300"/>
              <a:ext cx="93663" cy="90488"/>
            </a:xfrm>
            <a:prstGeom prst="ellipse">
              <a:avLst/>
            </a:prstGeom>
            <a:solidFill>
              <a:srgbClr val="646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cxnSp>
          <p:nvCxnSpPr>
            <p:cNvPr id="6" name="Straight Connector 57"/>
            <p:cNvCxnSpPr>
              <a:stCxn id="5" idx="4"/>
            </p:cNvCxnSpPr>
            <p:nvPr/>
          </p:nvCxnSpPr>
          <p:spPr>
            <a:xfrm flipH="1">
              <a:off x="2241550" y="2236788"/>
              <a:ext cx="8732" cy="1355724"/>
            </a:xfrm>
            <a:prstGeom prst="line">
              <a:avLst/>
            </a:prstGeom>
            <a:noFill/>
            <a:ln w="6350" cap="flat" cmpd="sng" algn="ctr">
              <a:solidFill>
                <a:srgbClr val="646463"/>
              </a:solidFill>
              <a:prstDash val="lgDash"/>
              <a:miter lim="800000"/>
            </a:ln>
            <a:effectLst/>
          </p:spPr>
        </p:cxnSp>
      </p:grpSp>
      <p:sp>
        <p:nvSpPr>
          <p:cNvPr id="7" name="TextBox 70"/>
          <p:cNvSpPr txBox="1"/>
          <p:nvPr/>
        </p:nvSpPr>
        <p:spPr>
          <a:xfrm>
            <a:off x="10771214" y="3382513"/>
            <a:ext cx="77724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white"/>
                </a:solidFill>
                <a:latin typeface="Roboto Condensed Light" panose="02000000000000000000" pitchFamily="2" charset="0"/>
                <a:ea typeface="Roboto Condensed Light" panose="02000000000000000000" pitchFamily="2" charset="0"/>
              </a:rPr>
              <a:t>20</a:t>
            </a:r>
            <a:r>
              <a:rPr lang="en-US" altLang="en-GB" sz="2400" b="1" dirty="0">
                <a:solidFill>
                  <a:prstClr val="white"/>
                </a:solidFill>
                <a:latin typeface="Roboto Condensed Light" panose="02000000000000000000" pitchFamily="2" charset="0"/>
                <a:ea typeface="Roboto Condensed Light" panose="02000000000000000000" pitchFamily="2" charset="0"/>
              </a:rPr>
              <a:t>22</a:t>
            </a:r>
            <a:endParaRPr lang="en-US" altLang="en-GB" sz="2400" b="1" dirty="0">
              <a:solidFill>
                <a:prstClr val="white"/>
              </a:solidFill>
              <a:latin typeface="Roboto Condensed Light" panose="02000000000000000000" pitchFamily="2" charset="0"/>
              <a:ea typeface="Roboto Condensed Light" panose="02000000000000000000" pitchFamily="2" charset="0"/>
            </a:endParaRPr>
          </a:p>
        </p:txBody>
      </p:sp>
      <p:sp>
        <p:nvSpPr>
          <p:cNvPr id="8" name="TextBox 76"/>
          <p:cNvSpPr txBox="1"/>
          <p:nvPr/>
        </p:nvSpPr>
        <p:spPr>
          <a:xfrm>
            <a:off x="9948013" y="1313817"/>
            <a:ext cx="2383902"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Released iAG200/400</a:t>
            </a:r>
            <a:endParaRPr lang="en-US" altLang="zh-C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a:p>
            <a:pPr algn="ctr"/>
            <a:r>
              <a:rPr lang="en-US" alt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rPr>
              <a:t>Analog Gateway</a:t>
            </a:r>
            <a:endParaRPr lang="en-US" altLang="en-IN" sz="1400" b="1"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2"/>
          <p:cNvGrpSpPr/>
          <p:nvPr/>
        </p:nvGrpSpPr>
        <p:grpSpPr>
          <a:xfrm>
            <a:off x="10928985" y="4022594"/>
            <a:ext cx="473075" cy="498475"/>
            <a:chOff x="2016125" y="4230687"/>
            <a:chExt cx="473075" cy="498475"/>
          </a:xfrm>
        </p:grpSpPr>
        <p:sp>
          <p:nvSpPr>
            <p:cNvPr id="10" name="Freeform 36"/>
            <p:cNvSpPr>
              <a:spLocks noEditPoints="1"/>
            </p:cNvSpPr>
            <p:nvPr/>
          </p:nvSpPr>
          <p:spPr bwMode="auto">
            <a:xfrm>
              <a:off x="2016125" y="4230687"/>
              <a:ext cx="473075" cy="498475"/>
            </a:xfrm>
            <a:custGeom>
              <a:avLst/>
              <a:gdLst>
                <a:gd name="T0" fmla="*/ 120 w 126"/>
                <a:gd name="T1" fmla="*/ 11 h 133"/>
                <a:gd name="T2" fmla="*/ 69 w 126"/>
                <a:gd name="T3" fmla="*/ 11 h 133"/>
                <a:gd name="T4" fmla="*/ 70 w 126"/>
                <a:gd name="T5" fmla="*/ 8 h 133"/>
                <a:gd name="T6" fmla="*/ 63 w 126"/>
                <a:gd name="T7" fmla="*/ 0 h 133"/>
                <a:gd name="T8" fmla="*/ 56 w 126"/>
                <a:gd name="T9" fmla="*/ 8 h 133"/>
                <a:gd name="T10" fmla="*/ 57 w 126"/>
                <a:gd name="T11" fmla="*/ 11 h 133"/>
                <a:gd name="T12" fmla="*/ 6 w 126"/>
                <a:gd name="T13" fmla="*/ 11 h 133"/>
                <a:gd name="T14" fmla="*/ 0 w 126"/>
                <a:gd name="T15" fmla="*/ 18 h 133"/>
                <a:gd name="T16" fmla="*/ 0 w 126"/>
                <a:gd name="T17" fmla="*/ 93 h 133"/>
                <a:gd name="T18" fmla="*/ 6 w 126"/>
                <a:gd name="T19" fmla="*/ 99 h 133"/>
                <a:gd name="T20" fmla="*/ 47 w 126"/>
                <a:gd name="T21" fmla="*/ 99 h 133"/>
                <a:gd name="T22" fmla="*/ 39 w 126"/>
                <a:gd name="T23" fmla="*/ 127 h 133"/>
                <a:gd name="T24" fmla="*/ 42 w 126"/>
                <a:gd name="T25" fmla="*/ 132 h 133"/>
                <a:gd name="T26" fmla="*/ 45 w 126"/>
                <a:gd name="T27" fmla="*/ 132 h 133"/>
                <a:gd name="T28" fmla="*/ 50 w 126"/>
                <a:gd name="T29" fmla="*/ 129 h 133"/>
                <a:gd name="T30" fmla="*/ 58 w 126"/>
                <a:gd name="T31" fmla="*/ 99 h 133"/>
                <a:gd name="T32" fmla="*/ 68 w 126"/>
                <a:gd name="T33" fmla="*/ 99 h 133"/>
                <a:gd name="T34" fmla="*/ 76 w 126"/>
                <a:gd name="T35" fmla="*/ 129 h 133"/>
                <a:gd name="T36" fmla="*/ 81 w 126"/>
                <a:gd name="T37" fmla="*/ 132 h 133"/>
                <a:gd name="T38" fmla="*/ 84 w 126"/>
                <a:gd name="T39" fmla="*/ 132 h 133"/>
                <a:gd name="T40" fmla="*/ 87 w 126"/>
                <a:gd name="T41" fmla="*/ 127 h 133"/>
                <a:gd name="T42" fmla="*/ 79 w 126"/>
                <a:gd name="T43" fmla="*/ 99 h 133"/>
                <a:gd name="T44" fmla="*/ 120 w 126"/>
                <a:gd name="T45" fmla="*/ 99 h 133"/>
                <a:gd name="T46" fmla="*/ 126 w 126"/>
                <a:gd name="T47" fmla="*/ 93 h 133"/>
                <a:gd name="T48" fmla="*/ 126 w 126"/>
                <a:gd name="T49" fmla="*/ 18 h 133"/>
                <a:gd name="T50" fmla="*/ 120 w 126"/>
                <a:gd name="T51" fmla="*/ 11 h 133"/>
                <a:gd name="T52" fmla="*/ 114 w 126"/>
                <a:gd name="T53" fmla="*/ 86 h 133"/>
                <a:gd name="T54" fmla="*/ 12 w 126"/>
                <a:gd name="T55" fmla="*/ 86 h 133"/>
                <a:gd name="T56" fmla="*/ 12 w 126"/>
                <a:gd name="T57" fmla="*/ 23 h 133"/>
                <a:gd name="T58" fmla="*/ 114 w 126"/>
                <a:gd name="T59" fmla="*/ 23 h 133"/>
                <a:gd name="T60" fmla="*/ 114 w 126"/>
                <a:gd name="T61" fmla="*/ 86 h 133"/>
                <a:gd name="T62" fmla="*/ 114 w 126"/>
                <a:gd name="T63" fmla="*/ 86 h 133"/>
                <a:gd name="T64" fmla="*/ 114 w 126"/>
                <a:gd name="T65" fmla="*/ 8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33">
                  <a:moveTo>
                    <a:pt x="120" y="11"/>
                  </a:moveTo>
                  <a:cubicBezTo>
                    <a:pt x="69" y="11"/>
                    <a:pt x="69" y="11"/>
                    <a:pt x="69" y="11"/>
                  </a:cubicBezTo>
                  <a:cubicBezTo>
                    <a:pt x="70" y="10"/>
                    <a:pt x="70" y="9"/>
                    <a:pt x="70" y="8"/>
                  </a:cubicBezTo>
                  <a:cubicBezTo>
                    <a:pt x="70" y="4"/>
                    <a:pt x="67" y="0"/>
                    <a:pt x="63" y="0"/>
                  </a:cubicBezTo>
                  <a:cubicBezTo>
                    <a:pt x="59" y="0"/>
                    <a:pt x="56" y="4"/>
                    <a:pt x="56" y="8"/>
                  </a:cubicBezTo>
                  <a:cubicBezTo>
                    <a:pt x="56" y="9"/>
                    <a:pt x="56" y="10"/>
                    <a:pt x="57" y="11"/>
                  </a:cubicBezTo>
                  <a:cubicBezTo>
                    <a:pt x="6" y="11"/>
                    <a:pt x="6" y="11"/>
                    <a:pt x="6" y="11"/>
                  </a:cubicBezTo>
                  <a:cubicBezTo>
                    <a:pt x="3" y="11"/>
                    <a:pt x="0" y="14"/>
                    <a:pt x="0" y="18"/>
                  </a:cubicBezTo>
                  <a:cubicBezTo>
                    <a:pt x="0" y="93"/>
                    <a:pt x="0" y="93"/>
                    <a:pt x="0" y="93"/>
                  </a:cubicBezTo>
                  <a:cubicBezTo>
                    <a:pt x="0" y="96"/>
                    <a:pt x="3" y="99"/>
                    <a:pt x="6" y="99"/>
                  </a:cubicBezTo>
                  <a:cubicBezTo>
                    <a:pt x="47" y="99"/>
                    <a:pt x="47" y="99"/>
                    <a:pt x="47" y="99"/>
                  </a:cubicBezTo>
                  <a:cubicBezTo>
                    <a:pt x="39" y="127"/>
                    <a:pt x="39" y="127"/>
                    <a:pt x="39" y="127"/>
                  </a:cubicBezTo>
                  <a:cubicBezTo>
                    <a:pt x="39" y="129"/>
                    <a:pt x="40" y="131"/>
                    <a:pt x="42" y="132"/>
                  </a:cubicBezTo>
                  <a:cubicBezTo>
                    <a:pt x="45" y="132"/>
                    <a:pt x="45" y="132"/>
                    <a:pt x="45" y="132"/>
                  </a:cubicBezTo>
                  <a:cubicBezTo>
                    <a:pt x="47" y="133"/>
                    <a:pt x="49" y="131"/>
                    <a:pt x="50" y="129"/>
                  </a:cubicBezTo>
                  <a:cubicBezTo>
                    <a:pt x="58" y="99"/>
                    <a:pt x="58" y="99"/>
                    <a:pt x="58" y="99"/>
                  </a:cubicBezTo>
                  <a:cubicBezTo>
                    <a:pt x="68" y="99"/>
                    <a:pt x="68" y="99"/>
                    <a:pt x="68" y="99"/>
                  </a:cubicBezTo>
                  <a:cubicBezTo>
                    <a:pt x="76" y="129"/>
                    <a:pt x="76" y="129"/>
                    <a:pt x="76" y="129"/>
                  </a:cubicBezTo>
                  <a:cubicBezTo>
                    <a:pt x="77" y="131"/>
                    <a:pt x="79" y="133"/>
                    <a:pt x="81" y="132"/>
                  </a:cubicBezTo>
                  <a:cubicBezTo>
                    <a:pt x="84" y="132"/>
                    <a:pt x="84" y="132"/>
                    <a:pt x="84" y="132"/>
                  </a:cubicBezTo>
                  <a:cubicBezTo>
                    <a:pt x="86" y="131"/>
                    <a:pt x="87" y="129"/>
                    <a:pt x="87" y="127"/>
                  </a:cubicBezTo>
                  <a:cubicBezTo>
                    <a:pt x="79" y="99"/>
                    <a:pt x="79" y="99"/>
                    <a:pt x="79" y="99"/>
                  </a:cubicBezTo>
                  <a:cubicBezTo>
                    <a:pt x="120" y="99"/>
                    <a:pt x="120" y="99"/>
                    <a:pt x="120" y="99"/>
                  </a:cubicBezTo>
                  <a:cubicBezTo>
                    <a:pt x="123" y="99"/>
                    <a:pt x="126" y="96"/>
                    <a:pt x="126" y="93"/>
                  </a:cubicBezTo>
                  <a:cubicBezTo>
                    <a:pt x="126" y="18"/>
                    <a:pt x="126" y="18"/>
                    <a:pt x="126" y="18"/>
                  </a:cubicBezTo>
                  <a:cubicBezTo>
                    <a:pt x="126" y="14"/>
                    <a:pt x="123" y="11"/>
                    <a:pt x="120" y="11"/>
                  </a:cubicBezTo>
                  <a:close/>
                  <a:moveTo>
                    <a:pt x="114" y="86"/>
                  </a:moveTo>
                  <a:cubicBezTo>
                    <a:pt x="12" y="86"/>
                    <a:pt x="12" y="86"/>
                    <a:pt x="12" y="86"/>
                  </a:cubicBezTo>
                  <a:cubicBezTo>
                    <a:pt x="12" y="23"/>
                    <a:pt x="12" y="23"/>
                    <a:pt x="12" y="23"/>
                  </a:cubicBezTo>
                  <a:cubicBezTo>
                    <a:pt x="114" y="23"/>
                    <a:pt x="114" y="23"/>
                    <a:pt x="114" y="23"/>
                  </a:cubicBezTo>
                  <a:lnTo>
                    <a:pt x="114" y="86"/>
                  </a:lnTo>
                  <a:close/>
                  <a:moveTo>
                    <a:pt x="114" y="86"/>
                  </a:moveTo>
                  <a:cubicBezTo>
                    <a:pt x="114" y="86"/>
                    <a:pt x="114" y="86"/>
                    <a:pt x="114" y="86"/>
                  </a:cubicBezTo>
                </a:path>
              </a:pathLst>
            </a:custGeom>
            <a:solidFill>
              <a:srgbClr val="262626"/>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11" name="Freeform 37"/>
            <p:cNvSpPr>
              <a:spLocks noEditPoints="1"/>
            </p:cNvSpPr>
            <p:nvPr/>
          </p:nvSpPr>
          <p:spPr bwMode="auto">
            <a:xfrm>
              <a:off x="2087563" y="4376737"/>
              <a:ext cx="319088" cy="134938"/>
            </a:xfrm>
            <a:custGeom>
              <a:avLst/>
              <a:gdLst>
                <a:gd name="T0" fmla="*/ 5 w 85"/>
                <a:gd name="T1" fmla="*/ 36 h 36"/>
                <a:gd name="T2" fmla="*/ 11 w 85"/>
                <a:gd name="T3" fmla="*/ 31 h 36"/>
                <a:gd name="T4" fmla="*/ 10 w 85"/>
                <a:gd name="T5" fmla="*/ 30 h 36"/>
                <a:gd name="T6" fmla="*/ 34 w 85"/>
                <a:gd name="T7" fmla="*/ 11 h 36"/>
                <a:gd name="T8" fmla="*/ 37 w 85"/>
                <a:gd name="T9" fmla="*/ 12 h 36"/>
                <a:gd name="T10" fmla="*/ 40 w 85"/>
                <a:gd name="T11" fmla="*/ 11 h 36"/>
                <a:gd name="T12" fmla="*/ 53 w 85"/>
                <a:gd name="T13" fmla="*/ 22 h 36"/>
                <a:gd name="T14" fmla="*/ 53 w 85"/>
                <a:gd name="T15" fmla="*/ 23 h 36"/>
                <a:gd name="T16" fmla="*/ 58 w 85"/>
                <a:gd name="T17" fmla="*/ 29 h 36"/>
                <a:gd name="T18" fmla="*/ 64 w 85"/>
                <a:gd name="T19" fmla="*/ 23 h 36"/>
                <a:gd name="T20" fmla="*/ 63 w 85"/>
                <a:gd name="T21" fmla="*/ 22 h 36"/>
                <a:gd name="T22" fmla="*/ 77 w 85"/>
                <a:gd name="T23" fmla="*/ 10 h 36"/>
                <a:gd name="T24" fmla="*/ 79 w 85"/>
                <a:gd name="T25" fmla="*/ 10 h 36"/>
                <a:gd name="T26" fmla="*/ 85 w 85"/>
                <a:gd name="T27" fmla="*/ 5 h 36"/>
                <a:gd name="T28" fmla="*/ 79 w 85"/>
                <a:gd name="T29" fmla="*/ 0 h 36"/>
                <a:gd name="T30" fmla="*/ 74 w 85"/>
                <a:gd name="T31" fmla="*/ 5 h 36"/>
                <a:gd name="T32" fmla="*/ 74 w 85"/>
                <a:gd name="T33" fmla="*/ 7 h 36"/>
                <a:gd name="T34" fmla="*/ 61 w 85"/>
                <a:gd name="T35" fmla="*/ 19 h 36"/>
                <a:gd name="T36" fmla="*/ 58 w 85"/>
                <a:gd name="T37" fmla="*/ 18 h 36"/>
                <a:gd name="T38" fmla="*/ 55 w 85"/>
                <a:gd name="T39" fmla="*/ 19 h 36"/>
                <a:gd name="T40" fmla="*/ 42 w 85"/>
                <a:gd name="T41" fmla="*/ 8 h 36"/>
                <a:gd name="T42" fmla="*/ 42 w 85"/>
                <a:gd name="T43" fmla="*/ 6 h 36"/>
                <a:gd name="T44" fmla="*/ 37 w 85"/>
                <a:gd name="T45" fmla="*/ 1 h 36"/>
                <a:gd name="T46" fmla="*/ 32 w 85"/>
                <a:gd name="T47" fmla="*/ 6 h 36"/>
                <a:gd name="T48" fmla="*/ 32 w 85"/>
                <a:gd name="T49" fmla="*/ 8 h 36"/>
                <a:gd name="T50" fmla="*/ 8 w 85"/>
                <a:gd name="T51" fmla="*/ 27 h 36"/>
                <a:gd name="T52" fmla="*/ 5 w 85"/>
                <a:gd name="T53" fmla="*/ 26 h 36"/>
                <a:gd name="T54" fmla="*/ 0 w 85"/>
                <a:gd name="T55" fmla="*/ 31 h 36"/>
                <a:gd name="T56" fmla="*/ 5 w 85"/>
                <a:gd name="T57" fmla="*/ 36 h 36"/>
                <a:gd name="T58" fmla="*/ 5 w 85"/>
                <a:gd name="T59" fmla="*/ 36 h 36"/>
                <a:gd name="T60" fmla="*/ 5 w 85"/>
                <a:gd name="T6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36">
                  <a:moveTo>
                    <a:pt x="5" y="36"/>
                  </a:moveTo>
                  <a:cubicBezTo>
                    <a:pt x="8" y="36"/>
                    <a:pt x="11" y="34"/>
                    <a:pt x="11" y="31"/>
                  </a:cubicBezTo>
                  <a:cubicBezTo>
                    <a:pt x="11" y="31"/>
                    <a:pt x="10" y="30"/>
                    <a:pt x="10" y="30"/>
                  </a:cubicBezTo>
                  <a:cubicBezTo>
                    <a:pt x="17" y="24"/>
                    <a:pt x="29" y="15"/>
                    <a:pt x="34" y="11"/>
                  </a:cubicBezTo>
                  <a:cubicBezTo>
                    <a:pt x="35" y="11"/>
                    <a:pt x="36" y="12"/>
                    <a:pt x="37" y="12"/>
                  </a:cubicBezTo>
                  <a:cubicBezTo>
                    <a:pt x="38" y="12"/>
                    <a:pt x="39" y="11"/>
                    <a:pt x="40" y="11"/>
                  </a:cubicBezTo>
                  <a:cubicBezTo>
                    <a:pt x="43" y="14"/>
                    <a:pt x="49" y="19"/>
                    <a:pt x="53" y="22"/>
                  </a:cubicBezTo>
                  <a:cubicBezTo>
                    <a:pt x="53" y="23"/>
                    <a:pt x="53" y="23"/>
                    <a:pt x="53" y="23"/>
                  </a:cubicBezTo>
                  <a:cubicBezTo>
                    <a:pt x="53" y="26"/>
                    <a:pt x="56" y="29"/>
                    <a:pt x="58" y="29"/>
                  </a:cubicBezTo>
                  <a:cubicBezTo>
                    <a:pt x="61" y="29"/>
                    <a:pt x="64" y="26"/>
                    <a:pt x="64" y="23"/>
                  </a:cubicBezTo>
                  <a:cubicBezTo>
                    <a:pt x="64" y="23"/>
                    <a:pt x="64" y="22"/>
                    <a:pt x="63" y="22"/>
                  </a:cubicBezTo>
                  <a:cubicBezTo>
                    <a:pt x="77" y="10"/>
                    <a:pt x="77" y="10"/>
                    <a:pt x="77" y="10"/>
                  </a:cubicBezTo>
                  <a:cubicBezTo>
                    <a:pt x="78" y="10"/>
                    <a:pt x="78" y="10"/>
                    <a:pt x="79" y="10"/>
                  </a:cubicBezTo>
                  <a:cubicBezTo>
                    <a:pt x="82" y="10"/>
                    <a:pt x="85" y="8"/>
                    <a:pt x="85" y="5"/>
                  </a:cubicBezTo>
                  <a:cubicBezTo>
                    <a:pt x="85" y="2"/>
                    <a:pt x="82" y="0"/>
                    <a:pt x="79" y="0"/>
                  </a:cubicBezTo>
                  <a:cubicBezTo>
                    <a:pt x="76" y="0"/>
                    <a:pt x="74" y="2"/>
                    <a:pt x="74" y="5"/>
                  </a:cubicBezTo>
                  <a:cubicBezTo>
                    <a:pt x="74" y="6"/>
                    <a:pt x="74" y="6"/>
                    <a:pt x="74" y="7"/>
                  </a:cubicBezTo>
                  <a:cubicBezTo>
                    <a:pt x="71" y="10"/>
                    <a:pt x="65" y="16"/>
                    <a:pt x="61" y="19"/>
                  </a:cubicBezTo>
                  <a:cubicBezTo>
                    <a:pt x="60" y="18"/>
                    <a:pt x="59" y="18"/>
                    <a:pt x="58" y="18"/>
                  </a:cubicBezTo>
                  <a:cubicBezTo>
                    <a:pt x="57" y="18"/>
                    <a:pt x="56" y="19"/>
                    <a:pt x="55" y="19"/>
                  </a:cubicBezTo>
                  <a:cubicBezTo>
                    <a:pt x="52" y="16"/>
                    <a:pt x="46" y="12"/>
                    <a:pt x="42" y="8"/>
                  </a:cubicBezTo>
                  <a:cubicBezTo>
                    <a:pt x="42" y="8"/>
                    <a:pt x="42" y="7"/>
                    <a:pt x="42" y="6"/>
                  </a:cubicBezTo>
                  <a:cubicBezTo>
                    <a:pt x="42" y="3"/>
                    <a:pt x="40" y="1"/>
                    <a:pt x="37" y="1"/>
                  </a:cubicBezTo>
                  <a:cubicBezTo>
                    <a:pt x="34" y="1"/>
                    <a:pt x="32" y="3"/>
                    <a:pt x="32" y="6"/>
                  </a:cubicBezTo>
                  <a:cubicBezTo>
                    <a:pt x="32" y="7"/>
                    <a:pt x="32" y="8"/>
                    <a:pt x="32" y="8"/>
                  </a:cubicBezTo>
                  <a:cubicBezTo>
                    <a:pt x="8" y="27"/>
                    <a:pt x="8" y="27"/>
                    <a:pt x="8" y="27"/>
                  </a:cubicBezTo>
                  <a:cubicBezTo>
                    <a:pt x="7" y="26"/>
                    <a:pt x="6" y="26"/>
                    <a:pt x="5" y="26"/>
                  </a:cubicBezTo>
                  <a:cubicBezTo>
                    <a:pt x="2" y="26"/>
                    <a:pt x="0" y="28"/>
                    <a:pt x="0" y="31"/>
                  </a:cubicBezTo>
                  <a:cubicBezTo>
                    <a:pt x="0" y="34"/>
                    <a:pt x="2" y="36"/>
                    <a:pt x="5" y="36"/>
                  </a:cubicBezTo>
                  <a:close/>
                  <a:moveTo>
                    <a:pt x="5" y="36"/>
                  </a:moveTo>
                  <a:cubicBezTo>
                    <a:pt x="5" y="36"/>
                    <a:pt x="5" y="36"/>
                    <a:pt x="5" y="36"/>
                  </a:cubicBezTo>
                </a:path>
              </a:pathLst>
            </a:custGeom>
            <a:solidFill>
              <a:srgbClr val="4758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500"/>
                                        <p:tgtEl>
                                          <p:spTgt spid="5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par>
                                <p:cTn id="101" presetID="10"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72"/>
                                        </p:tgtEl>
                                        <p:attrNameLst>
                                          <p:attrName>style.visibility</p:attrName>
                                        </p:attrNameLst>
                                      </p:cBhvr>
                                      <p:to>
                                        <p:strVal val="visible"/>
                                      </p:to>
                                    </p:set>
                                    <p:animEffect transition="in" filter="fade">
                                      <p:cBhvr>
                                        <p:cTn id="109" dur="500"/>
                                        <p:tgtEl>
                                          <p:spTgt spid="17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
                                        </p:tgtEl>
                                        <p:attrNameLst>
                                          <p:attrName>style.visibility</p:attrName>
                                        </p:attrNameLst>
                                      </p:cBhvr>
                                      <p:to>
                                        <p:strVal val="visible"/>
                                      </p:to>
                                    </p:set>
                                    <p:animEffect transition="in" filter="fade">
                                      <p:cBhvr>
                                        <p:cTn id="114" dur="500"/>
                                        <p:tgtEl>
                                          <p:spTgt spid="2"/>
                                        </p:tgtEl>
                                      </p:cBhvr>
                                    </p:animEffect>
                                  </p:childTnLst>
                                </p:cTn>
                              </p:par>
                              <p:par>
                                <p:cTn id="115" presetID="10" presetClass="entr" presetSubtype="0" fill="hold" nodeType="with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500"/>
                                        <p:tgtEl>
                                          <p:spTgt spid="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
                                        </p:tgtEl>
                                        <p:attrNameLst>
                                          <p:attrName>style.visibility</p:attrName>
                                        </p:attrNameLst>
                                      </p:cBhvr>
                                      <p:to>
                                        <p:strVal val="visible"/>
                                      </p:to>
                                    </p:set>
                                    <p:animEffect transition="in" filter="fade">
                                      <p:cBhvr>
                                        <p:cTn id="120" dur="500"/>
                                        <p:tgtEl>
                                          <p:spTgt spid="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fade">
                                      <p:cBhvr>
                                        <p:cTn id="123" dur="500"/>
                                        <p:tgtEl>
                                          <p:spTgt spid="8"/>
                                        </p:tgtEl>
                                      </p:cBhvr>
                                    </p:animEffect>
                                  </p:childTnLst>
                                </p:cTn>
                              </p:par>
                              <p:par>
                                <p:cTn id="124" presetID="10" presetClass="entr" presetSubtype="0" fill="hold" nodeType="withEffect">
                                  <p:stCondLst>
                                    <p:cond delay="0"/>
                                  </p:stCondLst>
                                  <p:childTnLst>
                                    <p:set>
                                      <p:cBhvr>
                                        <p:cTn id="125" dur="1" fill="hold">
                                          <p:stCondLst>
                                            <p:cond delay="0"/>
                                          </p:stCondLst>
                                        </p:cTn>
                                        <p:tgtEl>
                                          <p:spTgt spid="9"/>
                                        </p:tgtEl>
                                        <p:attrNameLst>
                                          <p:attrName>style.visibility</p:attrName>
                                        </p:attrNameLst>
                                      </p:cBhvr>
                                      <p:to>
                                        <p:strVal val="visible"/>
                                      </p:to>
                                    </p:set>
                                    <p:animEffect transition="in" filter="fade">
                                      <p:cBhvr>
                                        <p:cTn id="1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3" grpId="0" bldLvl="0" animBg="1"/>
      <p:bldP spid="26" grpId="0" bldLvl="0" animBg="1"/>
      <p:bldP spid="29" grpId="0" bldLvl="0" animBg="1"/>
      <p:bldP spid="42" grpId="0" bldLvl="0" animBg="1"/>
      <p:bldP spid="45" grpId="0"/>
      <p:bldP spid="46" grpId="0"/>
      <p:bldP spid="47" grpId="0"/>
      <p:bldP spid="48" grpId="0"/>
      <p:bldP spid="49" grpId="0"/>
      <p:bldP spid="50" grpId="0"/>
      <p:bldP spid="51" grpId="0"/>
      <p:bldP spid="53" grpId="0"/>
      <p:bldP spid="55" grpId="0"/>
      <p:bldP spid="59" grpId="0"/>
      <p:bldP spid="61" grpId="0"/>
      <p:bldP spid="172" grpId="0"/>
      <p:bldP spid="2" grpId="0" bldLvl="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5433288">
            <a:off x="6801911" y="2070117"/>
            <a:ext cx="2611131" cy="2717764"/>
            <a:chOff x="4297364" y="903288"/>
            <a:chExt cx="2946834" cy="3067178"/>
          </a:xfrm>
          <a:solidFill>
            <a:schemeClr val="accent1">
              <a:alpha val="13000"/>
            </a:schemeClr>
          </a:solidFill>
        </p:grpSpPr>
        <p:sp>
          <p:nvSpPr>
            <p:cNvPr id="3" name="Freeform 5"/>
            <p:cNvSpPr/>
            <p:nvPr/>
          </p:nvSpPr>
          <p:spPr bwMode="auto">
            <a:xfrm>
              <a:off x="4794669" y="1516318"/>
              <a:ext cx="1809749" cy="1915925"/>
            </a:xfrm>
            <a:prstGeom prst="halfFrame">
              <a:avLst>
                <a:gd name="adj1" fmla="val 7967"/>
                <a:gd name="adj2" fmla="val 6509"/>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4" name="Freeform 7"/>
            <p:cNvSpPr/>
            <p:nvPr/>
          </p:nvSpPr>
          <p:spPr bwMode="auto">
            <a:xfrm>
              <a:off x="4297364" y="903288"/>
              <a:ext cx="2946834" cy="2058988"/>
            </a:xfrm>
            <a:prstGeom prst="halfFrame">
              <a:avLst>
                <a:gd name="adj1" fmla="val 3868"/>
                <a:gd name="adj2" fmla="val 323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5" name="Freeform 9"/>
            <p:cNvSpPr/>
            <p:nvPr/>
          </p:nvSpPr>
          <p:spPr bwMode="auto">
            <a:xfrm rot="10785847">
              <a:off x="5778599" y="2623513"/>
              <a:ext cx="955675" cy="843824"/>
            </a:xfrm>
            <a:prstGeom prst="halfFrame">
              <a:avLst>
                <a:gd name="adj1" fmla="val 7749"/>
                <a:gd name="adj2" fmla="val 520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Normal" panose="020B0400000000000000" pitchFamily="34" charset="-122"/>
                <a:ea typeface="思源黑体 Normal" panose="020B0400000000000000" pitchFamily="34" charset="-122"/>
                <a:cs typeface="+mn-ea"/>
                <a:sym typeface="+mn-lt"/>
              </a:endParaRPr>
            </a:p>
          </p:txBody>
        </p:sp>
        <p:sp>
          <p:nvSpPr>
            <p:cNvPr id="6" name="Freeform 10"/>
            <p:cNvSpPr/>
            <p:nvPr/>
          </p:nvSpPr>
          <p:spPr bwMode="auto">
            <a:xfrm rot="5374475">
              <a:off x="4942544" y="1669490"/>
              <a:ext cx="2819189" cy="1782764"/>
            </a:xfrm>
            <a:prstGeom prst="halfFrame">
              <a:avLst>
                <a:gd name="adj1" fmla="val 9115"/>
                <a:gd name="adj2" fmla="val 9656"/>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7" name="Freeform 11"/>
            <p:cNvSpPr/>
            <p:nvPr/>
          </p:nvSpPr>
          <p:spPr bwMode="auto">
            <a:xfrm rot="10720490" flipH="1">
              <a:off x="4473734" y="2580189"/>
              <a:ext cx="2458034" cy="1282700"/>
            </a:xfrm>
            <a:prstGeom prst="halfFrame">
              <a:avLst>
                <a:gd name="adj1" fmla="val 14367"/>
                <a:gd name="adj2" fmla="val 13382"/>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Normal" panose="020B0400000000000000" pitchFamily="34" charset="-122"/>
                <a:ea typeface="思源黑体 Normal" panose="020B0400000000000000" pitchFamily="34" charset="-122"/>
                <a:cs typeface="+mn-ea"/>
                <a:sym typeface="+mn-lt"/>
              </a:endParaRPr>
            </a:p>
          </p:txBody>
        </p:sp>
      </p:grpSp>
      <p:grpSp>
        <p:nvGrpSpPr>
          <p:cNvPr id="14" name="组合 13"/>
          <p:cNvGrpSpPr/>
          <p:nvPr/>
        </p:nvGrpSpPr>
        <p:grpSpPr>
          <a:xfrm>
            <a:off x="-822837" y="-1740227"/>
            <a:ext cx="13690458" cy="9752745"/>
            <a:chOff x="-822837" y="-1740227"/>
            <a:chExt cx="13690458" cy="9752745"/>
          </a:xfrm>
        </p:grpSpPr>
        <p:sp>
          <p:nvSpPr>
            <p:cNvPr id="15" name="任意多边形: 形状 26"/>
            <p:cNvSpPr>
              <a:spLocks noChangeAspect="1"/>
            </p:cNvSpPr>
            <p:nvPr/>
          </p:nvSpPr>
          <p:spPr>
            <a:xfrm rot="12104625">
              <a:off x="-822837" y="-1740227"/>
              <a:ext cx="2772000" cy="277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6" name="任意多边形: 形状 1"/>
            <p:cNvSpPr/>
            <p:nvPr/>
          </p:nvSpPr>
          <p:spPr>
            <a:xfrm rot="2045644">
              <a:off x="10347621" y="5492518"/>
              <a:ext cx="2520000" cy="2520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8" name="文本框 17"/>
            <p:cNvSpPr txBox="1"/>
            <p:nvPr/>
          </p:nvSpPr>
          <p:spPr>
            <a:xfrm rot="10800000">
              <a:off x="10302137" y="-1573827"/>
              <a:ext cx="1604211"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3900" b="1" i="0" u="none" strike="noStrike" kern="1200" cap="none" spc="0" normalizeH="0" baseline="0" noProof="0" dirty="0">
                  <a:ln>
                    <a:noFill/>
                  </a:ln>
                  <a:solidFill>
                    <a:schemeClr val="accent1"/>
                  </a:solidFill>
                  <a:effectLst/>
                  <a:uLnTx/>
                  <a:uFillTx/>
                  <a:cs typeface="+mn-ea"/>
                  <a:sym typeface="+mn-lt"/>
                </a:rPr>
                <a:t>“</a:t>
              </a:r>
              <a:endParaRPr kumimoji="0" lang="en-US" altLang="zh-CN" sz="23900" b="1" i="0" u="none" strike="noStrike" kern="1200" cap="none" spc="0" normalizeH="0" baseline="0" noProof="0" dirty="0">
                <a:ln>
                  <a:noFill/>
                </a:ln>
                <a:solidFill>
                  <a:schemeClr val="accent1"/>
                </a:solidFill>
                <a:effectLst/>
                <a:uLnTx/>
                <a:uFillTx/>
                <a:cs typeface="+mn-ea"/>
                <a:sym typeface="+mn-lt"/>
              </a:endParaRPr>
            </a:p>
          </p:txBody>
        </p:sp>
      </p:grpSp>
      <p:sp>
        <p:nvSpPr>
          <p:cNvPr id="21" name="椭圆 20"/>
          <p:cNvSpPr/>
          <p:nvPr/>
        </p:nvSpPr>
        <p:spPr>
          <a:xfrm rot="20722132">
            <a:off x="504305" y="5571497"/>
            <a:ext cx="824923" cy="8249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22" name="椭圆 21"/>
          <p:cNvSpPr/>
          <p:nvPr/>
        </p:nvSpPr>
        <p:spPr>
          <a:xfrm rot="20722132">
            <a:off x="1044208" y="6021229"/>
            <a:ext cx="338559" cy="338559"/>
          </a:xfrm>
          <a:prstGeom prst="ellipse">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Normal" panose="020B0400000000000000" pitchFamily="34" charset="-122"/>
              <a:ea typeface="思源黑体 Normal" panose="020B0400000000000000" pitchFamily="34" charset="-122"/>
              <a:cs typeface="+mn-ea"/>
              <a:sym typeface="+mn-lt"/>
            </a:endParaRPr>
          </a:p>
        </p:txBody>
      </p:sp>
      <p:sp>
        <p:nvSpPr>
          <p:cNvPr id="23" name="文本框 22"/>
          <p:cNvSpPr txBox="1"/>
          <p:nvPr/>
        </p:nvSpPr>
        <p:spPr>
          <a:xfrm>
            <a:off x="7448663" y="2513546"/>
            <a:ext cx="1601721" cy="156966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schemeClr val="accent1"/>
                </a:solidFill>
                <a:effectLst/>
                <a:uLnTx/>
                <a:uFillTx/>
                <a:latin typeface="思源黑体 Normal" panose="020B0400000000000000" pitchFamily="34" charset="-122"/>
                <a:ea typeface="思源黑体 Normal" panose="020B0400000000000000" pitchFamily="34" charset="-122"/>
                <a:cs typeface="+mn-ea"/>
                <a:sym typeface="+mn-lt"/>
              </a:rPr>
              <a:t>03</a:t>
            </a:r>
            <a:endParaRPr kumimoji="0" lang="zh-CN" altLang="en-US" sz="9600" b="1" i="0" u="none" strike="noStrike" kern="1200" cap="none" spc="0" normalizeH="0" baseline="0" noProof="0" dirty="0">
              <a:ln>
                <a:noFill/>
              </a:ln>
              <a:solidFill>
                <a:schemeClr val="accent1"/>
              </a:solidFill>
              <a:effectLst/>
              <a:uLnTx/>
              <a:uFillTx/>
              <a:latin typeface="思源黑体 Normal" panose="020B0400000000000000" pitchFamily="34" charset="-122"/>
              <a:ea typeface="思源黑体 Normal" panose="020B0400000000000000" pitchFamily="34" charset="-122"/>
              <a:cs typeface="+mn-ea"/>
              <a:sym typeface="+mn-lt"/>
            </a:endParaRPr>
          </a:p>
        </p:txBody>
      </p:sp>
      <p:sp>
        <p:nvSpPr>
          <p:cNvPr id="19" name="矩形 8"/>
          <p:cNvSpPr/>
          <p:nvPr/>
        </p:nvSpPr>
        <p:spPr>
          <a:xfrm>
            <a:off x="1896381" y="2678891"/>
            <a:ext cx="3910350" cy="707886"/>
          </a:xfrm>
          <a:prstGeom prst="rect">
            <a:avLst/>
          </a:prstGeom>
        </p:spPr>
        <p:txBody>
          <a:bodyPr wrap="square">
            <a:spAutoFit/>
          </a:bodyPr>
          <a:lstStyle/>
          <a:p>
            <a:pPr algn="dist"/>
            <a:r>
              <a:rPr lang="en-US" altLang="zh-CN" sz="4000" b="1" spc="6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rPr>
              <a:t>PRODUCTS  </a:t>
            </a:r>
            <a:endParaRPr kumimoji="1" lang="zh-CN" altLang="en-US" sz="4000" b="1" spc="600" dirty="0">
              <a:solidFill>
                <a:schemeClr val="tx1">
                  <a:lumMod val="65000"/>
                  <a:lumOff val="35000"/>
                </a:schemeClr>
              </a:solidFill>
              <a:latin typeface="思源黑体 Normal" panose="020B0400000000000000" pitchFamily="34" charset="-122"/>
              <a:ea typeface="思源黑体 Normal" panose="020B0400000000000000" pitchFamily="34" charset="-122"/>
              <a:cs typeface="+mn-ea"/>
              <a:sym typeface="+mn-lt"/>
            </a:endParaRPr>
          </a:p>
        </p:txBody>
      </p:sp>
      <p:sp>
        <p:nvSpPr>
          <p:cNvPr id="17" name="TextBox 24"/>
          <p:cNvSpPr txBox="1"/>
          <p:nvPr/>
        </p:nvSpPr>
        <p:spPr>
          <a:xfrm>
            <a:off x="1694715" y="3416981"/>
            <a:ext cx="3962401" cy="587645"/>
          </a:xfrm>
          <a:prstGeom prst="rect">
            <a:avLst/>
          </a:prstGeom>
          <a:noFill/>
        </p:spPr>
        <p:txBody>
          <a:bodyPr wrap="square" lIns="91423" tIns="45712" rIns="91423" bIns="45712" rtlCol="0">
            <a:spAutoFit/>
          </a:bodyPr>
          <a:lstStyle/>
          <a:p>
            <a:pPr marL="0" marR="0" lvl="0" indent="0" algn="ctr" defTabSz="1217930" rtl="0" eaLnBrk="1" fontAlgn="auto" latinLnBrk="0" hangingPunct="1">
              <a:lnSpc>
                <a:spcPct val="150000"/>
              </a:lnSpc>
              <a:spcBef>
                <a:spcPts val="0"/>
              </a:spcBef>
              <a:spcAft>
                <a:spcPts val="0"/>
              </a:spcAft>
              <a:buClrTx/>
              <a:buSzTx/>
              <a:buFontTx/>
              <a:buNone/>
              <a:defRPr/>
            </a:pPr>
            <a:r>
              <a:rPr lang="en-US" altLang="zh-CN" sz="2400" dirty="0">
                <a:solidFill>
                  <a:schemeClr val="bg1">
                    <a:lumMod val="50000"/>
                  </a:schemeClr>
                </a:solidFill>
                <a:latin typeface="思源黑体 Normal" panose="020B0400000000000000" pitchFamily="34" charset="-122"/>
                <a:ea typeface="思源黑体 Normal" panose="020B0400000000000000" pitchFamily="34" charset="-122"/>
                <a:cs typeface="+mn-ea"/>
                <a:sym typeface="+mn-lt"/>
              </a:rPr>
              <a:t>COMPANY</a:t>
            </a:r>
            <a:endParaRPr kumimoji="0" lang="zh-CN" altLang="en-US" sz="2400" b="0" i="0" u="none" strike="noStrike" kern="1200" cap="none" spc="0" normalizeH="0" baseline="0" noProof="0" dirty="0">
              <a:ln>
                <a:noFill/>
              </a:ln>
              <a:solidFill>
                <a:schemeClr val="bg1">
                  <a:lumMod val="50000"/>
                </a:schemeClr>
              </a:solidFill>
              <a:effectLst/>
              <a:uLnTx/>
              <a:uFillTx/>
              <a:latin typeface="思源黑体 Normal" panose="020B0400000000000000" pitchFamily="34" charset="-122"/>
              <a:ea typeface="思源黑体 Normal" panose="020B04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17" grpId="0"/>
    </p:bldLst>
  </p:timing>
</p:sld>
</file>

<file path=ppt/tags/tag1.xml><?xml version="1.0" encoding="utf-8"?>
<p:tagLst xmlns:p="http://schemas.openxmlformats.org/presentationml/2006/main">
  <p:tag name="KSO_WM_UNIT_TABLE_BEAUTIFY" val="smartTable{41003d04-a59d-4d5a-8c76-90efb6de7811}"/>
</p:tagLst>
</file>

<file path=ppt/tags/tag2.xml><?xml version="1.0" encoding="utf-8"?>
<p:tagLst xmlns:p="http://schemas.openxmlformats.org/presentationml/2006/main">
  <p:tag name="KSO_WM_UNIT_TABLE_BEAUTIFY" val="smartTable{50749693-574e-46be-a728-ba8ab0f26c06}"/>
</p:tagLst>
</file>

<file path=ppt/tags/tag3.xml><?xml version="1.0" encoding="utf-8"?>
<p:tagLst xmlns:p="http://schemas.openxmlformats.org/presentationml/2006/main">
  <p:tag name="COMMONDATA" val="eyJoZGlkIjoiMmM1ODZjOTZlNTRiZDljNTllOGI2ZTJiYTk1NzExOW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17992</Words>
  <Application>WPS 演示</Application>
  <PresentationFormat>宽屏</PresentationFormat>
  <Paragraphs>1302</Paragraphs>
  <Slides>43</Slides>
  <Notes>44</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43</vt:i4>
      </vt:variant>
    </vt:vector>
  </HeadingPairs>
  <TitlesOfParts>
    <vt:vector size="70" baseType="lpstr">
      <vt:lpstr>Arial</vt:lpstr>
      <vt:lpstr>宋体</vt:lpstr>
      <vt:lpstr>Wingdings</vt:lpstr>
      <vt:lpstr>思源黑体 Normal</vt:lpstr>
      <vt:lpstr>黑体</vt:lpstr>
      <vt:lpstr>Times New Roman</vt:lpstr>
      <vt:lpstr>Calibri</vt:lpstr>
      <vt:lpstr>Economica</vt:lpstr>
      <vt:lpstr>Fjalla One</vt:lpstr>
      <vt:lpstr>等线</vt:lpstr>
      <vt:lpstr>Calibri</vt:lpstr>
      <vt:lpstr>Roboto Condensed Light</vt:lpstr>
      <vt:lpstr>Open Sans</vt:lpstr>
      <vt:lpstr>字魂105号-简雅黑</vt:lpstr>
      <vt:lpstr>方正姚体简体</vt:lpstr>
      <vt:lpstr>微软雅黑</vt:lpstr>
      <vt:lpstr>Arial Unicode MS</vt:lpstr>
      <vt:lpstr>等线 Light</vt:lpstr>
      <vt:lpstr>字魂36号-正文宋楷</vt:lpstr>
      <vt:lpstr>Impact</vt:lpstr>
      <vt:lpstr>Adobe 黑体 Std R</vt:lpstr>
      <vt:lpstr>Aparajita</vt:lpstr>
      <vt:lpstr>方正兰亭黑_GBK</vt:lpstr>
      <vt:lpstr>Arial</vt:lpstr>
      <vt:lpstr>Nirmala UI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creator>优品PPT</dc:creator>
  <dc:subject>https://www.ypppt.com/</dc:subject>
  <cp:lastModifiedBy>z</cp:lastModifiedBy>
  <cp:revision>113</cp:revision>
  <dcterms:created xsi:type="dcterms:W3CDTF">2021-06-12T07:20:00Z</dcterms:created>
  <dcterms:modified xsi:type="dcterms:W3CDTF">2022-09-29T06:35:20Z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3408CD206C244AACAAEEBEAFDE37EDFA</vt:lpwstr>
  </property>
  <property fmtid="{D5CDD505-2E9C-101B-9397-08002B2CF9AE}" pid="3" name="KSOProductBuildVer">
    <vt:lpwstr>2052-11.1.0.12358</vt:lpwstr>
  </property>
</Properties>
</file>